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4"/>
  </p:notesMasterIdLst>
  <p:sldIdLst>
    <p:sldId id="5336" r:id="rId2"/>
    <p:sldId id="7774" r:id="rId3"/>
    <p:sldId id="7761" r:id="rId4"/>
    <p:sldId id="612" r:id="rId5"/>
    <p:sldId id="624" r:id="rId6"/>
    <p:sldId id="622" r:id="rId7"/>
    <p:sldId id="7794" r:id="rId8"/>
    <p:sldId id="7769" r:id="rId9"/>
    <p:sldId id="7768" r:id="rId10"/>
    <p:sldId id="7770" r:id="rId11"/>
    <p:sldId id="7763" r:id="rId12"/>
    <p:sldId id="4305" r:id="rId13"/>
    <p:sldId id="7772" r:id="rId14"/>
    <p:sldId id="7765" r:id="rId15"/>
    <p:sldId id="7795" r:id="rId16"/>
    <p:sldId id="1073" r:id="rId17"/>
    <p:sldId id="7778" r:id="rId18"/>
    <p:sldId id="4317" r:id="rId19"/>
    <p:sldId id="4318" r:id="rId20"/>
    <p:sldId id="1075" r:id="rId21"/>
    <p:sldId id="4320" r:id="rId22"/>
    <p:sldId id="1081" r:id="rId23"/>
    <p:sldId id="1094" r:id="rId24"/>
    <p:sldId id="4319" r:id="rId25"/>
    <p:sldId id="1084" r:id="rId26"/>
    <p:sldId id="4321" r:id="rId27"/>
    <p:sldId id="4327" r:id="rId28"/>
    <p:sldId id="4328" r:id="rId29"/>
    <p:sldId id="4329" r:id="rId30"/>
    <p:sldId id="4337" r:id="rId31"/>
    <p:sldId id="4339" r:id="rId32"/>
    <p:sldId id="4340" r:id="rId33"/>
    <p:sldId id="4341" r:id="rId34"/>
    <p:sldId id="7806" r:id="rId35"/>
    <p:sldId id="7803" r:id="rId36"/>
    <p:sldId id="7804" r:id="rId37"/>
    <p:sldId id="7805" r:id="rId38"/>
    <p:sldId id="7796" r:id="rId39"/>
    <p:sldId id="7248" r:id="rId40"/>
    <p:sldId id="7798" r:id="rId41"/>
    <p:sldId id="7777" r:id="rId42"/>
    <p:sldId id="7192" r:id="rId43"/>
    <p:sldId id="7781" r:id="rId44"/>
    <p:sldId id="7791" r:id="rId45"/>
    <p:sldId id="7799" r:id="rId46"/>
    <p:sldId id="413" r:id="rId47"/>
    <p:sldId id="7782" r:id="rId48"/>
    <p:sldId id="7801" r:id="rId49"/>
    <p:sldId id="7809" r:id="rId50"/>
    <p:sldId id="7807" r:id="rId51"/>
    <p:sldId id="265" r:id="rId52"/>
    <p:sldId id="566"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5039"/>
    <a:srgbClr val="9E95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1986"/>
    <p:restoredTop sz="96327"/>
  </p:normalViewPr>
  <p:slideViewPr>
    <p:cSldViewPr snapToGrid="0" snapToObjects="1">
      <p:cViewPr>
        <p:scale>
          <a:sx n="97" d="100"/>
          <a:sy n="97" d="100"/>
        </p:scale>
        <p:origin x="472" y="1240"/>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113" d="100"/>
          <a:sy n="113" d="100"/>
        </p:scale>
        <p:origin x="3712"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3B9F7C-4B84-D549-A669-9C29612F3BCC}" type="datetimeFigureOut">
              <a:rPr lang="en-US" smtClean="0"/>
              <a:t>1/6/22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EC1B77-477B-414E-B82F-F609F03AB168}" type="slidenum">
              <a:rPr lang="en-US" smtClean="0"/>
              <a:t>‹#›</a:t>
            </a:fld>
            <a:endParaRPr lang="en-US"/>
          </a:p>
        </p:txBody>
      </p:sp>
    </p:spTree>
    <p:extLst>
      <p:ext uri="{BB962C8B-B14F-4D97-AF65-F5344CB8AC3E}">
        <p14:creationId xmlns:p14="http://schemas.microsoft.com/office/powerpoint/2010/main" val="2751273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sz="1200" dirty="0"/>
          </a:p>
        </p:txBody>
      </p:sp>
      <p:sp>
        <p:nvSpPr>
          <p:cNvPr id="4" name="Slide Number Placeholder 3"/>
          <p:cNvSpPr>
            <a:spLocks noGrp="1"/>
          </p:cNvSpPr>
          <p:nvPr>
            <p:ph type="sldNum" sz="quarter" idx="5"/>
          </p:nvPr>
        </p:nvSpPr>
        <p:spPr/>
        <p:txBody>
          <a:bodyPr/>
          <a:lstStyle/>
          <a:p>
            <a:fld id="{85BD045D-2438-5845-9A28-2B1CD0FFB39D}" type="slidenum">
              <a:rPr lang="en-US" smtClean="0"/>
              <a:t>2</a:t>
            </a:fld>
            <a:endParaRPr lang="en-US"/>
          </a:p>
        </p:txBody>
      </p:sp>
    </p:spTree>
    <p:extLst>
      <p:ext uri="{BB962C8B-B14F-4D97-AF65-F5344CB8AC3E}">
        <p14:creationId xmlns:p14="http://schemas.microsoft.com/office/powerpoint/2010/main" val="25914924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t>13</a:t>
            </a:fld>
            <a:endParaRPr lang="en-US"/>
          </a:p>
        </p:txBody>
      </p:sp>
    </p:spTree>
    <p:extLst>
      <p:ext uri="{BB962C8B-B14F-4D97-AF65-F5344CB8AC3E}">
        <p14:creationId xmlns:p14="http://schemas.microsoft.com/office/powerpoint/2010/main" val="38387801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t>14</a:t>
            </a:fld>
            <a:endParaRPr lang="en-US"/>
          </a:p>
        </p:txBody>
      </p:sp>
    </p:spTree>
    <p:extLst>
      <p:ext uri="{BB962C8B-B14F-4D97-AF65-F5344CB8AC3E}">
        <p14:creationId xmlns:p14="http://schemas.microsoft.com/office/powerpoint/2010/main" val="33109037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sz="1200" dirty="0"/>
          </a:p>
        </p:txBody>
      </p:sp>
      <p:sp>
        <p:nvSpPr>
          <p:cNvPr id="4" name="Slide Number Placeholder 3"/>
          <p:cNvSpPr>
            <a:spLocks noGrp="1"/>
          </p:cNvSpPr>
          <p:nvPr>
            <p:ph type="sldNum" sz="quarter" idx="5"/>
          </p:nvPr>
        </p:nvSpPr>
        <p:spPr/>
        <p:txBody>
          <a:bodyPr/>
          <a:lstStyle/>
          <a:p>
            <a:fld id="{85BD045D-2438-5845-9A28-2B1CD0FFB39D}" type="slidenum">
              <a:rPr lang="en-US" smtClean="0"/>
              <a:t>15</a:t>
            </a:fld>
            <a:endParaRPr lang="en-US"/>
          </a:p>
        </p:txBody>
      </p:sp>
    </p:spTree>
    <p:extLst>
      <p:ext uri="{BB962C8B-B14F-4D97-AF65-F5344CB8AC3E}">
        <p14:creationId xmlns:p14="http://schemas.microsoft.com/office/powerpoint/2010/main" val="10185109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t>19</a:t>
            </a:fld>
            <a:endParaRPr lang="en-US"/>
          </a:p>
        </p:txBody>
      </p:sp>
    </p:spTree>
    <p:extLst>
      <p:ext uri="{BB962C8B-B14F-4D97-AF65-F5344CB8AC3E}">
        <p14:creationId xmlns:p14="http://schemas.microsoft.com/office/powerpoint/2010/main" val="17450742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t>21</a:t>
            </a:fld>
            <a:endParaRPr lang="en-US"/>
          </a:p>
        </p:txBody>
      </p:sp>
    </p:spTree>
    <p:extLst>
      <p:ext uri="{BB962C8B-B14F-4D97-AF65-F5344CB8AC3E}">
        <p14:creationId xmlns:p14="http://schemas.microsoft.com/office/powerpoint/2010/main" val="20886961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t>22</a:t>
            </a:fld>
            <a:endParaRPr lang="en-US"/>
          </a:p>
        </p:txBody>
      </p:sp>
    </p:spTree>
    <p:extLst>
      <p:ext uri="{BB962C8B-B14F-4D97-AF65-F5344CB8AC3E}">
        <p14:creationId xmlns:p14="http://schemas.microsoft.com/office/powerpoint/2010/main" val="27181900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t>23</a:t>
            </a:fld>
            <a:endParaRPr lang="en-US"/>
          </a:p>
        </p:txBody>
      </p:sp>
    </p:spTree>
    <p:extLst>
      <p:ext uri="{BB962C8B-B14F-4D97-AF65-F5344CB8AC3E}">
        <p14:creationId xmlns:p14="http://schemas.microsoft.com/office/powerpoint/2010/main" val="1043259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EC1B77-477B-414E-B82F-F609F03AB168}" type="slidenum">
              <a:rPr lang="en-US" smtClean="0"/>
              <a:t>24</a:t>
            </a:fld>
            <a:endParaRPr lang="en-US"/>
          </a:p>
        </p:txBody>
      </p:sp>
    </p:spTree>
    <p:extLst>
      <p:ext uri="{BB962C8B-B14F-4D97-AF65-F5344CB8AC3E}">
        <p14:creationId xmlns:p14="http://schemas.microsoft.com/office/powerpoint/2010/main" val="680376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72D9AE-7182-4680-8F79-479C4181FF08}" type="slidenum">
              <a:rPr lang="en-US" smtClean="0"/>
              <a:pPr/>
              <a:t>25</a:t>
            </a:fld>
            <a:endParaRPr lang="en-US" dirty="0"/>
          </a:p>
        </p:txBody>
      </p:sp>
    </p:spTree>
    <p:extLst>
      <p:ext uri="{BB962C8B-B14F-4D97-AF65-F5344CB8AC3E}">
        <p14:creationId xmlns:p14="http://schemas.microsoft.com/office/powerpoint/2010/main" val="24965287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t>28</a:t>
            </a:fld>
            <a:endParaRPr lang="en-US"/>
          </a:p>
        </p:txBody>
      </p:sp>
    </p:spTree>
    <p:extLst>
      <p:ext uri="{BB962C8B-B14F-4D97-AF65-F5344CB8AC3E}">
        <p14:creationId xmlns:p14="http://schemas.microsoft.com/office/powerpoint/2010/main" val="823892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t>3</a:t>
            </a:fld>
            <a:endParaRPr lang="en-US"/>
          </a:p>
        </p:txBody>
      </p:sp>
    </p:spTree>
    <p:extLst>
      <p:ext uri="{BB962C8B-B14F-4D97-AF65-F5344CB8AC3E}">
        <p14:creationId xmlns:p14="http://schemas.microsoft.com/office/powerpoint/2010/main" val="42921332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t>31</a:t>
            </a:fld>
            <a:endParaRPr lang="en-US"/>
          </a:p>
        </p:txBody>
      </p:sp>
    </p:spTree>
    <p:extLst>
      <p:ext uri="{BB962C8B-B14F-4D97-AF65-F5344CB8AC3E}">
        <p14:creationId xmlns:p14="http://schemas.microsoft.com/office/powerpoint/2010/main" val="39443889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EC1B77-477B-414E-B82F-F609F03AB168}" type="slidenum">
              <a:rPr lang="en-US" smtClean="0"/>
              <a:t>33</a:t>
            </a:fld>
            <a:endParaRPr lang="en-US"/>
          </a:p>
        </p:txBody>
      </p:sp>
    </p:spTree>
    <p:extLst>
      <p:ext uri="{BB962C8B-B14F-4D97-AF65-F5344CB8AC3E}">
        <p14:creationId xmlns:p14="http://schemas.microsoft.com/office/powerpoint/2010/main" val="18007094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sz="1200" dirty="0"/>
          </a:p>
        </p:txBody>
      </p:sp>
      <p:sp>
        <p:nvSpPr>
          <p:cNvPr id="4" name="Slide Number Placeholder 3"/>
          <p:cNvSpPr>
            <a:spLocks noGrp="1"/>
          </p:cNvSpPr>
          <p:nvPr>
            <p:ph type="sldNum" sz="quarter" idx="5"/>
          </p:nvPr>
        </p:nvSpPr>
        <p:spPr/>
        <p:txBody>
          <a:bodyPr/>
          <a:lstStyle/>
          <a:p>
            <a:fld id="{85BD045D-2438-5845-9A28-2B1CD0FFB39D}" type="slidenum">
              <a:rPr lang="en-US" smtClean="0"/>
              <a:t>38</a:t>
            </a:fld>
            <a:endParaRPr lang="en-US"/>
          </a:p>
        </p:txBody>
      </p:sp>
    </p:spTree>
    <p:extLst>
      <p:ext uri="{BB962C8B-B14F-4D97-AF65-F5344CB8AC3E}">
        <p14:creationId xmlns:p14="http://schemas.microsoft.com/office/powerpoint/2010/main" val="1628000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BD045D-2438-5845-9A28-2B1CD0FFB3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16030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BD045D-2438-5845-9A28-2B1CD0FFB3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51891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As you pursue the ROI/TCO case for the converged database, I encourage you to keep a few things in mind:</a:t>
            </a:r>
          </a:p>
          <a:p>
            <a:br>
              <a:rPr lang="en-US" dirty="0">
                <a:effectLst/>
              </a:rPr>
            </a:br>
            <a:endParaRPr lang="en-US" dirty="0">
              <a:effectLst/>
            </a:endParaRPr>
          </a:p>
          <a:p>
            <a:r>
              <a:rPr lang="en-US" b="1" dirty="0">
                <a:effectLst/>
              </a:rPr>
              <a:t>1. The argument for the converged database is "get your single-purpose database features without the single-purpose tax.".</a:t>
            </a:r>
            <a:endParaRPr lang="en-US" dirty="0">
              <a:effectLst/>
            </a:endParaRPr>
          </a:p>
          <a:p>
            <a:r>
              <a:rPr lang="en-US" dirty="0">
                <a:effectLst/>
              </a:rPr>
              <a:t>The converged database story can easily be misunderstood as “set up one big database and put everything in it.” This will rightly be rejected by developers and CTOs alike because it’s so far out of step with the spirit of internet-age architectures which is “many pieces, loosely joined.” Instead, the essence of the converged database story is “one engine with many faces.” Companies should use multiple instances of the converged database, each configured to the data model and workload required, instead of multiple single-purpose database products, each with its own architecture, tooling, security methods, patching schedules, and upgrade paths.  Every time you need a database of some sort—document, graph, relational—for some job—</a:t>
            </a:r>
            <a:r>
              <a:rPr lang="en-US" dirty="0" err="1">
                <a:effectLst/>
              </a:rPr>
              <a:t>IoT</a:t>
            </a:r>
            <a:r>
              <a:rPr lang="en-US" dirty="0">
                <a:effectLst/>
              </a:rPr>
              <a:t>, data warehouse, mobile app, payment processing—you should use a configuration of the same core engine tailored to that use case. In addition, you can also run different kinds of workloads on that same dataset should you desire. This way, developers, data scientists, analysts get what they want—a database that helps them build the specific project they’re working on—and CTOs get what they want—easier repurposing of data across the enterprise and simpler operations to sustain this.</a:t>
            </a:r>
          </a:p>
          <a:p>
            <a:br>
              <a:rPr lang="en-US" dirty="0">
                <a:effectLst/>
              </a:rPr>
            </a:br>
            <a:endParaRPr lang="en-US" dirty="0">
              <a:effectLst/>
            </a:endParaRPr>
          </a:p>
          <a:p>
            <a:r>
              <a:rPr lang="en-US" b="1" dirty="0">
                <a:effectLst/>
              </a:rPr>
              <a:t>2. The  converged database argument must deliver different but complimentary messages to two distinct audiences.</a:t>
            </a:r>
            <a:endParaRPr lang="en-US" dirty="0">
              <a:effectLst/>
            </a:endParaRPr>
          </a:p>
          <a:p>
            <a:r>
              <a:rPr lang="en-US" dirty="0">
                <a:effectLst/>
              </a:rPr>
              <a:t>The lion’s share of benefits from the converged database accrue to CTOs, enterprise architects, and data ops people.  These are the folks whose lives become easier if they’re overseeing a fleet of the same core engine in different configurations rather than a menagerie of diverse database products. Developers, by the nature of their work and skills, are more interested in the app or AI they’re building than the database it relies on. They don’t really want to know much about the database their work relies on. By this measure, the one they have to know the least about is the one they like best. So, the core of the converged database message for each developer is “Don’t worry. You’ll have an API that looks and functions just like any other document database (or graph database, </a:t>
            </a:r>
            <a:r>
              <a:rPr lang="en-US" dirty="0" err="1">
                <a:effectLst/>
              </a:rPr>
              <a:t>etc</a:t>
            </a:r>
            <a:r>
              <a:rPr lang="en-US" dirty="0">
                <a:effectLst/>
              </a:rPr>
              <a:t>).</a:t>
            </a:r>
          </a:p>
          <a:p>
            <a:br>
              <a:rPr lang="en-US" dirty="0">
                <a:effectLst/>
              </a:rPr>
            </a:br>
            <a:endParaRPr lang="en-US" dirty="0">
              <a:effectLst/>
            </a:endParaRPr>
          </a:p>
          <a:p>
            <a:r>
              <a:rPr lang="en-US" b="1" dirty="0">
                <a:effectLst/>
              </a:rPr>
              <a:t>3. The converged database story contains an implicit argument about increasing data value.</a:t>
            </a:r>
            <a:endParaRPr lang="en-US" dirty="0">
              <a:effectLst/>
            </a:endParaRPr>
          </a:p>
          <a:p>
            <a:r>
              <a:rPr lang="en-US" dirty="0">
                <a:effectLst/>
              </a:rPr>
              <a:t>If you can write your data to a converged database as, say, JSON, and then an analyst can query it with SQL for analytical dashboards, and data scientists can query it with PGQL for graph analysis of linkages across the JSON docs, then the company can more easily use that single dataset in more ways. Using data in more ways means that a single dataset can serve more points of use, thereby creating more value. While this can be done with a constellation of single-purpose databases, reducing the time, effort, and risk to do so increases the likelihood of this incremental data usage while reducing the cost to do so.</a:t>
            </a:r>
          </a:p>
          <a:p>
            <a:br>
              <a:rPr lang="en-US" sz="1200" b="0" i="0" kern="1200" dirty="0">
                <a:solidFill>
                  <a:schemeClr val="tx1"/>
                </a:solidFill>
                <a:effectLst/>
                <a:latin typeface="Oracle Sans Tab" panose="020B0503020204020204" pitchFamily="34" charset="0"/>
                <a:ea typeface="+mn-ea"/>
                <a:cs typeface="Oracle Sans Tab" panose="020B0503020204020204" pitchFamily="34" charset="0"/>
              </a:rPr>
            </a:br>
            <a:endParaRPr lang="en-US" sz="1200" b="0" i="0" kern="1200" dirty="0">
              <a:solidFill>
                <a:schemeClr val="tx1"/>
              </a:solidFill>
              <a:effectLst/>
              <a:latin typeface="Oracle Sans Tab" panose="020B0503020204020204" pitchFamily="34" charset="0"/>
              <a:ea typeface="+mn-ea"/>
              <a:cs typeface="Oracle Sans Tab" panose="020B0503020204020204" pitchFamily="34" charset="0"/>
            </a:endParaRPr>
          </a:p>
          <a:p>
            <a:endParaRPr lang="en-US" dirty="0"/>
          </a:p>
        </p:txBody>
      </p:sp>
      <p:sp>
        <p:nvSpPr>
          <p:cNvPr id="4" name="Slide Number Placeholder 3"/>
          <p:cNvSpPr>
            <a:spLocks noGrp="1"/>
          </p:cNvSpPr>
          <p:nvPr>
            <p:ph type="sldNum" sz="quarter" idx="10"/>
          </p:nvPr>
        </p:nvSpPr>
        <p:spPr/>
        <p:txBody>
          <a:bodyPr/>
          <a:lstStyle/>
          <a:p>
            <a:fld id="{9EDC5964-3162-43B5-B1EC-63C8D166D7D3}" type="slidenum">
              <a:rPr lang="en-US" smtClean="0"/>
              <a:pPr/>
              <a:t>41</a:t>
            </a:fld>
            <a:endParaRPr lang="en-US" dirty="0"/>
          </a:p>
        </p:txBody>
      </p:sp>
    </p:spTree>
    <p:extLst>
      <p:ext uri="{BB962C8B-B14F-4D97-AF65-F5344CB8AC3E}">
        <p14:creationId xmlns:p14="http://schemas.microsoft.com/office/powerpoint/2010/main" val="32595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85BD045D-2438-5845-9A28-2B1CD0FFB39D}" type="slidenum">
              <a:rPr lang="en-US" smtClean="0"/>
              <a:t>42</a:t>
            </a:fld>
            <a:endParaRPr lang="en-US"/>
          </a:p>
        </p:txBody>
      </p:sp>
    </p:spTree>
    <p:extLst>
      <p:ext uri="{BB962C8B-B14F-4D97-AF65-F5344CB8AC3E}">
        <p14:creationId xmlns:p14="http://schemas.microsoft.com/office/powerpoint/2010/main" val="8539246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85BD045D-2438-5845-9A28-2B1CD0FFB39D}" type="slidenum">
              <a:rPr lang="en-US" smtClean="0"/>
              <a:t>43</a:t>
            </a:fld>
            <a:endParaRPr lang="en-US"/>
          </a:p>
        </p:txBody>
      </p:sp>
    </p:spTree>
    <p:extLst>
      <p:ext uri="{BB962C8B-B14F-4D97-AF65-F5344CB8AC3E}">
        <p14:creationId xmlns:p14="http://schemas.microsoft.com/office/powerpoint/2010/main" val="36849672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sz="1200" dirty="0"/>
          </a:p>
        </p:txBody>
      </p:sp>
      <p:sp>
        <p:nvSpPr>
          <p:cNvPr id="4" name="Slide Number Placeholder 3"/>
          <p:cNvSpPr>
            <a:spLocks noGrp="1"/>
          </p:cNvSpPr>
          <p:nvPr>
            <p:ph type="sldNum" sz="quarter" idx="5"/>
          </p:nvPr>
        </p:nvSpPr>
        <p:spPr/>
        <p:txBody>
          <a:bodyPr/>
          <a:lstStyle/>
          <a:p>
            <a:fld id="{85BD045D-2438-5845-9A28-2B1CD0FFB39D}" type="slidenum">
              <a:rPr lang="en-US" smtClean="0"/>
              <a:t>45</a:t>
            </a:fld>
            <a:endParaRPr lang="en-US"/>
          </a:p>
        </p:txBody>
      </p:sp>
    </p:spTree>
    <p:extLst>
      <p:ext uri="{BB962C8B-B14F-4D97-AF65-F5344CB8AC3E}">
        <p14:creationId xmlns:p14="http://schemas.microsoft.com/office/powerpoint/2010/main" val="22998765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Updated with:</a:t>
            </a:r>
          </a:p>
          <a:p>
            <a:pPr marL="171450" indent="-171450">
              <a:buFontTx/>
              <a:buChar char="-"/>
            </a:pPr>
            <a:r>
              <a:rPr lang="en-US" baseline="0" dirty="0"/>
              <a:t>MongoDB 4.1.0 Java API</a:t>
            </a:r>
          </a:p>
          <a:p>
            <a:pPr marL="171450" indent="-171450">
              <a:buFontTx/>
              <a:buChar char="-"/>
            </a:pPr>
            <a:r>
              <a:rPr lang="en-US" baseline="0" dirty="0"/>
              <a:t>SODA for Java 1.1.4 API</a:t>
            </a:r>
          </a:p>
          <a:p>
            <a:pPr marL="171450" indent="-171450">
              <a:buFontTx/>
              <a:buChar char="-"/>
            </a:pPr>
            <a:r>
              <a:rPr lang="en-US" baseline="0" dirty="0"/>
              <a:t>JDK 14 Text blocks</a:t>
            </a:r>
          </a:p>
          <a:p>
            <a:pPr marL="171450" indent="-171450">
              <a:buFontTx/>
              <a:buChar char="-"/>
            </a:pPr>
            <a:endParaRPr lang="en-US" baseline="0" dirty="0"/>
          </a:p>
          <a:p>
            <a:r>
              <a:rPr lang="en-US" dirty="0"/>
              <a:t>Only sodaClient is thread safe, in order to get good performance, you have to (1) manually use UCP (2) turn on statement caching (3) turn on SODA metadata caching</a:t>
            </a:r>
          </a:p>
        </p:txBody>
      </p:sp>
      <p:sp>
        <p:nvSpPr>
          <p:cNvPr id="4" name="Slide Number Placeholder 3"/>
          <p:cNvSpPr>
            <a:spLocks noGrp="1"/>
          </p:cNvSpPr>
          <p:nvPr>
            <p:ph type="sldNum" sz="quarter" idx="10"/>
          </p:nvPr>
        </p:nvSpPr>
        <p:spPr/>
        <p:txBody>
          <a:bodyPr/>
          <a:lstStyle/>
          <a:p>
            <a:fld id="{9EDC5964-3162-43B5-B1EC-63C8D166D7D3}" type="slidenum">
              <a:rPr lang="en-US" smtClean="0"/>
              <a:t>46</a:t>
            </a:fld>
            <a:endParaRPr lang="en-US"/>
          </a:p>
        </p:txBody>
      </p:sp>
    </p:spTree>
    <p:extLst>
      <p:ext uri="{BB962C8B-B14F-4D97-AF65-F5344CB8AC3E}">
        <p14:creationId xmlns:p14="http://schemas.microsoft.com/office/powerpoint/2010/main" val="1649505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EC1B77-477B-414E-B82F-F609F03AB168}" type="slidenum">
              <a:rPr lang="en-US" smtClean="0"/>
              <a:t>5</a:t>
            </a:fld>
            <a:endParaRPr lang="en-US"/>
          </a:p>
        </p:txBody>
      </p:sp>
    </p:spTree>
    <p:extLst>
      <p:ext uri="{BB962C8B-B14F-4D97-AF65-F5344CB8AC3E}">
        <p14:creationId xmlns:p14="http://schemas.microsoft.com/office/powerpoint/2010/main" val="14645717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DC5964-3162-43B5-B1EC-63C8D166D7D3}" type="slidenum">
              <a:rPr lang="en-US" smtClean="0"/>
              <a:t>51</a:t>
            </a:fld>
            <a:endParaRPr lang="en-US"/>
          </a:p>
        </p:txBody>
      </p:sp>
    </p:spTree>
    <p:extLst>
      <p:ext uri="{BB962C8B-B14F-4D97-AF65-F5344CB8AC3E}">
        <p14:creationId xmlns:p14="http://schemas.microsoft.com/office/powerpoint/2010/main" val="33749732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52</a:t>
            </a:fld>
            <a:endParaRPr lang="en-US" dirty="0"/>
          </a:p>
        </p:txBody>
      </p:sp>
    </p:spTree>
    <p:extLst>
      <p:ext uri="{BB962C8B-B14F-4D97-AF65-F5344CB8AC3E}">
        <p14:creationId xmlns:p14="http://schemas.microsoft.com/office/powerpoint/2010/main" val="1701877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sz="1200" dirty="0"/>
          </a:p>
        </p:txBody>
      </p:sp>
      <p:sp>
        <p:nvSpPr>
          <p:cNvPr id="4" name="Slide Number Placeholder 3"/>
          <p:cNvSpPr>
            <a:spLocks noGrp="1"/>
          </p:cNvSpPr>
          <p:nvPr>
            <p:ph type="sldNum" sz="quarter" idx="5"/>
          </p:nvPr>
        </p:nvSpPr>
        <p:spPr/>
        <p:txBody>
          <a:bodyPr/>
          <a:lstStyle/>
          <a:p>
            <a:fld id="{85BD045D-2438-5845-9A28-2B1CD0FFB39D}" type="slidenum">
              <a:rPr lang="en-US" smtClean="0"/>
              <a:t>7</a:t>
            </a:fld>
            <a:endParaRPr lang="en-US"/>
          </a:p>
        </p:txBody>
      </p:sp>
    </p:spTree>
    <p:extLst>
      <p:ext uri="{BB962C8B-B14F-4D97-AF65-F5344CB8AC3E}">
        <p14:creationId xmlns:p14="http://schemas.microsoft.com/office/powerpoint/2010/main" val="1240641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DC5964-3162-43B5-B1EC-63C8D166D7D3}" type="slidenum">
              <a:rPr lang="en-US" smtClean="0"/>
              <a:t>8</a:t>
            </a:fld>
            <a:endParaRPr lang="en-US"/>
          </a:p>
        </p:txBody>
      </p:sp>
    </p:spTree>
    <p:extLst>
      <p:ext uri="{BB962C8B-B14F-4D97-AF65-F5344CB8AC3E}">
        <p14:creationId xmlns:p14="http://schemas.microsoft.com/office/powerpoint/2010/main" val="31762410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Oracle Database 20c preview release introduces a new built-in SQL type for JSON data</a:t>
            </a:r>
          </a:p>
          <a:p>
            <a:endParaRPr lang="en-US" dirty="0"/>
          </a:p>
          <a:p>
            <a:r>
              <a:rPr lang="en-US" dirty="0"/>
              <a:t>The basic idea is that you can declare table columns as type json to store your json data</a:t>
            </a:r>
          </a:p>
          <a:p>
            <a:endParaRPr lang="en-US" dirty="0"/>
          </a:p>
          <a:p>
            <a:r>
              <a:rPr lang="en-US" dirty="0"/>
              <a:t>And then you can use SQL to read/write/query/and update your data in ways that are similar to how you would query more traditional relational data.</a:t>
            </a:r>
          </a:p>
          <a:p>
            <a:endParaRPr lang="en-US" dirty="0"/>
          </a:p>
          <a:p>
            <a:r>
              <a:rPr lang="en-US" dirty="0"/>
              <a:t>So in this grey box, for example, it create a table called emp, with a column of type json. </a:t>
            </a:r>
          </a:p>
          <a:p>
            <a:r>
              <a:rPr lang="en-US" dirty="0"/>
              <a:t>It inserts an employee json object into the table. </a:t>
            </a:r>
          </a:p>
          <a:p>
            <a:r>
              <a:rPr lang="en-US" dirty="0"/>
              <a:t>And then it does a simple select over that JSON data. </a:t>
            </a:r>
          </a:p>
          <a:p>
            <a:endParaRPr lang="en-US" dirty="0"/>
          </a:p>
          <a:p>
            <a:r>
              <a:rPr lang="en-US" dirty="0"/>
              <a:t>The server-side is now packed with useful features for working with JSON data but that isn't going to be the focus today.  We had an ask tom on </a:t>
            </a:r>
            <a:r>
              <a:rPr lang="en-US" dirty="0" err="1"/>
              <a:t>april</a:t>
            </a:r>
            <a:r>
              <a:rPr lang="en-US" dirty="0"/>
              <a:t> 4</a:t>
            </a:r>
            <a:r>
              <a:rPr lang="en-US" baseline="30000" dirty="0"/>
              <a:t>th</a:t>
            </a:r>
            <a:r>
              <a:rPr lang="en-US" dirty="0"/>
              <a:t> that was recorded that dives into more of these server side details.  </a:t>
            </a:r>
          </a:p>
          <a:p>
            <a:endParaRPr lang="en-US" dirty="0"/>
          </a:p>
          <a:p>
            <a:r>
              <a:rPr lang="en-US" dirty="0"/>
              <a:t>But that isn't </a:t>
            </a:r>
          </a:p>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t>9</a:t>
            </a:fld>
            <a:endParaRPr lang="en-US"/>
          </a:p>
        </p:txBody>
      </p:sp>
    </p:spTree>
    <p:extLst>
      <p:ext uri="{BB962C8B-B14F-4D97-AF65-F5344CB8AC3E}">
        <p14:creationId xmlns:p14="http://schemas.microsoft.com/office/powerpoint/2010/main" val="4254342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DC5964-3162-43B5-B1EC-63C8D166D7D3}" type="slidenum">
              <a:rPr lang="en-US" smtClean="0"/>
              <a:t>10</a:t>
            </a:fld>
            <a:endParaRPr lang="en-US"/>
          </a:p>
        </p:txBody>
      </p:sp>
    </p:spTree>
    <p:extLst>
      <p:ext uri="{BB962C8B-B14F-4D97-AF65-F5344CB8AC3E}">
        <p14:creationId xmlns:p14="http://schemas.microsoft.com/office/powerpoint/2010/main" val="4014101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DC5964-3162-43B5-B1EC-63C8D166D7D3}" type="slidenum">
              <a:rPr lang="en-US" smtClean="0"/>
              <a:t>11</a:t>
            </a:fld>
            <a:endParaRPr lang="en-US"/>
          </a:p>
        </p:txBody>
      </p:sp>
    </p:spTree>
    <p:extLst>
      <p:ext uri="{BB962C8B-B14F-4D97-AF65-F5344CB8AC3E}">
        <p14:creationId xmlns:p14="http://schemas.microsoft.com/office/powerpoint/2010/main" val="3113096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9EDC5964-3162-43B5-B1EC-63C8D166D7D3}" type="slidenum">
              <a:rPr lang="en-US" smtClean="0"/>
              <a:t>12</a:t>
            </a:fld>
            <a:endParaRPr lang="en-US"/>
          </a:p>
        </p:txBody>
      </p:sp>
    </p:spTree>
    <p:extLst>
      <p:ext uri="{BB962C8B-B14F-4D97-AF65-F5344CB8AC3E}">
        <p14:creationId xmlns:p14="http://schemas.microsoft.com/office/powerpoint/2010/main" val="23828100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ight - Title">
    <p:bg>
      <p:bgPr>
        <a:solidFill>
          <a:schemeClr val="bg2"/>
        </a:solidFill>
        <a:effectLst/>
      </p:bgPr>
    </p:bg>
    <p:spTree>
      <p:nvGrpSpPr>
        <p:cNvPr id="1" name=""/>
        <p:cNvGrpSpPr/>
        <p:nvPr/>
      </p:nvGrpSpPr>
      <p:grpSpPr>
        <a:xfrm>
          <a:off x="0" y="0"/>
          <a:ext cx="0" cy="0"/>
          <a:chOff x="0" y="0"/>
          <a:chExt cx="0" cy="0"/>
        </a:xfrm>
      </p:grpSpPr>
      <p:pic>
        <p:nvPicPr>
          <p:cNvPr id="13" name="Data Texture Cloud">
            <a:extLst>
              <a:ext uri="{FF2B5EF4-FFF2-40B4-BE49-F238E27FC236}">
                <a16:creationId xmlns:a16="http://schemas.microsoft.com/office/drawing/2014/main" id="{A96A34BF-1E0A-1545-9385-60E322784B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2844" r="-322"/>
          <a:stretch/>
        </p:blipFill>
        <p:spPr>
          <a:xfrm flipH="1">
            <a:off x="8700654" y="248024"/>
            <a:ext cx="3491346" cy="1957206"/>
          </a:xfrm>
          <a:prstGeom prst="rect">
            <a:avLst/>
          </a:prstGeom>
        </p:spPr>
      </p:pic>
      <p:pic>
        <p:nvPicPr>
          <p:cNvPr id="18" name="OTag">
            <a:extLst>
              <a:ext uri="{FF2B5EF4-FFF2-40B4-BE49-F238E27FC236}">
                <a16:creationId xmlns:a16="http://schemas.microsoft.com/office/drawing/2014/main" id="{7BFEFC66-2347-E947-A49E-DD43E74CCC2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0" name="Text Field">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706392"/>
            <a:ext cx="5077970" cy="895181"/>
          </a:xfrm>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368799"/>
            <a:ext cx="5077970" cy="266291"/>
          </a:xfrm>
        </p:spPr>
        <p:txBody>
          <a:bodyPr>
            <a:noAutofit/>
          </a:bodyPr>
          <a:lstStyle>
            <a:lvl1pPr>
              <a:defRPr b="1"/>
            </a:lvl1pPr>
          </a:lstStyle>
          <a:p>
            <a:pPr lvl="0"/>
            <a:r>
              <a:rPr lang="en-US" dirty="0"/>
              <a:t>Name</a:t>
            </a:r>
          </a:p>
        </p:txBody>
      </p:sp>
      <p:cxnSp>
        <p:nvCxnSpPr>
          <p:cNvPr id="26" name="Accent Mark">
            <a:extLst>
              <a:ext uri="{FF2B5EF4-FFF2-40B4-BE49-F238E27FC236}">
                <a16:creationId xmlns:a16="http://schemas.microsoft.com/office/drawing/2014/main" id="{0128FA38-C7A0-1C40-B6A7-8B991B8BE254}"/>
              </a:ext>
            </a:extLst>
          </p:cNvPr>
          <p:cNvCxnSpPr>
            <a:cxnSpLocks/>
          </p:cNvCxnSpPr>
          <p:nvPr userDrawn="1"/>
        </p:nvCxnSpPr>
        <p:spPr>
          <a:xfrm flipH="1">
            <a:off x="1018030" y="4114800"/>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459230"/>
            <a:ext cx="10158984" cy="1025922"/>
          </a:xfrm>
        </p:spPr>
        <p:txBody>
          <a:bodyPr wrap="square" anchor="b">
            <a:noAutofit/>
          </a:bodyPr>
          <a:lstStyle>
            <a:lvl1pPr algn="l">
              <a:lnSpc>
                <a:spcPts val="4000"/>
              </a:lnSpc>
              <a:defRPr sz="4000" b="0">
                <a:latin typeface="Georgia" panose="02040502050405020303" pitchFamily="18" charset="0"/>
              </a:defRPr>
            </a:lvl1pPr>
          </a:lstStyle>
          <a:p>
            <a:r>
              <a:rPr lang="en-US" dirty="0"/>
              <a:t>Title goes here (up to two lines) </a:t>
            </a:r>
            <a:br>
              <a:rPr lang="en-US" dirty="0"/>
            </a:br>
            <a:r>
              <a:rPr lang="en-US" dirty="0"/>
              <a:t>Georgia Regular 40pt</a:t>
            </a:r>
          </a:p>
        </p:txBody>
      </p:sp>
      <p:pic>
        <p:nvPicPr>
          <p:cNvPr id="12" name="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Tree>
    <p:extLst>
      <p:ext uri="{BB962C8B-B14F-4D97-AF65-F5344CB8AC3E}">
        <p14:creationId xmlns:p14="http://schemas.microsoft.com/office/powerpoint/2010/main" val="552677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OOW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E41EF51B-5365-4A3A-A026-8C938E25026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7098"/>
          <a:stretch/>
        </p:blipFill>
        <p:spPr>
          <a:xfrm>
            <a:off x="5660966" y="213908"/>
            <a:ext cx="6531034" cy="2938320"/>
          </a:xfrm>
          <a:prstGeom prst="rect">
            <a:avLst/>
          </a:prstGeom>
        </p:spPr>
      </p:pic>
      <p:sp>
        <p:nvSpPr>
          <p:cNvPr id="2" name="Title 1">
            <a:extLst>
              <a:ext uri="{FF2B5EF4-FFF2-40B4-BE49-F238E27FC236}">
                <a16:creationId xmlns:a16="http://schemas.microsoft.com/office/drawing/2014/main" id="{95A3AB21-237D-495E-B34C-C4FCEF0DECDA}"/>
              </a:ext>
            </a:extLst>
          </p:cNvPr>
          <p:cNvSpPr>
            <a:spLocks noGrp="1"/>
          </p:cNvSpPr>
          <p:nvPr>
            <p:ph type="ctrTitle" hasCustomPrompt="1"/>
          </p:nvPr>
        </p:nvSpPr>
        <p:spPr>
          <a:xfrm>
            <a:off x="767374" y="2610195"/>
            <a:ext cx="6706446" cy="1440729"/>
          </a:xfrm>
        </p:spPr>
        <p:txBody>
          <a:bodyPr anchor="b">
            <a:normAutofit/>
          </a:bodyPr>
          <a:lstStyle>
            <a:lvl1pPr algn="l">
              <a:lnSpc>
                <a:spcPts val="4000"/>
              </a:lnSpc>
              <a:defRPr sz="4000">
                <a:latin typeface="Georgia" panose="02040502050405020303" pitchFamily="18" charset="0"/>
              </a:defRPr>
            </a:lvl1pPr>
          </a:lstStyle>
          <a:p>
            <a:r>
              <a:rPr lang="en-US" dirty="0"/>
              <a:t>Future-Proof Your Business</a:t>
            </a:r>
            <a:br>
              <a:rPr lang="en-US" dirty="0"/>
            </a:br>
            <a:r>
              <a:rPr lang="en-US" dirty="0"/>
              <a:t>with Oracle Cloud Apps</a:t>
            </a:r>
          </a:p>
        </p:txBody>
      </p:sp>
      <p:sp>
        <p:nvSpPr>
          <p:cNvPr id="3" name="Subtitle 2">
            <a:extLst>
              <a:ext uri="{FF2B5EF4-FFF2-40B4-BE49-F238E27FC236}">
                <a16:creationId xmlns:a16="http://schemas.microsoft.com/office/drawing/2014/main" id="{A7C3AE17-476B-4287-B329-DBDFF3CB0A89}"/>
              </a:ext>
            </a:extLst>
          </p:cNvPr>
          <p:cNvSpPr>
            <a:spLocks noGrp="1"/>
          </p:cNvSpPr>
          <p:nvPr>
            <p:ph type="subTitle" idx="1" hasCustomPrompt="1"/>
          </p:nvPr>
        </p:nvSpPr>
        <p:spPr>
          <a:xfrm>
            <a:off x="767374" y="4624690"/>
            <a:ext cx="6706446" cy="365125"/>
          </a:xfrm>
        </p:spPr>
        <p:txBody>
          <a:bodyPr lIns="0" rIns="0">
            <a:normAutofit/>
          </a:bodyPr>
          <a:lstStyle>
            <a:lvl1pPr marL="0" indent="0" algn="l">
              <a:buNone/>
              <a:defRPr sz="1600">
                <a:latin typeface="Oracle Sans Extra Bold" panose="020B0803020204020204" pitchFamily="34" charset="0"/>
                <a:cs typeface="Oracle Sans Extra Bold" panose="020B08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Steve Miranda</a:t>
            </a:r>
          </a:p>
        </p:txBody>
      </p:sp>
      <p:sp>
        <p:nvSpPr>
          <p:cNvPr id="5" name="Footer Placeholder 4">
            <a:extLst>
              <a:ext uri="{FF2B5EF4-FFF2-40B4-BE49-F238E27FC236}">
                <a16:creationId xmlns:a16="http://schemas.microsoft.com/office/drawing/2014/main" id="{F3D267BE-801B-437B-8EF3-68BD8F599805}"/>
              </a:ext>
            </a:extLst>
          </p:cNvPr>
          <p:cNvSpPr>
            <a:spLocks noGrp="1"/>
          </p:cNvSpPr>
          <p:nvPr>
            <p:ph type="ftr" sz="quarter" idx="11"/>
          </p:nvPr>
        </p:nvSpPr>
        <p:spPr/>
        <p:txBody>
          <a:bodyPr/>
          <a:lstStyle/>
          <a:p>
            <a:endParaRPr lang="en-US" dirty="0">
              <a:solidFill>
                <a:srgbClr val="413636">
                  <a:tint val="75000"/>
                </a:srgbClr>
              </a:solidFill>
            </a:endParaRPr>
          </a:p>
        </p:txBody>
      </p:sp>
      <p:sp>
        <p:nvSpPr>
          <p:cNvPr id="10" name="Text Placeholder 9">
            <a:extLst>
              <a:ext uri="{FF2B5EF4-FFF2-40B4-BE49-F238E27FC236}">
                <a16:creationId xmlns:a16="http://schemas.microsoft.com/office/drawing/2014/main" id="{AC9CEBEA-6D56-4EDE-A99A-2090EC12F782}"/>
              </a:ext>
            </a:extLst>
          </p:cNvPr>
          <p:cNvSpPr>
            <a:spLocks noGrp="1"/>
          </p:cNvSpPr>
          <p:nvPr>
            <p:ph type="body" sz="quarter" idx="13" hasCustomPrompt="1"/>
          </p:nvPr>
        </p:nvSpPr>
        <p:spPr>
          <a:xfrm>
            <a:off x="767374" y="5122053"/>
            <a:ext cx="6706446" cy="720725"/>
          </a:xfrm>
        </p:spPr>
        <p:txBody>
          <a:bodyPr lIns="0" rIns="0">
            <a:normAutofit/>
          </a:bodyPr>
          <a:lstStyle>
            <a:lvl1pPr marL="0" indent="0">
              <a:lnSpc>
                <a:spcPts val="1400"/>
              </a:lnSpc>
              <a:buFont typeface="+mj-lt"/>
              <a:buNone/>
              <a:defRPr sz="1600">
                <a:solidFill>
                  <a:schemeClr val="accent6">
                    <a:lumMod val="60000"/>
                    <a:lumOff val="40000"/>
                  </a:schemeClr>
                </a:solidFill>
              </a:defRPr>
            </a:lvl1pPr>
            <a:lvl5pPr>
              <a:defRPr/>
            </a:lvl5pPr>
          </a:lstStyle>
          <a:p>
            <a:pPr lvl="0"/>
            <a:r>
              <a:rPr lang="en-US" dirty="0"/>
              <a:t>Executive Vice President</a:t>
            </a:r>
          </a:p>
          <a:p>
            <a:pPr lvl="0"/>
            <a:r>
              <a:rPr lang="en-US" dirty="0"/>
              <a:t>Applications &amp; Product Development</a:t>
            </a:r>
          </a:p>
          <a:p>
            <a:pPr lvl="0"/>
            <a:endParaRPr lang="en-US" dirty="0"/>
          </a:p>
        </p:txBody>
      </p:sp>
      <p:pic>
        <p:nvPicPr>
          <p:cNvPr id="14" name="Picture 13" descr="A picture containing music, black&#10;&#10;Description automatically generated">
            <a:extLst>
              <a:ext uri="{FF2B5EF4-FFF2-40B4-BE49-F238E27FC236}">
                <a16:creationId xmlns:a16="http://schemas.microsoft.com/office/drawing/2014/main" id="{FA9D9C0C-1303-4BC2-865B-D87B14FAE18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1040860"/>
            <a:ext cx="2864667" cy="1649788"/>
          </a:xfrm>
          <a:prstGeom prst="rect">
            <a:avLst/>
          </a:prstGeom>
        </p:spPr>
      </p:pic>
      <p:sp>
        <p:nvSpPr>
          <p:cNvPr id="15" name="Rectangle 14">
            <a:extLst>
              <a:ext uri="{FF2B5EF4-FFF2-40B4-BE49-F238E27FC236}">
                <a16:creationId xmlns:a16="http://schemas.microsoft.com/office/drawing/2014/main" id="{5D67E56D-4C0D-454A-AEE8-2349559EAAB5}"/>
              </a:ext>
            </a:extLst>
          </p:cNvPr>
          <p:cNvSpPr/>
          <p:nvPr userDrawn="1"/>
        </p:nvSpPr>
        <p:spPr>
          <a:xfrm>
            <a:off x="761287" y="4280089"/>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6" name="Rectangle 15">
            <a:extLst>
              <a:ext uri="{FF2B5EF4-FFF2-40B4-BE49-F238E27FC236}">
                <a16:creationId xmlns:a16="http://schemas.microsoft.com/office/drawing/2014/main" id="{520CA049-1897-4D90-9AE0-24E2DD7B6708}"/>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 name="Rectangle 16">
            <a:extLst>
              <a:ext uri="{FF2B5EF4-FFF2-40B4-BE49-F238E27FC236}">
                <a16:creationId xmlns:a16="http://schemas.microsoft.com/office/drawing/2014/main" id="{40F07EA7-8031-4F08-9F37-BB74DCEC1CDF}"/>
              </a:ext>
            </a:extLst>
          </p:cNvPr>
          <p:cNvSpPr/>
          <p:nvPr userDrawn="1"/>
        </p:nvSpPr>
        <p:spPr>
          <a:xfrm>
            <a:off x="11350323" y="54923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Rectangle 17">
            <a:extLst>
              <a:ext uri="{FF2B5EF4-FFF2-40B4-BE49-F238E27FC236}">
                <a16:creationId xmlns:a16="http://schemas.microsoft.com/office/drawing/2014/main" id="{FD2F3B2F-BA9B-4050-8B8E-FEF77DEB4768}"/>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 name="Rectangle 18">
            <a:extLst>
              <a:ext uri="{FF2B5EF4-FFF2-40B4-BE49-F238E27FC236}">
                <a16:creationId xmlns:a16="http://schemas.microsoft.com/office/drawing/2014/main" id="{EF82DD56-E093-444B-B3D1-34399747448D}"/>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1" name="Picture 20">
            <a:extLst>
              <a:ext uri="{FF2B5EF4-FFF2-40B4-BE49-F238E27FC236}">
                <a16:creationId xmlns:a16="http://schemas.microsoft.com/office/drawing/2014/main" id="{C55CC811-CD6D-584C-B918-7DD7AC1E50C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661954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Light Cover ">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F198333D-FF3E-E64D-8889-26B8EFCA268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pic>
        <p:nvPicPr>
          <p:cNvPr id="4" name="Graphic 3">
            <a:extLst>
              <a:ext uri="{FF2B5EF4-FFF2-40B4-BE49-F238E27FC236}">
                <a16:creationId xmlns:a16="http://schemas.microsoft.com/office/drawing/2014/main" id="{6495E0F7-BDCD-40B6-ADD2-43E4A94DFE5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885429" y="3138723"/>
            <a:ext cx="4421144" cy="580554"/>
          </a:xfrm>
          <a:prstGeom prst="rect">
            <a:avLst/>
          </a:prstGeom>
        </p:spPr>
      </p:pic>
    </p:spTree>
    <p:extLst>
      <p:ext uri="{BB962C8B-B14F-4D97-AF65-F5344CB8AC3E}">
        <p14:creationId xmlns:p14="http://schemas.microsoft.com/office/powerpoint/2010/main" val="3175417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Light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A52109B5-4152-894B-9BF6-17B5458CC9C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153D77D-CD9E-445C-8F26-904F65B519A3}"/>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50DAEFA0-C12C-4365-A532-D29F819542E1}"/>
              </a:ext>
            </a:extLst>
          </p:cNvPr>
          <p:cNvSpPr>
            <a:spLocks noGrp="1"/>
          </p:cNvSpPr>
          <p:nvPr>
            <p:ph type="ftr" sz="quarter" idx="11"/>
          </p:nvPr>
        </p:nvSpPr>
        <p:spPr/>
        <p:txBody>
          <a:bodyPr/>
          <a:lstStyle/>
          <a:p>
            <a:r>
              <a:rPr lang="en-US" dirty="0"/>
              <a:t>Copyright © 2020, Oracle and/or its affiliates</a:t>
            </a:r>
          </a:p>
        </p:txBody>
      </p:sp>
      <p:sp>
        <p:nvSpPr>
          <p:cNvPr id="6" name="Slide Number Placeholder 5">
            <a:extLst>
              <a:ext uri="{FF2B5EF4-FFF2-40B4-BE49-F238E27FC236}">
                <a16:creationId xmlns:a16="http://schemas.microsoft.com/office/drawing/2014/main" id="{9E6038FD-33E0-4C25-AC00-13FEB177A45C}"/>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071116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Light - 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AF68B48D-7F95-4DA7-B664-4C9D86C8F3E7}"/>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4531" b="29623"/>
          <a:stretch/>
        </p:blipFill>
        <p:spPr>
          <a:xfrm>
            <a:off x="6694964" y="318983"/>
            <a:ext cx="5101904" cy="1509818"/>
          </a:xfrm>
          <a:prstGeom prst="rect">
            <a:avLst/>
          </a:prstGeom>
        </p:spPr>
      </p:pic>
      <p:sp>
        <p:nvSpPr>
          <p:cNvPr id="18" name="Title">
            <a:extLst>
              <a:ext uri="{FF2B5EF4-FFF2-40B4-BE49-F238E27FC236}">
                <a16:creationId xmlns:a16="http://schemas.microsoft.com/office/drawing/2014/main" id="{7EB50C14-95FD-4BA4-AED6-A1D55121D1FC}"/>
              </a:ext>
            </a:extLst>
          </p:cNvPr>
          <p:cNvSpPr>
            <a:spLocks noGrp="1"/>
          </p:cNvSpPr>
          <p:nvPr>
            <p:ph type="title" hasCustomPrompt="1"/>
          </p:nvPr>
        </p:nvSpPr>
        <p:spPr>
          <a:xfrm>
            <a:off x="766871" y="508000"/>
            <a:ext cx="10671048" cy="822960"/>
          </a:xfrm>
          <a:noFill/>
        </p:spPr>
        <p:txBody>
          <a:bodyPr/>
          <a:lstStyle>
            <a:lvl1pPr>
              <a:defRPr/>
            </a:lvl1pPr>
          </a:lstStyle>
          <a:p>
            <a:r>
              <a:rPr lang="en-US" dirty="0"/>
              <a:t>Title</a:t>
            </a:r>
          </a:p>
        </p:txBody>
      </p:sp>
      <p:sp>
        <p:nvSpPr>
          <p:cNvPr id="3" name="Content">
            <a:extLst>
              <a:ext uri="{FF2B5EF4-FFF2-40B4-BE49-F238E27FC236}">
                <a16:creationId xmlns:a16="http://schemas.microsoft.com/office/drawing/2014/main" id="{A7769D6F-94B5-44BC-81E6-D6C499F1AAD8}"/>
              </a:ext>
            </a:extLst>
          </p:cNvPr>
          <p:cNvSpPr>
            <a:spLocks noGrp="1"/>
          </p:cNvSpPr>
          <p:nvPr>
            <p:ph idx="1"/>
          </p:nvPr>
        </p:nvSpPr>
        <p:spPr>
          <a:xfrm>
            <a:off x="766871" y="1830033"/>
            <a:ext cx="10671048" cy="4277080"/>
          </a:xfrm>
          <a:noFill/>
        </p:spPr>
        <p:txBody>
          <a:bodyPr vert="horz" lIns="0" tIns="0" rIns="0" bIns="0" rtlCol="0">
            <a:noAutofit/>
          </a:bodyPr>
          <a:lstStyle>
            <a:lvl1pPr>
              <a:defRPr lang="en-US" sz="1800" b="0" i="0" smtClean="0">
                <a:latin typeface="Oracle Sans" panose="020B0503020204020204" pitchFamily="34" charset="0"/>
                <a:cs typeface="Oracle Sans" panose="020B0503020204020204" pitchFamily="34" charset="0"/>
              </a:defRPr>
            </a:lvl1pPr>
            <a:lvl2pPr>
              <a:defRPr lang="en-US" sz="1800" b="0" i="0" smtClean="0">
                <a:latin typeface="Oracle Sans" panose="020B0503020204020204" pitchFamily="34" charset="0"/>
                <a:cs typeface="Oracle Sans" panose="020B0503020204020204" pitchFamily="34" charset="0"/>
              </a:defRPr>
            </a:lvl2pPr>
            <a:lvl3pPr>
              <a:defRPr lang="en-US" sz="1600" smtClean="0">
                <a:latin typeface="Oracle Sans Light" panose="020B0403020204020204" pitchFamily="34" charset="0"/>
                <a:cs typeface="Oracle Sans Light" panose="020B0403020204020204" pitchFamily="34" charset="0"/>
              </a:defRPr>
            </a:lvl3pPr>
            <a:lvl4pPr>
              <a:defRPr lang="en-US" sz="1400" smtClean="0">
                <a:latin typeface="Oracle Sans Light" panose="020B0403020204020204" pitchFamily="34" charset="0"/>
                <a:cs typeface="Oracle Sans Light" panose="020B0403020204020204" pitchFamily="34" charset="0"/>
              </a:defRPr>
            </a:lvl4pPr>
            <a:lvl5pPr>
              <a:defRPr lang="en-US" sz="1200">
                <a:latin typeface="Oracle Sans Light" panose="020B0403020204020204" pitchFamily="34" charset="0"/>
                <a:cs typeface="Oracle Sans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Click to 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dirty="0"/>
              <a:t>Copyright © 2020, Oracle and/or its affiliates  |</a:t>
            </a:r>
          </a:p>
        </p:txBody>
      </p:sp>
    </p:spTree>
    <p:extLst>
      <p:ext uri="{BB962C8B-B14F-4D97-AF65-F5344CB8AC3E}">
        <p14:creationId xmlns:p14="http://schemas.microsoft.com/office/powerpoint/2010/main" val="3341665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dirty="0">
              <a:solidFill>
                <a:srgbClr val="5F5F5F"/>
              </a:solidFill>
            </a:endParaRPr>
          </a:p>
        </p:txBody>
      </p:sp>
      <p:sp>
        <p:nvSpPr>
          <p:cNvPr id="4" name="Footer Placeholder 3"/>
          <p:cNvSpPr>
            <a:spLocks noGrp="1"/>
          </p:cNvSpPr>
          <p:nvPr>
            <p:ph type="ftr" sz="quarter" idx="11"/>
          </p:nvPr>
        </p:nvSpPr>
        <p:spPr/>
        <p:txBody>
          <a:bodyPr/>
          <a:lstStyle/>
          <a:p>
            <a:r>
              <a:rPr lang="en-US">
                <a:solidFill>
                  <a:srgbClr val="5F5F5F"/>
                </a:solidFill>
              </a:rPr>
              <a:t>Copyright © 2019, Oracle and/or its affiliates. All rights reserved.  |</a:t>
            </a:r>
            <a:endParaRPr dirty="0">
              <a:solidFill>
                <a:srgbClr val="5F5F5F"/>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0333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815"/>
            <a:ext cx="4601495" cy="5920418"/>
          </a:xfrm>
          <a:prstGeom prst="rect">
            <a:avLst/>
          </a:prstGeom>
        </p:spPr>
      </p:pic>
      <p:sp>
        <p:nvSpPr>
          <p:cNvPr id="10" name="Rectangle 9"/>
          <p:cNvSpPr/>
          <p:nvPr userDrawn="1"/>
        </p:nvSpPr>
        <p:spPr>
          <a:xfrm>
            <a:off x="11767459" y="-7815"/>
            <a:ext cx="424541" cy="6865815"/>
          </a:xfrm>
          <a:prstGeom prst="rect">
            <a:avLst/>
          </a:prstGeom>
          <a:solidFill>
            <a:srgbClr val="F6F6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p:cNvSpPr>
            <a:spLocks noGrp="1"/>
          </p:cNvSpPr>
          <p:nvPr>
            <p:ph type="ctrTitle" hasCustomPrompt="1"/>
          </p:nvPr>
        </p:nvSpPr>
        <p:spPr>
          <a:xfrm>
            <a:off x="5403107" y="691785"/>
            <a:ext cx="5424479" cy="487606"/>
          </a:xfrm>
        </p:spPr>
        <p:txBody>
          <a:bodyPr anchor="b">
            <a:normAutofit/>
          </a:bodyPr>
          <a:lstStyle>
            <a:lvl1pPr algn="l">
              <a:defRPr sz="1600"/>
            </a:lvl1pPr>
          </a:lstStyle>
          <a:p>
            <a:pPr>
              <a:lnSpc>
                <a:spcPct val="150000"/>
              </a:lnSpc>
            </a:pPr>
            <a:r>
              <a:rPr lang="en-GB" sz="1600" b="1" dirty="0">
                <a:solidFill>
                  <a:srgbClr val="312D2A"/>
                </a:solidFill>
                <a:latin typeface="Oracle Sans" charset="0"/>
                <a:ea typeface="Oracle Sans" charset="0"/>
                <a:cs typeface="Oracle Sans" charset="0"/>
              </a:rPr>
              <a:t>Title</a:t>
            </a:r>
            <a:endParaRPr lang="en-GB" sz="2400" b="1" dirty="0">
              <a:solidFill>
                <a:srgbClr val="312D2A"/>
              </a:solidFill>
              <a:latin typeface="Oracle Sans" charset="0"/>
              <a:ea typeface="Oracle Sans" charset="0"/>
              <a:cs typeface="Oracle Sans" charset="0"/>
            </a:endParaRPr>
          </a:p>
        </p:txBody>
      </p:sp>
      <p:sp>
        <p:nvSpPr>
          <p:cNvPr id="15" name="Subtitle 2"/>
          <p:cNvSpPr>
            <a:spLocks noGrp="1"/>
          </p:cNvSpPr>
          <p:nvPr>
            <p:ph type="subTitle" idx="1"/>
          </p:nvPr>
        </p:nvSpPr>
        <p:spPr>
          <a:xfrm>
            <a:off x="5403107" y="2004544"/>
            <a:ext cx="5474856" cy="4504629"/>
          </a:xfrm>
        </p:spPr>
        <p:txBody>
          <a:bodyPr>
            <a:normAutofit/>
          </a:bodyPr>
          <a:lstStyle>
            <a:lvl1pPr marL="0" indent="0" algn="l">
              <a:buNone/>
              <a:defRPr sz="1200">
                <a:latin typeface="Oracle Sans" charset="0"/>
                <a:ea typeface="Oracle Sans" charset="0"/>
                <a:cs typeface="Oracle Sans"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7" name="Rectangle 16"/>
          <p:cNvSpPr/>
          <p:nvPr userDrawn="1"/>
        </p:nvSpPr>
        <p:spPr>
          <a:xfrm>
            <a:off x="0" y="5841808"/>
            <a:ext cx="4601495" cy="888645"/>
          </a:xfrm>
          <a:prstGeom prst="rect">
            <a:avLst/>
          </a:prstGeom>
          <a:solidFill>
            <a:srgbClr val="312D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icture Placeholder 23"/>
          <p:cNvSpPr>
            <a:spLocks noGrp="1"/>
          </p:cNvSpPr>
          <p:nvPr>
            <p:ph type="pic" sz="quarter" idx="15"/>
          </p:nvPr>
        </p:nvSpPr>
        <p:spPr>
          <a:xfrm>
            <a:off x="-669" y="0"/>
            <a:ext cx="4602163" cy="5849938"/>
          </a:xfrm>
        </p:spPr>
        <p:txBody>
          <a:bodyPr/>
          <a:lstStyle/>
          <a:p>
            <a:endParaRPr lang="en-US"/>
          </a:p>
        </p:txBody>
      </p:sp>
      <p:sp>
        <p:nvSpPr>
          <p:cNvPr id="21" name="Text Placeholder 4"/>
          <p:cNvSpPr>
            <a:spLocks noGrp="1"/>
          </p:cNvSpPr>
          <p:nvPr>
            <p:ph type="body" sz="quarter" idx="16" hasCustomPrompt="1"/>
          </p:nvPr>
        </p:nvSpPr>
        <p:spPr>
          <a:xfrm>
            <a:off x="5402437" y="1298948"/>
            <a:ext cx="5425147" cy="408500"/>
          </a:xfrm>
        </p:spPr>
        <p:txBody>
          <a:bodyPr>
            <a:normAutofit/>
          </a:bodyPr>
          <a:lstStyle>
            <a:lvl1pPr>
              <a:defRPr sz="1600" b="0" i="1">
                <a:solidFill>
                  <a:srgbClr val="218480"/>
                </a:solidFill>
                <a:latin typeface="Georgia" charset="0"/>
                <a:ea typeface="Georgia" charset="0"/>
                <a:cs typeface="Georgia" charset="0"/>
              </a:defRPr>
            </a:lvl1pPr>
          </a:lstStyle>
          <a:p>
            <a:pPr lvl="0"/>
            <a:r>
              <a:rPr lang="en-US" dirty="0"/>
              <a:t>Click to Fifth level</a:t>
            </a:r>
          </a:p>
        </p:txBody>
      </p:sp>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76798" y="5841807"/>
            <a:ext cx="447899" cy="447899"/>
          </a:xfrm>
          <a:prstGeom prst="rect">
            <a:avLst/>
          </a:prstGeom>
        </p:spPr>
      </p:pic>
    </p:spTree>
    <p:extLst>
      <p:ext uri="{BB962C8B-B14F-4D97-AF65-F5344CB8AC3E}">
        <p14:creationId xmlns:p14="http://schemas.microsoft.com/office/powerpoint/2010/main" val="41331405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Light - Title and Content">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0170C5DE-3564-4744-97DA-4795D55E6F2B}"/>
              </a:ext>
            </a:extLst>
          </p:cNvPr>
          <p:cNvSpPr>
            <a:spLocks noGrp="1"/>
          </p:cNvSpPr>
          <p:nvPr>
            <p:ph type="title" hasCustomPrompt="1"/>
          </p:nvPr>
        </p:nvSpPr>
        <p:spPr/>
        <p:txBody>
          <a:bodyPr/>
          <a:lstStyle>
            <a:lvl1pPr>
              <a:defRPr/>
            </a:lvl1pPr>
          </a:lstStyle>
          <a:p>
            <a:r>
              <a:rPr lang="en-US" dirty="0"/>
              <a:t>Title</a:t>
            </a:r>
          </a:p>
        </p:txBody>
      </p:sp>
      <p:sp>
        <p:nvSpPr>
          <p:cNvPr id="3" name="Content Placeholder">
            <a:extLst>
              <a:ext uri="{FF2B5EF4-FFF2-40B4-BE49-F238E27FC236}">
                <a16:creationId xmlns:a16="http://schemas.microsoft.com/office/drawing/2014/main" id="{A7769D6F-94B5-44BC-81E6-D6C499F1AAD8}"/>
              </a:ext>
            </a:extLst>
          </p:cNvPr>
          <p:cNvSpPr>
            <a:spLocks noGrp="1"/>
          </p:cNvSpPr>
          <p:nvPr>
            <p:ph idx="1"/>
          </p:nvPr>
        </p:nvSpPr>
        <p:spPr>
          <a:xfrm>
            <a:off x="766871" y="1830033"/>
            <a:ext cx="10671048" cy="4277080"/>
          </a:xfrm>
          <a:noFill/>
        </p:spPr>
        <p:txBody>
          <a:bodyPr vert="horz" lIns="0" tIns="0" rIns="0" bIns="0" rtlCol="0">
            <a:noAutofit/>
          </a:bodyPr>
          <a:lstStyle>
            <a:lvl1pPr>
              <a:defRPr lang="en-US" sz="1800" b="0" i="0" smtClean="0">
                <a:latin typeface="Oracle Sans" panose="020B0503020204020204" pitchFamily="34" charset="0"/>
                <a:cs typeface="Oracle Sans" panose="020B0503020204020204" pitchFamily="34" charset="0"/>
              </a:defRPr>
            </a:lvl1pPr>
            <a:lvl2pPr>
              <a:defRPr lang="en-US" sz="1800" b="0" i="0" smtClean="0">
                <a:latin typeface="Oracle Sans" panose="020B0503020204020204" pitchFamily="34" charset="0"/>
                <a:cs typeface="Oracle Sans" panose="020B0503020204020204" pitchFamily="34" charset="0"/>
              </a:defRPr>
            </a:lvl2pPr>
            <a:lvl3pPr>
              <a:defRPr lang="en-US" sz="1600" smtClean="0">
                <a:latin typeface="Oracle Sans Light" panose="020B0403020204020204" pitchFamily="34" charset="0"/>
                <a:cs typeface="Oracle Sans Light" panose="020B0403020204020204" pitchFamily="34" charset="0"/>
              </a:defRPr>
            </a:lvl3pPr>
            <a:lvl4pPr>
              <a:defRPr lang="en-US" sz="1400" smtClean="0">
                <a:latin typeface="Oracle Sans Light" panose="020B0403020204020204" pitchFamily="34" charset="0"/>
                <a:cs typeface="Oracle Sans Light" panose="020B0403020204020204" pitchFamily="34" charset="0"/>
              </a:defRPr>
            </a:lvl4pPr>
            <a:lvl5pPr>
              <a:defRPr lang="en-US" sz="1200">
                <a:latin typeface="Oracle Sans Light" panose="020B0403020204020204" pitchFamily="34" charset="0"/>
                <a:cs typeface="Oracle Sans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Click to 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dirty="0"/>
              <a:t>Copyright © 2020, Oracle and/or its affiliates  |  Confidential: Internal/Restricted/Highly Restricted</a:t>
            </a:r>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4066916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80">
          <p15:clr>
            <a:srgbClr val="FBAE40"/>
          </p15:clr>
        </p15:guide>
        <p15:guide id="3" pos="620">
          <p15:clr>
            <a:srgbClr val="FBAE40"/>
          </p15:clr>
        </p15:guide>
        <p15:guide id="4" orient="horz" pos="100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95817-C269-41DC-98C3-383216D99B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A67554-86D0-436B-A607-1B04B40495BA}"/>
              </a:ext>
            </a:extLst>
          </p:cNvPr>
          <p:cNvSpPr>
            <a:spLocks noGrp="1"/>
          </p:cNvSpPr>
          <p:nvPr>
            <p:ph idx="1"/>
          </p:nvPr>
        </p:nvSpPr>
        <p:spPr/>
        <p:txBody>
          <a:bodyPr/>
          <a:lstStyle>
            <a:lvl1pPr marL="230188" indent="-230188">
              <a:buClr>
                <a:schemeClr val="accent1"/>
              </a:buClr>
              <a:buSzPct val="70000"/>
              <a:buFont typeface="Arial" panose="020B0604020202020204" pitchFamily="34" charset="0"/>
              <a:buChar char="•"/>
              <a:tabLst/>
              <a:defRPr/>
            </a:lvl1pPr>
            <a:lvl2pPr marL="690563" indent="-233363">
              <a:buClr>
                <a:schemeClr val="accent1"/>
              </a:buClr>
              <a:buSzPct val="70000"/>
              <a:buFont typeface="Arial" panose="020B0604020202020204" pitchFamily="34" charset="0"/>
              <a:buChar char="•"/>
              <a:tabLst/>
              <a:defRPr/>
            </a:lvl2pPr>
            <a:lvl3pPr marL="1150938" indent="-236538">
              <a:buClr>
                <a:schemeClr val="accent1"/>
              </a:buClr>
              <a:buSzPct val="70000"/>
              <a:buFont typeface="Arial" panose="020B0604020202020204" pitchFamily="34" charset="0"/>
              <a:buChar char="•"/>
              <a:tabLst/>
              <a:defRPr/>
            </a:lvl3pPr>
            <a:lvl4pPr marL="1603375" indent="-231775">
              <a:buClr>
                <a:schemeClr val="accent1"/>
              </a:buClr>
              <a:buSzPct val="70000"/>
              <a:buFont typeface="Arial" panose="020B0604020202020204" pitchFamily="34" charset="0"/>
              <a:buChar char="•"/>
              <a:tabLst/>
              <a:defRPr/>
            </a:lvl4pPr>
            <a:lvl5pPr marL="2063750" indent="-234950">
              <a:buClr>
                <a:schemeClr val="accent1"/>
              </a:buClr>
              <a:buSzPct val="70000"/>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3">
            <a:extLst>
              <a:ext uri="{FF2B5EF4-FFF2-40B4-BE49-F238E27FC236}">
                <a16:creationId xmlns:a16="http://schemas.microsoft.com/office/drawing/2014/main" id="{BB65E720-ABD2-CB40-960C-19979F6A655A}"/>
              </a:ext>
            </a:extLst>
          </p:cNvPr>
          <p:cNvSpPr>
            <a:spLocks noGrp="1"/>
          </p:cNvSpPr>
          <p:nvPr>
            <p:ph type="ftr" sz="quarter" idx="11"/>
          </p:nvPr>
        </p:nvSpPr>
        <p:spPr>
          <a:xfrm>
            <a:off x="1339850" y="6514977"/>
            <a:ext cx="3792589" cy="365125"/>
          </a:xfrm>
        </p:spPr>
        <p:txBody>
          <a:bodyPr/>
          <a:lstStyle/>
          <a:p>
            <a:r>
              <a:rPr lang="en-US" sz="800"/>
              <a:t>Copyright © 2019 Oracle and/or its affiliates - CONFIDENTIAL</a:t>
            </a:r>
            <a:endParaRPr lang="en-US" sz="800" dirty="0"/>
          </a:p>
        </p:txBody>
      </p:sp>
      <p:sp>
        <p:nvSpPr>
          <p:cNvPr id="8" name="Slide Number Placeholder 3">
            <a:extLst>
              <a:ext uri="{FF2B5EF4-FFF2-40B4-BE49-F238E27FC236}">
                <a16:creationId xmlns:a16="http://schemas.microsoft.com/office/drawing/2014/main" id="{281FACDB-74EA-704F-8BA0-BD67213620B0}"/>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9023861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234229" y="691785"/>
            <a:ext cx="9144000" cy="487606"/>
          </a:xfrm>
        </p:spPr>
        <p:txBody>
          <a:bodyPr anchor="b">
            <a:normAutofit/>
          </a:bodyPr>
          <a:lstStyle>
            <a:lvl1pPr algn="l">
              <a:defRPr sz="1600"/>
            </a:lvl1pPr>
          </a:lstStyle>
          <a:p>
            <a:pPr>
              <a:lnSpc>
                <a:spcPct val="150000"/>
              </a:lnSpc>
            </a:pPr>
            <a:r>
              <a:rPr lang="en-GB" sz="1600" b="1" dirty="0">
                <a:solidFill>
                  <a:srgbClr val="312D2A"/>
                </a:solidFill>
                <a:latin typeface="Oracle Sans" charset="0"/>
                <a:ea typeface="Oracle Sans" charset="0"/>
                <a:cs typeface="Oracle Sans" charset="0"/>
              </a:rPr>
              <a:t>Title</a:t>
            </a:r>
            <a:endParaRPr lang="en-GB" sz="2400" b="1" dirty="0">
              <a:solidFill>
                <a:srgbClr val="312D2A"/>
              </a:solidFill>
              <a:latin typeface="Oracle Sans" charset="0"/>
              <a:ea typeface="Oracle Sans" charset="0"/>
              <a:cs typeface="Oracle Sans" charset="0"/>
            </a:endParaRPr>
          </a:p>
        </p:txBody>
      </p:sp>
      <p:sp>
        <p:nvSpPr>
          <p:cNvPr id="3" name="Subtitle 2"/>
          <p:cNvSpPr>
            <a:spLocks noGrp="1"/>
          </p:cNvSpPr>
          <p:nvPr>
            <p:ph type="subTitle" idx="1"/>
          </p:nvPr>
        </p:nvSpPr>
        <p:spPr>
          <a:xfrm>
            <a:off x="1234229" y="2004544"/>
            <a:ext cx="9144000" cy="4142255"/>
          </a:xfrm>
        </p:spPr>
        <p:txBody>
          <a:bodyPr>
            <a:normAutofit/>
          </a:bodyPr>
          <a:lstStyle>
            <a:lvl1pPr marL="0" indent="0" algn="l">
              <a:buNone/>
              <a:defRPr sz="1200">
                <a:latin typeface="Oracle Sans" charset="0"/>
                <a:ea typeface="Oracle Sans" charset="0"/>
                <a:cs typeface="Oracle Sans"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Rectangle 8"/>
          <p:cNvSpPr/>
          <p:nvPr userDrawn="1"/>
        </p:nvSpPr>
        <p:spPr>
          <a:xfrm>
            <a:off x="1" y="-7815"/>
            <a:ext cx="424541" cy="6721475"/>
          </a:xfrm>
          <a:prstGeom prst="rect">
            <a:avLst/>
          </a:prstGeom>
          <a:solidFill>
            <a:srgbClr val="F6F6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4"/>
          <p:cNvSpPr>
            <a:spLocks noGrp="1"/>
          </p:cNvSpPr>
          <p:nvPr>
            <p:ph type="body" sz="quarter" idx="14" hasCustomPrompt="1"/>
          </p:nvPr>
        </p:nvSpPr>
        <p:spPr>
          <a:xfrm>
            <a:off x="1234227" y="1298948"/>
            <a:ext cx="9144001" cy="408500"/>
          </a:xfrm>
        </p:spPr>
        <p:txBody>
          <a:bodyPr>
            <a:normAutofit/>
          </a:bodyPr>
          <a:lstStyle>
            <a:lvl1pPr>
              <a:defRPr sz="1600" b="0" i="1">
                <a:solidFill>
                  <a:srgbClr val="218480"/>
                </a:solidFill>
                <a:latin typeface="Georgia" charset="0"/>
                <a:ea typeface="Georgia" charset="0"/>
                <a:cs typeface="Georgia" charset="0"/>
              </a:defRPr>
            </a:lvl1pPr>
          </a:lstStyle>
          <a:p>
            <a:pPr lvl="0"/>
            <a:r>
              <a:rPr lang="en-US" dirty="0"/>
              <a:t>Click to Fifth level</a:t>
            </a:r>
          </a:p>
        </p:txBody>
      </p:sp>
      <p:pic>
        <p:nvPicPr>
          <p:cNvPr id="15" name="Picture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744101" y="0"/>
            <a:ext cx="447899" cy="447899"/>
          </a:xfrm>
          <a:prstGeom prst="rect">
            <a:avLst/>
          </a:prstGeom>
        </p:spPr>
      </p:pic>
    </p:spTree>
    <p:extLst>
      <p:ext uri="{BB962C8B-B14F-4D97-AF65-F5344CB8AC3E}">
        <p14:creationId xmlns:p14="http://schemas.microsoft.com/office/powerpoint/2010/main" val="22078188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1_Dark - Title/Subtitle Quad Infographic">
    <p:bg>
      <p:bgPr>
        <a:solidFill>
          <a:schemeClr val="tx1"/>
        </a:solidFill>
        <a:effectLst/>
      </p:bgPr>
    </p:bg>
    <p:spTree>
      <p:nvGrpSpPr>
        <p:cNvPr id="1" name=""/>
        <p:cNvGrpSpPr/>
        <p:nvPr/>
      </p:nvGrpSpPr>
      <p:grpSpPr>
        <a:xfrm>
          <a:off x="0" y="0"/>
          <a:ext cx="0" cy="0"/>
          <a:chOff x="0" y="0"/>
          <a:chExt cx="0" cy="0"/>
        </a:xfrm>
      </p:grpSpPr>
      <p:pic>
        <p:nvPicPr>
          <p:cNvPr id="18" name="Data Texture Cloud">
            <a:extLst>
              <a:ext uri="{FF2B5EF4-FFF2-40B4-BE49-F238E27FC236}">
                <a16:creationId xmlns:a16="http://schemas.microsoft.com/office/drawing/2014/main" id="{6C2FDC6D-E2FF-5847-B9AA-DD9B91EC4B3C}"/>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r="48641"/>
          <a:stretch/>
        </p:blipFill>
        <p:spPr>
          <a:xfrm>
            <a:off x="9881411" y="521208"/>
            <a:ext cx="2310589" cy="1701811"/>
          </a:xfrm>
          <a:prstGeom prst="rect">
            <a:avLst/>
          </a:prstGeom>
        </p:spPr>
      </p:pic>
      <p:pic>
        <p:nvPicPr>
          <p:cNvPr id="23" name="OTag">
            <a:extLst>
              <a:ext uri="{FF2B5EF4-FFF2-40B4-BE49-F238E27FC236}">
                <a16:creationId xmlns:a16="http://schemas.microsoft.com/office/drawing/2014/main" id="{F7FA49ED-B139-8A43-A7E7-4EEB220FD95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0" name="Footer">
            <a:extLst>
              <a:ext uri="{FF2B5EF4-FFF2-40B4-BE49-F238E27FC236}">
                <a16:creationId xmlns:a16="http://schemas.microsoft.com/office/drawing/2014/main" id="{78EDEE20-4CCB-F240-8978-EC19741E3376}"/>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32" name="Text Field">
            <a:extLst>
              <a:ext uri="{FF2B5EF4-FFF2-40B4-BE49-F238E27FC236}">
                <a16:creationId xmlns:a16="http://schemas.microsoft.com/office/drawing/2014/main" id="{41923FF5-9A13-1F4B-89D9-62FE2B438352}"/>
              </a:ext>
            </a:extLst>
          </p:cNvPr>
          <p:cNvSpPr>
            <a:spLocks noGrp="1"/>
          </p:cNvSpPr>
          <p:nvPr>
            <p:ph type="body" sz="quarter" idx="22"/>
          </p:nvPr>
        </p:nvSpPr>
        <p:spPr>
          <a:xfrm>
            <a:off x="6350303" y="4222750"/>
            <a:ext cx="5078224" cy="18732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Field">
            <a:extLst>
              <a:ext uri="{FF2B5EF4-FFF2-40B4-BE49-F238E27FC236}">
                <a16:creationId xmlns:a16="http://schemas.microsoft.com/office/drawing/2014/main" id="{0EDDA99D-1B70-A347-9716-4968C6A671A3}"/>
              </a:ext>
            </a:extLst>
          </p:cNvPr>
          <p:cNvSpPr>
            <a:spLocks noGrp="1"/>
          </p:cNvSpPr>
          <p:nvPr>
            <p:ph type="body" sz="quarter" idx="21"/>
          </p:nvPr>
        </p:nvSpPr>
        <p:spPr>
          <a:xfrm>
            <a:off x="6350303" y="1837944"/>
            <a:ext cx="5078224" cy="18732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Field">
            <a:extLst>
              <a:ext uri="{FF2B5EF4-FFF2-40B4-BE49-F238E27FC236}">
                <a16:creationId xmlns:a16="http://schemas.microsoft.com/office/drawing/2014/main" id="{031D2CD6-C0D8-8147-83B7-2E2A8E87228F}"/>
              </a:ext>
            </a:extLst>
          </p:cNvPr>
          <p:cNvSpPr>
            <a:spLocks noGrp="1"/>
          </p:cNvSpPr>
          <p:nvPr>
            <p:ph type="body" sz="quarter" idx="20"/>
          </p:nvPr>
        </p:nvSpPr>
        <p:spPr>
          <a:xfrm>
            <a:off x="760725" y="4222750"/>
            <a:ext cx="5078224" cy="18732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Text Field">
            <a:extLst>
              <a:ext uri="{FF2B5EF4-FFF2-40B4-BE49-F238E27FC236}">
                <a16:creationId xmlns:a16="http://schemas.microsoft.com/office/drawing/2014/main" id="{C023883C-5CAF-9849-B009-1426F3585365}"/>
              </a:ext>
            </a:extLst>
          </p:cNvPr>
          <p:cNvSpPr>
            <a:spLocks noGrp="1"/>
          </p:cNvSpPr>
          <p:nvPr>
            <p:ph type="body" sz="quarter" idx="14"/>
          </p:nvPr>
        </p:nvSpPr>
        <p:spPr>
          <a:xfrm>
            <a:off x="760725" y="1837944"/>
            <a:ext cx="5078224" cy="18732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1" name="Accent Mark">
            <a:extLst>
              <a:ext uri="{FF2B5EF4-FFF2-40B4-BE49-F238E27FC236}">
                <a16:creationId xmlns:a16="http://schemas.microsoft.com/office/drawing/2014/main" id="{D571D6B8-92AB-DB4F-A5F4-631397E0C079}"/>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2000" y="1000420"/>
            <a:ext cx="10671048" cy="330540"/>
          </a:xfrm>
          <a:prstGeom prst="rect">
            <a:avLst/>
          </a:prstGeom>
        </p:spPr>
        <p:txBody>
          <a:bodyPr lIns="0">
            <a:noAutofit/>
          </a:bodyPr>
          <a:lstStyle>
            <a:lvl1pPr marL="0" indent="0">
              <a:spcAft>
                <a:spcPts val="0"/>
              </a:spcAft>
              <a:buNone/>
              <a:defRPr sz="2000" b="0" i="0">
                <a:solidFill>
                  <a:schemeClr val="bg1"/>
                </a:solidFill>
                <a:latin typeface="Oracle Sans" panose="020B0503020204020204" pitchFamily="34" charset="0"/>
                <a:cs typeface="Oracle Sans" panose="020B0503020204020204" pitchFamily="34" charset="0"/>
              </a:defRPr>
            </a:lvl1pPr>
          </a:lstStyle>
          <a:p>
            <a:pPr lvl="0"/>
            <a:r>
              <a:rPr lang="en-US" dirty="0"/>
              <a:t>Subtitle</a:t>
            </a:r>
          </a:p>
        </p:txBody>
      </p:sp>
      <p:sp>
        <p:nvSpPr>
          <p:cNvPr id="24" name="Title">
            <a:extLst>
              <a:ext uri="{FF2B5EF4-FFF2-40B4-BE49-F238E27FC236}">
                <a16:creationId xmlns:a16="http://schemas.microsoft.com/office/drawing/2014/main" id="{8C9BB090-903F-7141-8040-376390E8FE3B}"/>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4" name="Abstract Pattern Strip">
            <a:extLst>
              <a:ext uri="{FF2B5EF4-FFF2-40B4-BE49-F238E27FC236}">
                <a16:creationId xmlns:a16="http://schemas.microsoft.com/office/drawing/2014/main" id="{B4434DF1-0EE2-E34C-87FA-1D0A13D66B8B}"/>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683490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Light - Safe Harbor">
    <p:bg>
      <p:bgPr>
        <a:solidFill>
          <a:schemeClr val="bg2"/>
        </a:solidFill>
        <a:effectLst/>
      </p:bgPr>
    </p:bg>
    <p:spTree>
      <p:nvGrpSpPr>
        <p:cNvPr id="1" name=""/>
        <p:cNvGrpSpPr/>
        <p:nvPr/>
      </p:nvGrpSpPr>
      <p:grpSpPr>
        <a:xfrm>
          <a:off x="0" y="0"/>
          <a:ext cx="0" cy="0"/>
          <a:chOff x="0" y="0"/>
          <a:chExt cx="0" cy="0"/>
        </a:xfrm>
      </p:grpSpPr>
      <p:pic>
        <p:nvPicPr>
          <p:cNvPr id="12" name="Data Texture Cloud">
            <a:extLst>
              <a:ext uri="{FF2B5EF4-FFF2-40B4-BE49-F238E27FC236}">
                <a16:creationId xmlns:a16="http://schemas.microsoft.com/office/drawing/2014/main" id="{1232875C-001D-FE46-B15E-BCC2DA970349}"/>
              </a:ext>
            </a:extLst>
          </p:cNvPr>
          <p:cNvPicPr>
            <a:picLocks noChangeAspect="1"/>
          </p:cNvPicPr>
          <p:nvPr userDrawn="1"/>
        </p:nvPicPr>
        <p:blipFill rotWithShape="1">
          <a:blip r:embed="rId2" cstate="screen">
            <a:alphaModFix amt="80000"/>
            <a:extLst>
              <a:ext uri="{28A0092B-C50C-407E-A947-70E740481C1C}">
                <a14:useLocalDpi xmlns:a14="http://schemas.microsoft.com/office/drawing/2010/main"/>
              </a:ext>
            </a:extLst>
          </a:blip>
          <a:srcRect r="48609"/>
          <a:stretch/>
        </p:blipFill>
        <p:spPr>
          <a:xfrm>
            <a:off x="9881411" y="521208"/>
            <a:ext cx="2310589" cy="1700784"/>
          </a:xfrm>
          <a:prstGeom prst="rect">
            <a:avLst/>
          </a:prstGeom>
        </p:spPr>
      </p:pic>
      <p:pic>
        <p:nvPicPr>
          <p:cNvPr id="18" name="OTag">
            <a:extLst>
              <a:ext uri="{FF2B5EF4-FFF2-40B4-BE49-F238E27FC236}">
                <a16:creationId xmlns:a16="http://schemas.microsoft.com/office/drawing/2014/main" id="{F65C325A-C973-E74C-AD41-1A4DFAE0BBEB}"/>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6" name="Footer">
            <a:extLst>
              <a:ext uri="{FF2B5EF4-FFF2-40B4-BE49-F238E27FC236}">
                <a16:creationId xmlns:a16="http://schemas.microsoft.com/office/drawing/2014/main" id="{7BC9362C-AFA6-F540-9D01-A62EB6756A2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Internal</a:t>
            </a:r>
          </a:p>
        </p:txBody>
      </p:sp>
      <p:sp>
        <p:nvSpPr>
          <p:cNvPr id="10" name="Slide Number">
            <a:extLst>
              <a:ext uri="{FF2B5EF4-FFF2-40B4-BE49-F238E27FC236}">
                <a16:creationId xmlns:a16="http://schemas.microsoft.com/office/drawing/2014/main" id="{1E5257D9-94BC-EA48-90D5-9C33C6B01320}"/>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Text Field">
            <a:extLst>
              <a:ext uri="{FF2B5EF4-FFF2-40B4-BE49-F238E27FC236}">
                <a16:creationId xmlns:a16="http://schemas.microsoft.com/office/drawing/2014/main" id="{EA78FDD8-084D-2D41-A37D-7DE0C431B1DA}"/>
              </a:ext>
            </a:extLst>
          </p:cNvPr>
          <p:cNvSpPr txBox="1"/>
          <p:nvPr userDrawn="1"/>
        </p:nvSpPr>
        <p:spPr>
          <a:xfrm>
            <a:off x="758952" y="1837944"/>
            <a:ext cx="10671048" cy="1318887"/>
          </a:xfrm>
          <a:prstGeom prst="rect">
            <a:avLst/>
          </a:prstGeom>
          <a:noFill/>
        </p:spPr>
        <p:txBody>
          <a:bodyPr wrap="square" lIns="0" tIns="0" rIns="0" bIns="0" rtlCol="0">
            <a:spAutoFit/>
          </a:bodyPr>
          <a:lstStyle/>
          <a:p>
            <a:pPr>
              <a:lnSpc>
                <a:spcPct val="95000"/>
              </a:lnSpc>
              <a:spcBef>
                <a:spcPts val="1200"/>
              </a:spcBef>
            </a:pPr>
            <a:r>
              <a:rPr lang="en-US" dirty="0">
                <a:solidFill>
                  <a:schemeClr val="tx2"/>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cxnSp>
        <p:nvCxnSpPr>
          <p:cNvPr id="33" name="Accent Mark">
            <a:extLst>
              <a:ext uri="{FF2B5EF4-FFF2-40B4-BE49-F238E27FC236}">
                <a16:creationId xmlns:a16="http://schemas.microsoft.com/office/drawing/2014/main" id="{F8F561A6-16DC-7848-8FAE-BF35C0DBFABA}"/>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3" name="Title">
            <a:extLst>
              <a:ext uri="{FF2B5EF4-FFF2-40B4-BE49-F238E27FC236}">
                <a16:creationId xmlns:a16="http://schemas.microsoft.com/office/drawing/2014/main" id="{F7C5FACA-CB69-F341-96EC-260102929140}"/>
              </a:ext>
            </a:extLst>
          </p:cNvPr>
          <p:cNvSpPr txBox="1"/>
          <p:nvPr userDrawn="1"/>
        </p:nvSpPr>
        <p:spPr>
          <a:xfrm>
            <a:off x="762000" y="50800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solidFill>
                  <a:schemeClr val="tx2"/>
                </a:solidFill>
              </a:rPr>
              <a:t>Safe harbor statement</a:t>
            </a:r>
          </a:p>
        </p:txBody>
      </p:sp>
      <p:pic>
        <p:nvPicPr>
          <p:cNvPr id="29" name="Abstract Pattern Strip">
            <a:extLst>
              <a:ext uri="{FF2B5EF4-FFF2-40B4-BE49-F238E27FC236}">
                <a16:creationId xmlns:a16="http://schemas.microsoft.com/office/drawing/2014/main" id="{97C41585-3E8F-3F44-8E67-F9A5553AB99D}"/>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78542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Light - Numbered Outline 2 Column">
    <p:bg>
      <p:bgPr>
        <a:solidFill>
          <a:schemeClr val="bg1"/>
        </a:solidFill>
        <a:effectLst/>
      </p:bgPr>
    </p:bg>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2021, Oracle and/or its affiliates</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9" name="Text Placeholder 3">
            <a:extLst>
              <a:ext uri="{FF2B5EF4-FFF2-40B4-BE49-F238E27FC236}">
                <a16:creationId xmlns:a16="http://schemas.microsoft.com/office/drawing/2014/main" id="{93AB42C3-C7C2-47CD-8E87-C5D5963E7A0E}"/>
              </a:ext>
            </a:extLst>
          </p:cNvPr>
          <p:cNvSpPr>
            <a:spLocks noGrp="1"/>
          </p:cNvSpPr>
          <p:nvPr>
            <p:ph type="body" sz="quarter" idx="48"/>
          </p:nvPr>
        </p:nvSpPr>
        <p:spPr>
          <a:xfrm>
            <a:off x="6364986"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85350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Light - Blank">
    <p:bg>
      <p:bgPr>
        <a:solidFill>
          <a:schemeClr val="bg2"/>
        </a:solidFill>
        <a:effectLst/>
      </p:bgPr>
    </p:bg>
    <p:spTree>
      <p:nvGrpSpPr>
        <p:cNvPr id="1" name=""/>
        <p:cNvGrpSpPr/>
        <p:nvPr/>
      </p:nvGrpSpPr>
      <p:grpSpPr>
        <a:xfrm>
          <a:off x="0" y="0"/>
          <a:ext cx="0" cy="0"/>
          <a:chOff x="0" y="0"/>
          <a:chExt cx="0" cy="0"/>
        </a:xfrm>
      </p:grpSpPr>
      <p:pic>
        <p:nvPicPr>
          <p:cNvPr id="14" name="Data Texture Cloud">
            <a:extLst>
              <a:ext uri="{FF2B5EF4-FFF2-40B4-BE49-F238E27FC236}">
                <a16:creationId xmlns:a16="http://schemas.microsoft.com/office/drawing/2014/main" id="{0080C163-77F3-9A4B-A059-12FFFC705F80}"/>
              </a:ext>
            </a:extLst>
          </p:cNvPr>
          <p:cNvPicPr>
            <a:picLocks noChangeAspect="1"/>
          </p:cNvPicPr>
          <p:nvPr userDrawn="1"/>
        </p:nvPicPr>
        <p:blipFill rotWithShape="1">
          <a:blip r:embed="rId2" cstate="screen">
            <a:alphaModFix amt="80000"/>
            <a:extLst>
              <a:ext uri="{28A0092B-C50C-407E-A947-70E740481C1C}">
                <a14:useLocalDpi xmlns:a14="http://schemas.microsoft.com/office/drawing/2010/main"/>
              </a:ext>
            </a:extLst>
          </a:blip>
          <a:srcRect r="48609"/>
          <a:stretch/>
        </p:blipFill>
        <p:spPr>
          <a:xfrm>
            <a:off x="9881411" y="521208"/>
            <a:ext cx="2310589" cy="1700784"/>
          </a:xfrm>
          <a:prstGeom prst="rect">
            <a:avLst/>
          </a:prstGeom>
        </p:spPr>
      </p:pic>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9" name="Footer">
            <a:extLst>
              <a:ext uri="{FF2B5EF4-FFF2-40B4-BE49-F238E27FC236}">
                <a16:creationId xmlns:a16="http://schemas.microsoft.com/office/drawing/2014/main" id="{F8A11974-1B05-3142-902C-0DFEB16D0BB7}"/>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Internal</a:t>
            </a:r>
          </a:p>
        </p:txBody>
      </p:sp>
      <p:sp>
        <p:nvSpPr>
          <p:cNvPr id="8" name="Slide Number">
            <a:extLst>
              <a:ext uri="{FF2B5EF4-FFF2-40B4-BE49-F238E27FC236}">
                <a16:creationId xmlns:a16="http://schemas.microsoft.com/office/drawing/2014/main" id="{0462D45F-6FA9-224B-ABF3-CE2CA4B78F6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pic>
        <p:nvPicPr>
          <p:cNvPr id="7" name="Abstract Pattern Strip">
            <a:extLst>
              <a:ext uri="{FF2B5EF4-FFF2-40B4-BE49-F238E27FC236}">
                <a16:creationId xmlns:a16="http://schemas.microsoft.com/office/drawing/2014/main" id="{1C6BA009-6898-4544-B36F-423AA2D6FE5D}"/>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946386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Light - Title 1 Column">
    <p:bg>
      <p:bgPr>
        <a:solidFill>
          <a:schemeClr val="bg2"/>
        </a:solidFill>
        <a:effectLst/>
      </p:bgPr>
    </p:bg>
    <p:spTree>
      <p:nvGrpSpPr>
        <p:cNvPr id="1" name=""/>
        <p:cNvGrpSpPr/>
        <p:nvPr/>
      </p:nvGrpSpPr>
      <p:grpSpPr>
        <a:xfrm>
          <a:off x="0" y="0"/>
          <a:ext cx="0" cy="0"/>
          <a:chOff x="0" y="0"/>
          <a:chExt cx="0" cy="0"/>
        </a:xfrm>
      </p:grpSpPr>
      <p:pic>
        <p:nvPicPr>
          <p:cNvPr id="12" name="Data Texture Cloud">
            <a:extLst>
              <a:ext uri="{FF2B5EF4-FFF2-40B4-BE49-F238E27FC236}">
                <a16:creationId xmlns:a16="http://schemas.microsoft.com/office/drawing/2014/main" id="{1232875C-001D-FE46-B15E-BCC2DA970349}"/>
              </a:ext>
            </a:extLst>
          </p:cNvPr>
          <p:cNvPicPr>
            <a:picLocks noChangeAspect="1"/>
          </p:cNvPicPr>
          <p:nvPr userDrawn="1"/>
        </p:nvPicPr>
        <p:blipFill rotWithShape="1">
          <a:blip r:embed="rId2" cstate="screen">
            <a:alphaModFix amt="80000"/>
            <a:extLst>
              <a:ext uri="{28A0092B-C50C-407E-A947-70E740481C1C}">
                <a14:useLocalDpi xmlns:a14="http://schemas.microsoft.com/office/drawing/2010/main"/>
              </a:ext>
            </a:extLst>
          </a:blip>
          <a:srcRect r="48609"/>
          <a:stretch/>
        </p:blipFill>
        <p:spPr>
          <a:xfrm>
            <a:off x="9881411" y="521208"/>
            <a:ext cx="2310589" cy="1700784"/>
          </a:xfrm>
          <a:prstGeom prst="rect">
            <a:avLst/>
          </a:prstGeom>
        </p:spPr>
      </p:pic>
      <p:pic>
        <p:nvPicPr>
          <p:cNvPr id="18" name="OTag">
            <a:extLst>
              <a:ext uri="{FF2B5EF4-FFF2-40B4-BE49-F238E27FC236}">
                <a16:creationId xmlns:a16="http://schemas.microsoft.com/office/drawing/2014/main" id="{F65C325A-C973-E74C-AD41-1A4DFAE0BBEB}"/>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4" name="Footer">
            <a:extLst>
              <a:ext uri="{FF2B5EF4-FFF2-40B4-BE49-F238E27FC236}">
                <a16:creationId xmlns:a16="http://schemas.microsoft.com/office/drawing/2014/main" id="{8F5FEAFC-E730-6143-955B-B888D65BB03B}"/>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a:t>
            </a:r>
          </a:p>
        </p:txBody>
      </p:sp>
      <p:sp>
        <p:nvSpPr>
          <p:cNvPr id="10" name="Slide Number">
            <a:extLst>
              <a:ext uri="{FF2B5EF4-FFF2-40B4-BE49-F238E27FC236}">
                <a16:creationId xmlns:a16="http://schemas.microsoft.com/office/drawing/2014/main" id="{1E5257D9-94BC-EA48-90D5-9C33C6B01320}"/>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3" name="Text Field">
            <a:extLst>
              <a:ext uri="{FF2B5EF4-FFF2-40B4-BE49-F238E27FC236}">
                <a16:creationId xmlns:a16="http://schemas.microsoft.com/office/drawing/2014/main" id="{045207A1-9D66-724A-930C-C571DE4ABBA3}"/>
              </a:ext>
            </a:extLst>
          </p:cNvPr>
          <p:cNvSpPr>
            <a:spLocks noGrp="1"/>
          </p:cNvSpPr>
          <p:nvPr>
            <p:ph type="body" sz="quarter" idx="12"/>
          </p:nvPr>
        </p:nvSpPr>
        <p:spPr>
          <a:xfrm>
            <a:off x="758952" y="1837944"/>
            <a:ext cx="10671048" cy="4261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3" name="Accent Mark">
            <a:extLst>
              <a:ext uri="{FF2B5EF4-FFF2-40B4-BE49-F238E27FC236}">
                <a16:creationId xmlns:a16="http://schemas.microsoft.com/office/drawing/2014/main" id="{F8F561A6-16DC-7848-8FAE-BF35C0DBFABA}"/>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2000" y="508000"/>
            <a:ext cx="10671048"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29" name="Abstract Pattern Strip">
            <a:extLst>
              <a:ext uri="{FF2B5EF4-FFF2-40B4-BE49-F238E27FC236}">
                <a16:creationId xmlns:a16="http://schemas.microsoft.com/office/drawing/2014/main" id="{97C41585-3E8F-3F44-8E67-F9A5553AB99D}"/>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4086335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Light - Title/Subtitle 1 Column">
    <p:bg>
      <p:bgPr>
        <a:solidFill>
          <a:schemeClr val="bg2"/>
        </a:solidFill>
        <a:effectLst/>
      </p:bgPr>
    </p:bg>
    <p:spTree>
      <p:nvGrpSpPr>
        <p:cNvPr id="1" name=""/>
        <p:cNvGrpSpPr/>
        <p:nvPr/>
      </p:nvGrpSpPr>
      <p:grpSpPr>
        <a:xfrm>
          <a:off x="0" y="0"/>
          <a:ext cx="0" cy="0"/>
          <a:chOff x="0" y="0"/>
          <a:chExt cx="0" cy="0"/>
        </a:xfrm>
      </p:grpSpPr>
      <p:pic>
        <p:nvPicPr>
          <p:cNvPr id="19" name="Data Texture Cloud">
            <a:extLst>
              <a:ext uri="{FF2B5EF4-FFF2-40B4-BE49-F238E27FC236}">
                <a16:creationId xmlns:a16="http://schemas.microsoft.com/office/drawing/2014/main" id="{BAF6345E-D104-C540-A797-9C0E53A4C8D6}"/>
              </a:ext>
            </a:extLst>
          </p:cNvPr>
          <p:cNvPicPr>
            <a:picLocks noChangeAspect="1"/>
          </p:cNvPicPr>
          <p:nvPr userDrawn="1"/>
        </p:nvPicPr>
        <p:blipFill rotWithShape="1">
          <a:blip r:embed="rId2" cstate="screen">
            <a:alphaModFix amt="80000"/>
            <a:extLst>
              <a:ext uri="{28A0092B-C50C-407E-A947-70E740481C1C}">
                <a14:useLocalDpi xmlns:a14="http://schemas.microsoft.com/office/drawing/2010/main"/>
              </a:ext>
            </a:extLst>
          </a:blip>
          <a:srcRect r="48609"/>
          <a:stretch/>
        </p:blipFill>
        <p:spPr>
          <a:xfrm>
            <a:off x="9881411" y="521208"/>
            <a:ext cx="2310589" cy="1700784"/>
          </a:xfrm>
          <a:prstGeom prst="rect">
            <a:avLst/>
          </a:prstGeom>
        </p:spPr>
      </p:pic>
      <p:pic>
        <p:nvPicPr>
          <p:cNvPr id="18" name="OTag">
            <a:extLst>
              <a:ext uri="{FF2B5EF4-FFF2-40B4-BE49-F238E27FC236}">
                <a16:creationId xmlns:a16="http://schemas.microsoft.com/office/drawing/2014/main" id="{F65C325A-C973-E74C-AD41-1A4DFAE0BBEB}"/>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Internal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2" name="Text Field">
            <a:extLst>
              <a:ext uri="{FF2B5EF4-FFF2-40B4-BE49-F238E27FC236}">
                <a16:creationId xmlns:a16="http://schemas.microsoft.com/office/drawing/2014/main" id="{2A24E767-3408-FF44-93E3-22135CDCE5AB}"/>
              </a:ext>
            </a:extLst>
          </p:cNvPr>
          <p:cNvSpPr>
            <a:spLocks noGrp="1"/>
          </p:cNvSpPr>
          <p:nvPr>
            <p:ph type="body" sz="quarter" idx="12"/>
          </p:nvPr>
        </p:nvSpPr>
        <p:spPr>
          <a:xfrm>
            <a:off x="758952" y="1837944"/>
            <a:ext cx="10671048" cy="4261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Accent Mark">
            <a:extLst>
              <a:ext uri="{FF2B5EF4-FFF2-40B4-BE49-F238E27FC236}">
                <a16:creationId xmlns:a16="http://schemas.microsoft.com/office/drawing/2014/main" id="{95ED051A-D2F4-A940-B08A-5DD1A2024E84}"/>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2000" y="1000420"/>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29" name="Abstract Pattern Strip">
            <a:extLst>
              <a:ext uri="{FF2B5EF4-FFF2-40B4-BE49-F238E27FC236}">
                <a16:creationId xmlns:a16="http://schemas.microsoft.com/office/drawing/2014/main" id="{97C41585-3E8F-3F44-8E67-F9A5553AB99D}"/>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4124498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Light - Title 3 Column">
    <p:bg>
      <p:bgPr>
        <a:solidFill>
          <a:schemeClr val="bg2"/>
        </a:solidFill>
        <a:effectLst/>
      </p:bgPr>
    </p:bg>
    <p:spTree>
      <p:nvGrpSpPr>
        <p:cNvPr id="1" name=""/>
        <p:cNvGrpSpPr/>
        <p:nvPr/>
      </p:nvGrpSpPr>
      <p:grpSpPr>
        <a:xfrm>
          <a:off x="0" y="0"/>
          <a:ext cx="0" cy="0"/>
          <a:chOff x="0" y="0"/>
          <a:chExt cx="0" cy="0"/>
        </a:xfrm>
      </p:grpSpPr>
      <p:pic>
        <p:nvPicPr>
          <p:cNvPr id="21" name="Data Texture Cloud">
            <a:extLst>
              <a:ext uri="{FF2B5EF4-FFF2-40B4-BE49-F238E27FC236}">
                <a16:creationId xmlns:a16="http://schemas.microsoft.com/office/drawing/2014/main" id="{6B9192B5-0A20-764D-9C90-A22272603329}"/>
              </a:ext>
            </a:extLst>
          </p:cNvPr>
          <p:cNvPicPr>
            <a:picLocks noChangeAspect="1"/>
          </p:cNvPicPr>
          <p:nvPr userDrawn="1"/>
        </p:nvPicPr>
        <p:blipFill rotWithShape="1">
          <a:blip r:embed="rId2" cstate="screen">
            <a:alphaModFix amt="80000"/>
            <a:extLst>
              <a:ext uri="{28A0092B-C50C-407E-A947-70E740481C1C}">
                <a14:useLocalDpi xmlns:a14="http://schemas.microsoft.com/office/drawing/2010/main"/>
              </a:ext>
            </a:extLst>
          </a:blip>
          <a:srcRect r="48609"/>
          <a:stretch/>
        </p:blipFill>
        <p:spPr>
          <a:xfrm>
            <a:off x="9881411" y="521208"/>
            <a:ext cx="2310589" cy="1700784"/>
          </a:xfrm>
          <a:prstGeom prst="rect">
            <a:avLst/>
          </a:prstGeom>
        </p:spPr>
      </p:pic>
      <p:pic>
        <p:nvPicPr>
          <p:cNvPr id="23" name="OTag">
            <a:extLst>
              <a:ext uri="{FF2B5EF4-FFF2-40B4-BE49-F238E27FC236}">
                <a16:creationId xmlns:a16="http://schemas.microsoft.com/office/drawing/2014/main" id="{EBAE077C-DB09-ED47-8D39-D0B8EC31F86E}"/>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4" name="Footer">
            <a:extLst>
              <a:ext uri="{FF2B5EF4-FFF2-40B4-BE49-F238E27FC236}">
                <a16:creationId xmlns:a16="http://schemas.microsoft.com/office/drawing/2014/main" id="{04ED8D0D-9633-5F4D-A28C-1584C0DFFEE2}"/>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Internal</a:t>
            </a:r>
          </a:p>
        </p:txBody>
      </p:sp>
      <p:sp>
        <p:nvSpPr>
          <p:cNvPr id="16" name="Slide Number">
            <a:extLst>
              <a:ext uri="{FF2B5EF4-FFF2-40B4-BE49-F238E27FC236}">
                <a16:creationId xmlns:a16="http://schemas.microsoft.com/office/drawing/2014/main" id="{3415ABCF-F4E1-8F45-97C7-BB3BBB93D523}"/>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Text Field">
            <a:extLst>
              <a:ext uri="{FF2B5EF4-FFF2-40B4-BE49-F238E27FC236}">
                <a16:creationId xmlns:a16="http://schemas.microsoft.com/office/drawing/2014/main" id="{F99B7BFF-D980-2D4A-B1AC-7510DE0D9D1C}"/>
              </a:ext>
            </a:extLst>
          </p:cNvPr>
          <p:cNvSpPr>
            <a:spLocks noGrp="1"/>
          </p:cNvSpPr>
          <p:nvPr>
            <p:ph type="body" sz="quarter" idx="14"/>
          </p:nvPr>
        </p:nvSpPr>
        <p:spPr>
          <a:xfrm>
            <a:off x="8128000" y="1837944"/>
            <a:ext cx="3300984" cy="4261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4" name="Column Divider">
            <a:extLst>
              <a:ext uri="{FF2B5EF4-FFF2-40B4-BE49-F238E27FC236}">
                <a16:creationId xmlns:a16="http://schemas.microsoft.com/office/drawing/2014/main" id="{AFE66E1B-CB9E-AD43-8F62-B5F7E5962235}"/>
              </a:ext>
            </a:extLst>
          </p:cNvPr>
          <p:cNvCxnSpPr/>
          <p:nvPr userDrawn="1"/>
        </p:nvCxnSpPr>
        <p:spPr>
          <a:xfrm>
            <a:off x="7937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9" name="Text Field">
            <a:extLst>
              <a:ext uri="{FF2B5EF4-FFF2-40B4-BE49-F238E27FC236}">
                <a16:creationId xmlns:a16="http://schemas.microsoft.com/office/drawing/2014/main" id="{A701984C-34A6-1346-A2AA-2794191C0405}"/>
              </a:ext>
            </a:extLst>
          </p:cNvPr>
          <p:cNvSpPr>
            <a:spLocks noGrp="1"/>
          </p:cNvSpPr>
          <p:nvPr>
            <p:ph type="body" sz="quarter" idx="15"/>
          </p:nvPr>
        </p:nvSpPr>
        <p:spPr>
          <a:xfrm>
            <a:off x="4445000" y="1837944"/>
            <a:ext cx="3300984" cy="4261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3" name="Column Divider">
            <a:extLst>
              <a:ext uri="{FF2B5EF4-FFF2-40B4-BE49-F238E27FC236}">
                <a16:creationId xmlns:a16="http://schemas.microsoft.com/office/drawing/2014/main" id="{96487311-07DE-BA4A-B675-135E5473D5A5}"/>
              </a:ext>
            </a:extLst>
          </p:cNvPr>
          <p:cNvCxnSpPr/>
          <p:nvPr userDrawn="1"/>
        </p:nvCxnSpPr>
        <p:spPr>
          <a:xfrm>
            <a:off x="4254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Text Field">
            <a:extLst>
              <a:ext uri="{FF2B5EF4-FFF2-40B4-BE49-F238E27FC236}">
                <a16:creationId xmlns:a16="http://schemas.microsoft.com/office/drawing/2014/main" id="{31E9FA52-D320-6043-8DA5-2A295E356128}"/>
              </a:ext>
            </a:extLst>
          </p:cNvPr>
          <p:cNvSpPr>
            <a:spLocks noGrp="1"/>
          </p:cNvSpPr>
          <p:nvPr>
            <p:ph type="body" sz="quarter" idx="13"/>
          </p:nvPr>
        </p:nvSpPr>
        <p:spPr>
          <a:xfrm>
            <a:off x="758951" y="1837944"/>
            <a:ext cx="3300984" cy="4261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2" name="Accent Mark">
            <a:extLst>
              <a:ext uri="{FF2B5EF4-FFF2-40B4-BE49-F238E27FC236}">
                <a16:creationId xmlns:a16="http://schemas.microsoft.com/office/drawing/2014/main" id="{4E732D89-C34A-F248-94A1-01F258A23E11}"/>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5" name="Title">
            <a:extLst>
              <a:ext uri="{FF2B5EF4-FFF2-40B4-BE49-F238E27FC236}">
                <a16:creationId xmlns:a16="http://schemas.microsoft.com/office/drawing/2014/main" id="{F4A9A468-00C1-2342-A578-C97FF9884A1A}"/>
              </a:ext>
            </a:extLst>
          </p:cNvPr>
          <p:cNvSpPr>
            <a:spLocks noGrp="1"/>
          </p:cNvSpPr>
          <p:nvPr userDrawn="1">
            <p:ph type="title" hasCustomPrompt="1"/>
          </p:nvPr>
        </p:nvSpPr>
        <p:spPr>
          <a:xfrm>
            <a:off x="762000" y="508000"/>
            <a:ext cx="10671048"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3" name="Abstract Pattern Strip">
            <a:extLst>
              <a:ext uri="{FF2B5EF4-FFF2-40B4-BE49-F238E27FC236}">
                <a16:creationId xmlns:a16="http://schemas.microsoft.com/office/drawing/2014/main" id="{86CFE0F6-D0AB-E843-A2CE-635D3678C9D7}"/>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586053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664">
          <p15:clr>
            <a:srgbClr val="FBAE40"/>
          </p15:clr>
        </p15:guide>
        <p15:guide id="12" pos="4848">
          <p15:clr>
            <a:srgbClr val="FBAE40"/>
          </p15:clr>
        </p15:guide>
        <p15:guide id="13" pos="2544">
          <p15:clr>
            <a:srgbClr val="FBAE40"/>
          </p15:clr>
        </p15:guide>
        <p15:guide id="14" pos="4728">
          <p15:clr>
            <a:srgbClr val="FBAE40"/>
          </p15:clr>
        </p15:guide>
        <p15:guide id="15" pos="691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ight - Thank You">
    <p:bg>
      <p:bgPr>
        <a:solidFill>
          <a:schemeClr val="bg2"/>
        </a:solidFill>
        <a:effectLst/>
      </p:bgPr>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5" name="Footer">
            <a:extLst>
              <a:ext uri="{FF2B5EF4-FFF2-40B4-BE49-F238E27FC236}">
                <a16:creationId xmlns:a16="http://schemas.microsoft.com/office/drawing/2014/main" id="{AC796A58-6878-0644-885E-17721EE64E2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Internal</a:t>
            </a:r>
          </a:p>
        </p:txBody>
      </p:sp>
      <p:sp>
        <p:nvSpPr>
          <p:cNvPr id="16" name="Slide Number">
            <a:extLst>
              <a:ext uri="{FF2B5EF4-FFF2-40B4-BE49-F238E27FC236}">
                <a16:creationId xmlns:a16="http://schemas.microsoft.com/office/drawing/2014/main" id="{D3FFBA5B-62FF-264E-B8E4-FF1CAC709E11}"/>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0" name="Text Field">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52453"/>
            <a:ext cx="5029200" cy="895181"/>
          </a:xfrm>
        </p:spPr>
        <p:txBody>
          <a:bodyPr>
            <a:noAutofit/>
          </a:bodyPr>
          <a:lstStyle>
            <a:lvl1pPr>
              <a:defRPr/>
            </a:lvl1pPr>
          </a:lstStyle>
          <a:p>
            <a:pPr lvl="0"/>
            <a:r>
              <a:rPr lang="en-US"/>
              <a:t>Click to edit Master text styles</a:t>
            </a:r>
          </a:p>
        </p:txBody>
      </p: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814860"/>
            <a:ext cx="5029200" cy="266291"/>
          </a:xfrm>
        </p:spPr>
        <p:txBody>
          <a:bodyPr>
            <a:noAutofit/>
          </a:bodyPr>
          <a:lstStyle>
            <a:lvl1pPr>
              <a:defRPr b="1"/>
            </a:lvl1pPr>
          </a:lstStyle>
          <a:p>
            <a:pPr lvl="0"/>
            <a:r>
              <a:rPr lang="en-US"/>
              <a:t>Click to edit Master text styles</a:t>
            </a:r>
          </a:p>
        </p:txBody>
      </p:sp>
      <p:cxnSp>
        <p:nvCxnSpPr>
          <p:cNvPr id="13" name="Accent Mark">
            <a:extLst>
              <a:ext uri="{FF2B5EF4-FFF2-40B4-BE49-F238E27FC236}">
                <a16:creationId xmlns:a16="http://schemas.microsoft.com/office/drawing/2014/main" id="{8E2FAFB4-C5ED-BC4A-844D-BB78D3D28B90}"/>
              </a:ext>
            </a:extLst>
          </p:cNvPr>
          <p:cNvCxnSpPr>
            <a:cxnSpLocks/>
          </p:cNvCxnSpPr>
          <p:nvPr userDrawn="1"/>
        </p:nvCxnSpPr>
        <p:spPr>
          <a:xfrm flipH="1">
            <a:off x="768098" y="456108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2" name="Thank You">
            <a:extLst>
              <a:ext uri="{FF2B5EF4-FFF2-40B4-BE49-F238E27FC236}">
                <a16:creationId xmlns:a16="http://schemas.microsoft.com/office/drawing/2014/main" id="{1A667D4A-FE6C-2E44-8B9A-7F595154584C}"/>
              </a:ext>
            </a:extLst>
          </p:cNvPr>
          <p:cNvSpPr>
            <a:spLocks noGrp="1"/>
          </p:cNvSpPr>
          <p:nvPr>
            <p:ph type="body" sz="quarter" idx="15" hasCustomPrompt="1"/>
          </p:nvPr>
        </p:nvSpPr>
        <p:spPr>
          <a:xfrm>
            <a:off x="762001" y="3814489"/>
            <a:ext cx="5029200" cy="492443"/>
          </a:xfrm>
          <a:prstGeom prst="rect">
            <a:avLst/>
          </a:prstGeom>
        </p:spPr>
        <p:txBody>
          <a:bodyPr lIns="0" anchor="b" anchorCtr="0">
            <a:noAutofit/>
          </a:bodyPr>
          <a:lstStyle>
            <a:lvl1pPr marL="0" indent="0" algn="l" fontAlgn="t">
              <a:lnSpc>
                <a:spcPct val="100000"/>
              </a:lnSpc>
              <a:spcBef>
                <a:spcPts val="0"/>
              </a:spcBef>
              <a:buNone/>
              <a:defRPr sz="3200" b="0" i="0">
                <a:latin typeface="+mj-lt"/>
                <a:cs typeface="Oracle Sans" panose="020B0503020204020204" pitchFamily="34" charset="0"/>
              </a:defRPr>
            </a:lvl1pPr>
          </a:lstStyle>
          <a:p>
            <a:pPr lvl="0"/>
            <a:r>
              <a:rPr lang="en-US" dirty="0"/>
              <a:t>Thank you</a:t>
            </a:r>
          </a:p>
        </p:txBody>
      </p:sp>
    </p:spTree>
    <p:extLst>
      <p:ext uri="{BB962C8B-B14F-4D97-AF65-F5344CB8AC3E}">
        <p14:creationId xmlns:p14="http://schemas.microsoft.com/office/powerpoint/2010/main" val="886279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Light - Title/Subtitle">
    <p:bg>
      <p:bgPr>
        <a:solidFill>
          <a:schemeClr val="bg2"/>
        </a:solidFill>
        <a:effectLst/>
      </p:bgPr>
    </p:bg>
    <p:spTree>
      <p:nvGrpSpPr>
        <p:cNvPr id="1" name=""/>
        <p:cNvGrpSpPr/>
        <p:nvPr/>
      </p:nvGrpSpPr>
      <p:grpSpPr>
        <a:xfrm>
          <a:off x="0" y="0"/>
          <a:ext cx="0" cy="0"/>
          <a:chOff x="0" y="0"/>
          <a:chExt cx="0" cy="0"/>
        </a:xfrm>
      </p:grpSpPr>
      <p:pic>
        <p:nvPicPr>
          <p:cNvPr id="19" name="Data Texture Cloud">
            <a:extLst>
              <a:ext uri="{FF2B5EF4-FFF2-40B4-BE49-F238E27FC236}">
                <a16:creationId xmlns:a16="http://schemas.microsoft.com/office/drawing/2014/main" id="{2079C2AD-37AA-0044-A804-55FDAE95F69D}"/>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17" name="OTag">
            <a:extLst>
              <a:ext uri="{FF2B5EF4-FFF2-40B4-BE49-F238E27FC236}">
                <a16:creationId xmlns:a16="http://schemas.microsoft.com/office/drawing/2014/main" id="{E92E3AB4-CA2B-2947-A479-6006EC506B3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1" name="Footer">
            <a:extLst>
              <a:ext uri="{FF2B5EF4-FFF2-40B4-BE49-F238E27FC236}">
                <a16:creationId xmlns:a16="http://schemas.microsoft.com/office/drawing/2014/main" id="{9B38191F-5718-D34F-A1D1-D1C28CE0A93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a:t>
            </a:r>
          </a:p>
        </p:txBody>
      </p:sp>
      <p:sp>
        <p:nvSpPr>
          <p:cNvPr id="12" name="Slide Number">
            <a:extLst>
              <a:ext uri="{FF2B5EF4-FFF2-40B4-BE49-F238E27FC236}">
                <a16:creationId xmlns:a16="http://schemas.microsoft.com/office/drawing/2014/main" id="{D7A7E286-6F34-C745-B594-99BF177EC1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cxnSp>
        <p:nvCxnSpPr>
          <p:cNvPr id="16" name="Accent Mark">
            <a:extLst>
              <a:ext uri="{FF2B5EF4-FFF2-40B4-BE49-F238E27FC236}">
                <a16:creationId xmlns:a16="http://schemas.microsoft.com/office/drawing/2014/main" id="{A3FCA7A5-C5A6-7E43-9B07-6B262509CB94}"/>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00420"/>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14" name="Title">
            <a:extLst>
              <a:ext uri="{FF2B5EF4-FFF2-40B4-BE49-F238E27FC236}">
                <a16:creationId xmlns:a16="http://schemas.microsoft.com/office/drawing/2014/main" id="{C5B988DC-BF6C-334D-85AD-4F0BEE2F334E}"/>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0" name="Abstract Pattern Strip">
            <a:extLst>
              <a:ext uri="{FF2B5EF4-FFF2-40B4-BE49-F238E27FC236}">
                <a16:creationId xmlns:a16="http://schemas.microsoft.com/office/drawing/2014/main" id="{F8EAAC4E-E42A-FD43-B6C4-901DD6D0497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507117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dirty="0"/>
          </a:p>
        </p:txBody>
      </p:sp>
      <p:sp>
        <p:nvSpPr>
          <p:cNvPr id="4" name="Footer Placeholder 3"/>
          <p:cNvSpPr>
            <a:spLocks noGrp="1"/>
          </p:cNvSpPr>
          <p:nvPr>
            <p:ph type="ftr" sz="quarter" idx="11"/>
          </p:nvPr>
        </p:nvSpPr>
        <p:spPr/>
        <p:txBody>
          <a:bodyPr/>
          <a:lstStyle/>
          <a:p>
            <a:r>
              <a:rPr lang="en-US"/>
              <a:t>Copyright © 2019 Oracle and/or its affiliates - CONFIDENTIAL</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6" name="Text Placeholder 12"/>
          <p:cNvSpPr>
            <a:spLocks noGrp="1"/>
          </p:cNvSpPr>
          <p:nvPr>
            <p:ph type="body" sz="quarter" idx="13" hasCustomPrompt="1"/>
          </p:nvPr>
        </p:nvSpPr>
        <p:spPr>
          <a:xfrm>
            <a:off x="531953" y="1373742"/>
            <a:ext cx="11128096"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901057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70F255-3C2A-4AC7-8935-184146E3B6D6}"/>
              </a:ext>
            </a:extLst>
          </p:cNvPr>
          <p:cNvSpPr>
            <a:spLocks noGrp="1"/>
          </p:cNvSpPr>
          <p:nvPr>
            <p:ph type="title"/>
          </p:nvPr>
        </p:nvSpPr>
        <p:spPr>
          <a:xfrm>
            <a:off x="762000" y="508000"/>
            <a:ext cx="10671048" cy="822960"/>
          </a:xfrm>
          <a:prstGeom prst="rect">
            <a:avLst/>
          </a:prstGeom>
        </p:spPr>
        <p:txBody>
          <a:bodyPr vert="horz" lIns="0" tIns="0" rIns="0" bIns="0" rtlCol="0" anchor="ctr">
            <a:noAutofit/>
          </a:bodyPr>
          <a:lstStyle/>
          <a:p>
            <a:r>
              <a:rPr lang="en-US" dirty="0"/>
              <a:t>Headline</a:t>
            </a:r>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a:t>
            </a:r>
          </a:p>
        </p:txBody>
      </p:sp>
      <p:sp>
        <p:nvSpPr>
          <p:cNvPr id="5" name="Text Placeholder 4">
            <a:extLst>
              <a:ext uri="{FF2B5EF4-FFF2-40B4-BE49-F238E27FC236}">
                <a16:creationId xmlns:a16="http://schemas.microsoft.com/office/drawing/2014/main" id="{2F704250-C0B4-A84F-9EB2-31C880A9C2D6}"/>
              </a:ext>
            </a:extLst>
          </p:cNvPr>
          <p:cNvSpPr>
            <a:spLocks noGrp="1"/>
          </p:cNvSpPr>
          <p:nvPr>
            <p:ph type="body" idx="1"/>
          </p:nvPr>
        </p:nvSpPr>
        <p:spPr>
          <a:xfrm>
            <a:off x="758952" y="1837944"/>
            <a:ext cx="10671048" cy="4261104"/>
          </a:xfrm>
          <a:prstGeom prst="rect">
            <a:avLst/>
          </a:prstGeom>
        </p:spPr>
        <p:txBody>
          <a:bodyPr vert="horz" lIns="0" tIns="0" rIns="0" bIns="0" rtlCol="0">
            <a:noAutofit/>
          </a:bodyPr>
          <a:lstStyle/>
          <a:p>
            <a:pPr lvl="0"/>
            <a:r>
              <a:rPr lang="en-US" dirty="0"/>
              <a:t>Click to edit Master text styles</a:t>
            </a:r>
          </a:p>
          <a:p>
            <a:pPr lvl="1"/>
            <a:r>
              <a:rPr lang="en-US" dirty="0"/>
              <a:t>First indent</a:t>
            </a:r>
          </a:p>
          <a:p>
            <a:pPr lvl="2"/>
            <a:r>
              <a:rPr lang="en-US" dirty="0"/>
              <a:t>Second indent</a:t>
            </a:r>
          </a:p>
          <a:p>
            <a:pPr lvl="3"/>
            <a:r>
              <a:rPr lang="en-US" dirty="0"/>
              <a:t>Third indent</a:t>
            </a:r>
          </a:p>
          <a:p>
            <a:pPr lvl="4"/>
            <a:r>
              <a:rPr lang="en-US" dirty="0"/>
              <a:t>Fourth indent</a:t>
            </a:r>
          </a:p>
          <a:p>
            <a:pPr lvl="5"/>
            <a:r>
              <a:rPr lang="en-US" dirty="0"/>
              <a:t>Fifth indent</a:t>
            </a:r>
          </a:p>
          <a:p>
            <a:pPr lvl="6"/>
            <a:r>
              <a:rPr lang="en-US" dirty="0"/>
              <a:t>Sixth indent</a:t>
            </a:r>
          </a:p>
        </p:txBody>
      </p:sp>
      <p:sp>
        <p:nvSpPr>
          <p:cNvPr id="8" name="Slide Number">
            <a:extLst>
              <a:ext uri="{FF2B5EF4-FFF2-40B4-BE49-F238E27FC236}">
                <a16:creationId xmlns:a16="http://schemas.microsoft.com/office/drawing/2014/main" id="{C174EA89-E19D-6245-A011-4F7EB78FF170}"/>
              </a:ext>
            </a:extLst>
          </p:cNvPr>
          <p:cNvSpPr txBox="1">
            <a:spLocks/>
          </p:cNvSpPr>
          <p:nvPr userDrawn="1"/>
        </p:nvSpPr>
        <p:spPr>
          <a:xfrm>
            <a:off x="762000" y="6057900"/>
            <a:ext cx="234696" cy="365760"/>
          </a:xfrm>
          <a:prstGeom prst="rect">
            <a:avLst/>
          </a:prstGeom>
        </p:spPr>
        <p:txBody>
          <a:bodyPr vert="horz" lIns="0" tIns="0" rIns="0" bIns="0" rtlCol="0" anchor="ctr"/>
          <a:lstStyle>
            <a:defPPr>
              <a:defRPr lang="en-US"/>
            </a:defPPr>
            <a:lvl1pPr marL="0" algn="l" defTabSz="914400" rtl="0" eaLnBrk="1" latinLnBrk="0" hangingPunct="1">
              <a:defRPr sz="10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7218993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7" r:id="rId10"/>
    <p:sldLayoutId id="2147483678" r:id="rId11"/>
    <p:sldLayoutId id="2147483679" r:id="rId12"/>
    <p:sldLayoutId id="2147483681" r:id="rId13"/>
    <p:sldLayoutId id="2147483686" r:id="rId14"/>
    <p:sldLayoutId id="2147483687" r:id="rId15"/>
    <p:sldLayoutId id="2147483688" r:id="rId16"/>
    <p:sldLayoutId id="2147483689" r:id="rId17"/>
    <p:sldLayoutId id="2147483690" r:id="rId18"/>
    <p:sldLayoutId id="2147483691" r:id="rId19"/>
    <p:sldLayoutId id="2147483692" r:id="rId20"/>
  </p:sldLayoutIdLst>
  <p:hf hdr="0" dt="0"/>
  <p:txStyles>
    <p:titleStyle>
      <a:lvl1pPr algn="l" defTabSz="914400" rtl="0" eaLnBrk="1" latinLnBrk="0" hangingPunct="1">
        <a:lnSpc>
          <a:spcPct val="95000"/>
        </a:lnSpc>
        <a:spcBef>
          <a:spcPct val="0"/>
        </a:spcBef>
        <a:buNone/>
        <a:defRPr sz="4000" kern="1200">
          <a:solidFill>
            <a:schemeClr val="tx1"/>
          </a:solidFill>
          <a:latin typeface="+mj-lt"/>
          <a:ea typeface="+mj-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6">
          <p15:clr>
            <a:srgbClr val="F26B43"/>
          </p15:clr>
        </p15:guide>
        <p15:guide id="2" orient="horz" pos="40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37.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9.svg"/><Relationship Id="rId7" Type="http://schemas.openxmlformats.org/officeDocument/2006/relationships/image" Target="../media/image43.svg"/><Relationship Id="rId2" Type="http://schemas.openxmlformats.org/officeDocument/2006/relationships/image" Target="../media/image38.png"/><Relationship Id="rId1" Type="http://schemas.openxmlformats.org/officeDocument/2006/relationships/slideLayout" Target="../slideLayouts/slideLayout13.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tiff"/><Relationship Id="rId7" Type="http://schemas.openxmlformats.org/officeDocument/2006/relationships/image" Target="../media/image23.tiff"/><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2.tiff"/><Relationship Id="rId5" Type="http://schemas.microsoft.com/office/2007/relationships/hdphoto" Target="../media/hdphoto1.wdp"/><Relationship Id="rId4" Type="http://schemas.openxmlformats.org/officeDocument/2006/relationships/image" Target="../media/image2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tiff"/><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50.tiff"/><Relationship Id="rId5" Type="http://schemas.openxmlformats.org/officeDocument/2006/relationships/image" Target="../media/image49.tiff"/><Relationship Id="rId4" Type="http://schemas.openxmlformats.org/officeDocument/2006/relationships/image" Target="../media/image48.tiff"/></Relationships>
</file>

<file path=ppt/slides/_rels/slide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tiff"/><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50.tiff"/><Relationship Id="rId5" Type="http://schemas.openxmlformats.org/officeDocument/2006/relationships/image" Target="../media/image49.tiff"/><Relationship Id="rId4" Type="http://schemas.openxmlformats.org/officeDocument/2006/relationships/image" Target="../media/image48.tiff"/></Relationships>
</file>

<file path=ppt/slides/_rels/slide41.xml.rels><?xml version="1.0" encoding="UTF-8" standalone="yes"?>
<Relationships xmlns="http://schemas.openxmlformats.org/package/2006/relationships"><Relationship Id="rId8" Type="http://schemas.openxmlformats.org/officeDocument/2006/relationships/image" Target="../media/image57.png"/><Relationship Id="rId13" Type="http://schemas.microsoft.com/office/2007/relationships/hdphoto" Target="../media/hdphoto4.wdp"/><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20.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5" Type="http://schemas.microsoft.com/office/2007/relationships/hdphoto" Target="../media/hdphoto5.wdp"/><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18.xml"/><Relationship Id="rId4" Type="http://schemas.openxmlformats.org/officeDocument/2006/relationships/image" Target="../media/image64.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hyperlink" Target="http://www.oracle.com/autonomous-database/autonomous-json-database/" TargetMode="External"/><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hyperlink" Target="https://github.com/oracle/json-in-db/tree/master/MongoExamples" TargetMode="External"/><Relationship Id="rId5" Type="http://schemas.openxmlformats.org/officeDocument/2006/relationships/hyperlink" Target="https://github.com/oracle/json-in-db/tree/master/JdbcExamples" TargetMode="External"/><Relationship Id="rId4" Type="http://schemas.openxmlformats.org/officeDocument/2006/relationships/hyperlink" Target="https://www.oracle.com/autonomous-database/autonomous-json-database/get-started/"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13" Type="http://schemas.microsoft.com/office/2007/relationships/hdphoto" Target="../media/hdphoto3.wdp"/><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5.png"/><Relationship Id="rId2" Type="http://schemas.openxmlformats.org/officeDocument/2006/relationships/image" Target="../media/image26.png"/><Relationship Id="rId1" Type="http://schemas.openxmlformats.org/officeDocument/2006/relationships/slideLayout" Target="../slideLayouts/slideLayout8.xml"/><Relationship Id="rId6" Type="http://schemas.openxmlformats.org/officeDocument/2006/relationships/image" Target="../media/image30.png"/><Relationship Id="rId11" Type="http://schemas.openxmlformats.org/officeDocument/2006/relationships/image" Target="../media/image34.png"/><Relationship Id="rId5" Type="http://schemas.openxmlformats.org/officeDocument/2006/relationships/image" Target="../media/image29.png"/><Relationship Id="rId10" Type="http://schemas.openxmlformats.org/officeDocument/2006/relationships/image" Target="../media/image33.png"/><Relationship Id="rId4" Type="http://schemas.openxmlformats.org/officeDocument/2006/relationships/image" Target="../media/image28.png"/><Relationship Id="rId9" Type="http://schemas.openxmlformats.org/officeDocument/2006/relationships/image" Target="../media/image3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CF8D79-3F6C-7C4A-B225-0288B69BBDD4}"/>
              </a:ext>
            </a:extLst>
          </p:cNvPr>
          <p:cNvSpPr>
            <a:spLocks noGrp="1"/>
          </p:cNvSpPr>
          <p:nvPr>
            <p:ph type="ctrTitle"/>
          </p:nvPr>
        </p:nvSpPr>
        <p:spPr>
          <a:xfrm>
            <a:off x="767374" y="3229806"/>
            <a:ext cx="11106574" cy="1440729"/>
          </a:xfrm>
        </p:spPr>
        <p:txBody>
          <a:bodyPr>
            <a:normAutofit/>
          </a:bodyPr>
          <a:lstStyle/>
          <a:p>
            <a:r>
              <a:rPr lang="en-US" dirty="0">
                <a:solidFill>
                  <a:schemeClr val="accent1"/>
                </a:solidFill>
              </a:rPr>
              <a:t>JSON </a:t>
            </a:r>
            <a:r>
              <a:rPr lang="en-US" dirty="0"/>
              <a:t>Database for </a:t>
            </a:r>
            <a:r>
              <a:rPr lang="en-US" dirty="0">
                <a:solidFill>
                  <a:schemeClr val="accent1"/>
                </a:solidFill>
              </a:rPr>
              <a:t>Java</a:t>
            </a:r>
            <a:r>
              <a:rPr lang="en-US" dirty="0"/>
              <a:t> Developers</a:t>
            </a:r>
            <a:br>
              <a:rPr lang="en-US" dirty="0">
                <a:solidFill>
                  <a:schemeClr val="accent1"/>
                </a:solidFill>
              </a:rPr>
            </a:br>
            <a:endParaRPr lang="en-US" dirty="0"/>
          </a:p>
        </p:txBody>
      </p:sp>
      <p:sp>
        <p:nvSpPr>
          <p:cNvPr id="2" name="TextBox 1">
            <a:extLst>
              <a:ext uri="{FF2B5EF4-FFF2-40B4-BE49-F238E27FC236}">
                <a16:creationId xmlns:a16="http://schemas.microsoft.com/office/drawing/2014/main" id="{BEEF2838-B938-0542-881E-1C7841E6492E}"/>
              </a:ext>
            </a:extLst>
          </p:cNvPr>
          <p:cNvSpPr txBox="1"/>
          <p:nvPr/>
        </p:nvSpPr>
        <p:spPr>
          <a:xfrm>
            <a:off x="654359" y="4454564"/>
            <a:ext cx="4523816" cy="469809"/>
          </a:xfrm>
          <a:prstGeom prst="rect">
            <a:avLst/>
          </a:prstGeom>
          <a:noFill/>
        </p:spPr>
        <p:txBody>
          <a:bodyPr wrap="square" rtlCol="0">
            <a:spAutoFit/>
          </a:bodyPr>
          <a:lstStyle/>
          <a:p>
            <a:pPr>
              <a:lnSpc>
                <a:spcPct val="150000"/>
              </a:lnSpc>
            </a:pPr>
            <a:r>
              <a:rPr lang="en-US" dirty="0"/>
              <a:t>Josh Spiegel</a:t>
            </a:r>
            <a:endParaRPr lang="en-US" sz="1400"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6052901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a:extLst>
              <a:ext uri="{FF2B5EF4-FFF2-40B4-BE49-F238E27FC236}">
                <a16:creationId xmlns:a16="http://schemas.microsoft.com/office/drawing/2014/main" id="{314A221B-9467-EC47-AA61-B9C6CA1BF0B9}"/>
              </a:ext>
            </a:extLst>
          </p:cNvPr>
          <p:cNvSpPr/>
          <p:nvPr/>
        </p:nvSpPr>
        <p:spPr>
          <a:xfrm>
            <a:off x="970446" y="3885930"/>
            <a:ext cx="5347625" cy="2363286"/>
          </a:xfrm>
          <a:prstGeom prst="roundRect">
            <a:avLst>
              <a:gd name="adj" fmla="val 1807"/>
            </a:avLst>
          </a:prstGeom>
          <a:solidFill>
            <a:schemeClr val="tx2">
              <a:lumMod val="10000"/>
              <a:lumOff val="90000"/>
              <a:alpha val="20000"/>
            </a:schemeClr>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CBC8B628-526E-6043-B106-EF92F12B3472}"/>
              </a:ext>
            </a:extLst>
          </p:cNvPr>
          <p:cNvSpPr>
            <a:spLocks noGrp="1"/>
          </p:cNvSpPr>
          <p:nvPr>
            <p:ph type="sldNum" sz="quarter" idx="12"/>
          </p:nvPr>
        </p:nvSpPr>
        <p:spPr/>
        <p:txBody>
          <a:bodyPr/>
          <a:lstStyle/>
          <a:p>
            <a:fld id="{345D60D9-5372-5F40-9443-0F9AE5BDC3C8}" type="slidenum">
              <a:rPr lang="en-US" smtClean="0"/>
              <a:pPr/>
              <a:t>10</a:t>
            </a:fld>
            <a:endParaRPr lang="en-US" dirty="0"/>
          </a:p>
        </p:txBody>
      </p:sp>
      <p:sp>
        <p:nvSpPr>
          <p:cNvPr id="5" name="Footer Placeholder 4">
            <a:extLst>
              <a:ext uri="{FF2B5EF4-FFF2-40B4-BE49-F238E27FC236}">
                <a16:creationId xmlns:a16="http://schemas.microsoft.com/office/drawing/2014/main" id="{749977A2-BA14-4C4A-B957-84611189BFF7}"/>
              </a:ext>
            </a:extLst>
          </p:cNvPr>
          <p:cNvSpPr>
            <a:spLocks noGrp="1"/>
          </p:cNvSpPr>
          <p:nvPr>
            <p:ph type="ftr" sz="quarter" idx="11"/>
          </p:nvPr>
        </p:nvSpPr>
        <p:spPr/>
        <p:txBody>
          <a:bodyPr/>
          <a:lstStyle/>
          <a:p>
            <a:r>
              <a:rPr lang="en-US" dirty="0"/>
              <a:t>Copyright © 2022, Oracle and/or its affiliates  |</a:t>
            </a:r>
          </a:p>
        </p:txBody>
      </p:sp>
      <p:sp>
        <p:nvSpPr>
          <p:cNvPr id="12" name="Title 7">
            <a:extLst>
              <a:ext uri="{FF2B5EF4-FFF2-40B4-BE49-F238E27FC236}">
                <a16:creationId xmlns:a16="http://schemas.microsoft.com/office/drawing/2014/main" id="{4CACCB3E-2FA4-9649-845E-E21B883410B3}"/>
              </a:ext>
            </a:extLst>
          </p:cNvPr>
          <p:cNvSpPr txBox="1">
            <a:spLocks/>
          </p:cNvSpPr>
          <p:nvPr/>
        </p:nvSpPr>
        <p:spPr>
          <a:xfrm>
            <a:off x="760476" y="524388"/>
            <a:ext cx="10671048" cy="822960"/>
          </a:xfrm>
          <a:prstGeom prst="rect">
            <a:avLst/>
          </a:prstGeom>
          <a:noFill/>
        </p:spPr>
        <p:txBody>
          <a:bodyPr vert="horz" lIns="0" tIns="0" rIns="0" bIns="0" rtlCol="0" anchor="ctr">
            <a:noAutofit/>
          </a:bodyPr>
          <a:lstStyle>
            <a:lvl1pPr algn="l" defTabSz="914400" rtl="0" eaLnBrk="1" latinLnBrk="0" hangingPunct="1">
              <a:lnSpc>
                <a:spcPct val="95000"/>
              </a:lnSpc>
              <a:spcBef>
                <a:spcPct val="0"/>
              </a:spcBef>
              <a:buNone/>
              <a:defRPr sz="4000" kern="1200">
                <a:solidFill>
                  <a:schemeClr val="tx1"/>
                </a:solidFill>
                <a:latin typeface="+mj-lt"/>
                <a:ea typeface="+mj-ea"/>
                <a:cs typeface="+mj-cs"/>
              </a:defRPr>
            </a:lvl1pPr>
          </a:lstStyle>
          <a:p>
            <a:r>
              <a:rPr lang="en-US" sz="3600" dirty="0">
                <a:latin typeface="Oracle Sans" panose="020B0503020204020204" pitchFamily="34" charset="0"/>
                <a:cs typeface="Oracle Sans" panose="020B0503020204020204" pitchFamily="34" charset="0"/>
              </a:rPr>
              <a:t>SQL/JSON</a:t>
            </a:r>
          </a:p>
        </p:txBody>
      </p:sp>
      <p:sp>
        <p:nvSpPr>
          <p:cNvPr id="13" name="Content Placeholder 2">
            <a:extLst>
              <a:ext uri="{FF2B5EF4-FFF2-40B4-BE49-F238E27FC236}">
                <a16:creationId xmlns:a16="http://schemas.microsoft.com/office/drawing/2014/main" id="{8B218D73-0B4D-8D47-A1F2-A544C68D36B8}"/>
              </a:ext>
            </a:extLst>
          </p:cNvPr>
          <p:cNvSpPr>
            <a:spLocks noGrp="1"/>
          </p:cNvSpPr>
          <p:nvPr>
            <p:ph idx="1"/>
          </p:nvPr>
        </p:nvSpPr>
        <p:spPr>
          <a:xfrm>
            <a:off x="760476" y="1505405"/>
            <a:ext cx="10671048" cy="2231023"/>
          </a:xfrm>
        </p:spPr>
        <p:txBody>
          <a:bodyPr/>
          <a:lstStyle/>
          <a:p>
            <a:pPr marL="285750" indent="-285750">
              <a:buFont typeface="Arial" panose="020B0604020202020204" pitchFamily="34" charset="0"/>
              <a:buChar char="•"/>
            </a:pPr>
            <a:r>
              <a:rPr lang="en-US" sz="2000" dirty="0"/>
              <a:t>Leverage full expressiveness of SQL over JSON data</a:t>
            </a:r>
          </a:p>
          <a:p>
            <a:pPr marL="285750" indent="-285750">
              <a:buFont typeface="Arial" panose="020B0604020202020204" pitchFamily="34" charset="0"/>
              <a:buChar char="•"/>
            </a:pPr>
            <a:r>
              <a:rPr lang="en-US" sz="2000" dirty="0"/>
              <a:t>Joins, aggregation, projection </a:t>
            </a:r>
          </a:p>
          <a:p>
            <a:pPr marL="285750" indent="-285750">
              <a:buFont typeface="Arial" panose="020B0604020202020204" pitchFamily="34" charset="0"/>
              <a:buChar char="•"/>
            </a:pPr>
            <a:r>
              <a:rPr lang="en-US" sz="2000" dirty="0"/>
              <a:t>Unnest nested JSON arrays</a:t>
            </a:r>
          </a:p>
          <a:p>
            <a:pPr marL="285750" indent="-285750">
              <a:buFont typeface="Arial" panose="020B0604020202020204" pitchFamily="34" charset="0"/>
              <a:buChar char="•"/>
            </a:pPr>
            <a:r>
              <a:rPr lang="en-US" sz="2000" dirty="0"/>
              <a:t>Construct new JSON values </a:t>
            </a:r>
          </a:p>
          <a:p>
            <a:pPr marL="285750" indent="-285750">
              <a:buFont typeface="Arial" panose="020B0604020202020204" pitchFamily="34" charset="0"/>
              <a:buChar char="•"/>
            </a:pPr>
            <a:r>
              <a:rPr lang="en-US" sz="2000" dirty="0"/>
              <a:t>Update nested values</a:t>
            </a:r>
          </a:p>
        </p:txBody>
      </p:sp>
      <p:sp>
        <p:nvSpPr>
          <p:cNvPr id="14" name="TextBox 13">
            <a:extLst>
              <a:ext uri="{FF2B5EF4-FFF2-40B4-BE49-F238E27FC236}">
                <a16:creationId xmlns:a16="http://schemas.microsoft.com/office/drawing/2014/main" id="{7DB90F8F-3E8C-254D-BA50-B97B9DF7A528}"/>
              </a:ext>
            </a:extLst>
          </p:cNvPr>
          <p:cNvSpPr txBox="1"/>
          <p:nvPr/>
        </p:nvSpPr>
        <p:spPr>
          <a:xfrm>
            <a:off x="1083300" y="4051685"/>
            <a:ext cx="5121915" cy="2062103"/>
          </a:xfrm>
          <a:prstGeom prst="rect">
            <a:avLst/>
          </a:prstGeom>
          <a:noFill/>
        </p:spPr>
        <p:txBody>
          <a:bodyPr wrap="none" rtlCol="0">
            <a:spAutoFit/>
          </a:bodyPr>
          <a:lstStyle/>
          <a:p>
            <a:r>
              <a:rPr lang="en-US" sz="1600" b="1" dirty="0">
                <a:solidFill>
                  <a:srgbClr val="3560A2"/>
                </a:solidFill>
                <a:latin typeface="Menlo" panose="020B0609030804020204" pitchFamily="49" charset="0"/>
                <a:ea typeface="Menlo" panose="020B0609030804020204" pitchFamily="49" charset="0"/>
                <a:cs typeface="Menlo" panose="020B0609030804020204" pitchFamily="49" charset="0"/>
              </a:rPr>
              <a:t>SELECT JSON </a:t>
            </a:r>
            <a:r>
              <a:rPr lang="en-US" sz="1600" dirty="0">
                <a:latin typeface="Menlo" panose="020B0609030804020204" pitchFamily="49" charset="0"/>
                <a:ea typeface="Menlo" panose="020B0609030804020204" pitchFamily="49" charset="0"/>
                <a:cs typeface="Menlo" panose="020B0609030804020204" pitchFamily="49" charset="0"/>
              </a:rPr>
              <a:t>{</a:t>
            </a:r>
            <a:r>
              <a:rPr lang="en-US" sz="1600" b="1" dirty="0">
                <a:solidFill>
                  <a:schemeClr val="accent3">
                    <a:lumMod val="50000"/>
                  </a:schemeClr>
                </a:solidFill>
                <a:latin typeface="Menlo" panose="020B0609030804020204" pitchFamily="49" charset="0"/>
                <a:ea typeface="Menlo" panose="020B0609030804020204" pitchFamily="49" charset="0"/>
                <a:cs typeface="Menlo" panose="020B0609030804020204" pitchFamily="49" charset="0"/>
              </a:rPr>
              <a:t> </a:t>
            </a:r>
            <a:br>
              <a:rPr lang="en-US" sz="1600" b="1" dirty="0">
                <a:solidFill>
                  <a:schemeClr val="accent3">
                    <a:lumMod val="50000"/>
                  </a:schemeClr>
                </a:solidFill>
                <a:latin typeface="Menlo" panose="020B0609030804020204" pitchFamily="49" charset="0"/>
                <a:ea typeface="Menlo" panose="020B0609030804020204" pitchFamily="49" charset="0"/>
                <a:cs typeface="Menlo" panose="020B0609030804020204" pitchFamily="49" charset="0"/>
              </a:rPr>
            </a:br>
            <a:r>
              <a:rPr lang="en-US" sz="1600" b="1" dirty="0">
                <a:solidFill>
                  <a:schemeClr val="accent3">
                    <a:lumMod val="50000"/>
                  </a:schemeClr>
                </a:solidFill>
                <a:latin typeface="Menlo" panose="020B0609030804020204" pitchFamily="49" charset="0"/>
                <a:ea typeface="Menlo" panose="020B0609030804020204" pitchFamily="49" charset="0"/>
                <a:cs typeface="Menlo" panose="020B0609030804020204" pitchFamily="49" charset="0"/>
              </a:rPr>
              <a:t>  </a:t>
            </a:r>
            <a:r>
              <a:rPr lang="en-US" sz="1600" dirty="0">
                <a:solidFill>
                  <a:schemeClr val="accent3">
                    <a:lumMod val="50000"/>
                  </a:schemeClr>
                </a:solidFill>
                <a:latin typeface="Menlo" panose="020B0609030804020204" pitchFamily="49" charset="0"/>
                <a:ea typeface="Menlo" panose="020B0609030804020204" pitchFamily="49" charset="0"/>
                <a:cs typeface="Menlo" panose="020B0609030804020204" pitchFamily="49" charset="0"/>
              </a:rPr>
              <a:t>'count' : </a:t>
            </a:r>
            <a:r>
              <a:rPr lang="en-US" sz="1600" dirty="0">
                <a:latin typeface="Menlo" panose="020B0609030804020204" pitchFamily="49" charset="0"/>
                <a:ea typeface="Menlo" panose="020B0609030804020204" pitchFamily="49" charset="0"/>
                <a:cs typeface="Menlo" panose="020B0609030804020204" pitchFamily="49" charset="0"/>
              </a:rPr>
              <a:t>count(*), </a:t>
            </a:r>
            <a:br>
              <a:rPr lang="en-US" sz="1600" dirty="0">
                <a:latin typeface="Menlo" panose="020B0609030804020204" pitchFamily="49" charset="0"/>
                <a:ea typeface="Menlo" panose="020B0609030804020204" pitchFamily="49" charset="0"/>
                <a:cs typeface="Menlo" panose="020B0609030804020204" pitchFamily="49" charset="0"/>
              </a:rPr>
            </a:b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a:solidFill>
                  <a:schemeClr val="accent3">
                    <a:lumMod val="50000"/>
                  </a:schemeClr>
                </a:solidFill>
                <a:latin typeface="Menlo" panose="020B0609030804020204" pitchFamily="49" charset="0"/>
                <a:ea typeface="Menlo" panose="020B0609030804020204" pitchFamily="49" charset="0"/>
                <a:cs typeface="Menlo" panose="020B0609030804020204" pitchFamily="49" charset="0"/>
              </a:rPr>
              <a:t>'dept' : </a:t>
            </a:r>
            <a:r>
              <a:rPr lang="en-US" sz="1600" dirty="0">
                <a:latin typeface="Menlo" panose="020B0609030804020204" pitchFamily="49" charset="0"/>
                <a:ea typeface="Menlo" panose="020B0609030804020204" pitchFamily="49" charset="0"/>
                <a:cs typeface="Menlo" panose="020B0609030804020204" pitchFamily="49" charset="0"/>
              </a:rPr>
              <a:t>e.jcol.dept.string()</a:t>
            </a:r>
            <a:br>
              <a:rPr lang="en-US" sz="1600" dirty="0">
                <a:latin typeface="Menlo" panose="020B0609030804020204" pitchFamily="49" charset="0"/>
                <a:ea typeface="Menlo" panose="020B0609030804020204" pitchFamily="49" charset="0"/>
                <a:cs typeface="Menlo" panose="020B0609030804020204" pitchFamily="49" charset="0"/>
              </a:rPr>
            </a:br>
            <a:r>
              <a:rPr lang="en-US" sz="1600" dirty="0">
                <a:latin typeface="Menlo" panose="020B0609030804020204" pitchFamily="49" charset="0"/>
                <a:ea typeface="Menlo" panose="020B0609030804020204" pitchFamily="49" charset="0"/>
                <a:cs typeface="Menlo" panose="020B0609030804020204" pitchFamily="49" charset="0"/>
              </a:rPr>
              <a:t>}</a:t>
            </a:r>
            <a:br>
              <a:rPr lang="en-US" sz="1600" dirty="0">
                <a:latin typeface="Menlo" panose="020B0609030804020204" pitchFamily="49" charset="0"/>
                <a:ea typeface="Menlo" panose="020B0609030804020204" pitchFamily="49" charset="0"/>
                <a:cs typeface="Menlo" panose="020B0609030804020204" pitchFamily="49" charset="0"/>
              </a:rPr>
            </a:br>
            <a:r>
              <a:rPr lang="en-US" sz="1600" b="1" dirty="0">
                <a:solidFill>
                  <a:srgbClr val="3560A2"/>
                </a:solidFill>
                <a:latin typeface="Menlo" panose="020B0609030804020204" pitchFamily="49" charset="0"/>
                <a:ea typeface="Menlo" panose="020B0609030804020204" pitchFamily="49" charset="0"/>
                <a:cs typeface="Menlo" panose="020B0609030804020204" pitchFamily="49" charset="0"/>
              </a:rPr>
              <a:t>FROM</a:t>
            </a:r>
            <a:r>
              <a:rPr lang="en-US" sz="1600" dirty="0">
                <a:latin typeface="Menlo" panose="020B0609030804020204" pitchFamily="49" charset="0"/>
                <a:ea typeface="Menlo" panose="020B0609030804020204" pitchFamily="49" charset="0"/>
                <a:cs typeface="Menlo" panose="020B0609030804020204" pitchFamily="49" charset="0"/>
              </a:rPr>
              <a:t> emps e</a:t>
            </a:r>
            <a:br>
              <a:rPr lang="en-US" sz="1600" dirty="0">
                <a:latin typeface="Menlo" panose="020B0609030804020204" pitchFamily="49" charset="0"/>
                <a:ea typeface="Menlo" panose="020B0609030804020204" pitchFamily="49" charset="0"/>
                <a:cs typeface="Menlo" panose="020B0609030804020204" pitchFamily="49" charset="0"/>
              </a:rPr>
            </a:br>
            <a:r>
              <a:rPr lang="en-US" sz="1600" b="1" dirty="0">
                <a:solidFill>
                  <a:srgbClr val="3560A2"/>
                </a:solidFill>
                <a:latin typeface="Menlo" panose="020B0609030804020204" pitchFamily="49" charset="0"/>
                <a:ea typeface="Menlo" panose="020B0609030804020204" pitchFamily="49" charset="0"/>
                <a:cs typeface="Menlo" panose="020B0609030804020204" pitchFamily="49" charset="0"/>
              </a:rPr>
              <a:t>WHERE</a:t>
            </a:r>
            <a:r>
              <a:rPr lang="en-US" sz="1600" dirty="0">
                <a:latin typeface="Menlo" panose="020B0609030804020204" pitchFamily="49" charset="0"/>
                <a:ea typeface="Menlo" panose="020B0609030804020204" pitchFamily="49" charset="0"/>
                <a:cs typeface="Menlo" panose="020B0609030804020204" pitchFamily="49" charset="0"/>
              </a:rPr>
              <a:t> e.jcol.title.string() = 'Engineer'</a:t>
            </a:r>
            <a:br>
              <a:rPr lang="en-US" sz="1600" dirty="0">
                <a:latin typeface="Menlo" panose="020B0609030804020204" pitchFamily="49" charset="0"/>
                <a:ea typeface="Menlo" panose="020B0609030804020204" pitchFamily="49" charset="0"/>
                <a:cs typeface="Menlo" panose="020B0609030804020204" pitchFamily="49" charset="0"/>
              </a:rPr>
            </a:br>
            <a:r>
              <a:rPr lang="en-US" sz="1600" b="1" dirty="0">
                <a:solidFill>
                  <a:srgbClr val="3560A2"/>
                </a:solidFill>
                <a:latin typeface="Menlo" panose="020B0609030804020204" pitchFamily="49" charset="0"/>
                <a:ea typeface="Menlo" panose="020B0609030804020204" pitchFamily="49" charset="0"/>
                <a:cs typeface="Menlo" panose="020B0609030804020204" pitchFamily="49" charset="0"/>
              </a:rPr>
              <a:t>GROUP</a:t>
            </a:r>
            <a:r>
              <a:rPr lang="en-US" sz="1600" dirty="0">
                <a:solidFill>
                  <a:srgbClr val="3560A2"/>
                </a:solidFill>
                <a:latin typeface="Menlo" panose="020B0609030804020204" pitchFamily="49" charset="0"/>
                <a:ea typeface="Menlo" panose="020B0609030804020204" pitchFamily="49" charset="0"/>
                <a:cs typeface="Menlo" panose="020B0609030804020204" pitchFamily="49" charset="0"/>
              </a:rPr>
              <a:t> </a:t>
            </a:r>
            <a:r>
              <a:rPr lang="en-US" sz="1600" b="1" dirty="0">
                <a:solidFill>
                  <a:srgbClr val="3560A2"/>
                </a:solidFill>
                <a:latin typeface="Menlo" panose="020B0609030804020204" pitchFamily="49" charset="0"/>
                <a:ea typeface="Menlo" panose="020B0609030804020204" pitchFamily="49" charset="0"/>
                <a:cs typeface="Menlo" panose="020B0609030804020204" pitchFamily="49" charset="0"/>
              </a:rPr>
              <a:t>BY</a:t>
            </a:r>
            <a:r>
              <a:rPr lang="en-US" sz="1600" dirty="0">
                <a:solidFill>
                  <a:srgbClr val="3560A2"/>
                </a:solidFill>
                <a:latin typeface="Menlo" panose="020B0609030804020204" pitchFamily="49" charset="0"/>
                <a:ea typeface="Menlo" panose="020B0609030804020204" pitchFamily="49" charset="0"/>
                <a:cs typeface="Menlo" panose="020B0609030804020204" pitchFamily="49" charset="0"/>
              </a:rPr>
              <a:t> </a:t>
            </a:r>
            <a:r>
              <a:rPr lang="en-US" sz="1600" dirty="0">
                <a:latin typeface="Menlo" panose="020B0609030804020204" pitchFamily="49" charset="0"/>
                <a:ea typeface="Menlo" panose="020B0609030804020204" pitchFamily="49" charset="0"/>
                <a:cs typeface="Menlo" panose="020B0609030804020204" pitchFamily="49" charset="0"/>
              </a:rPr>
              <a:t>e.jcol.dept.string()</a:t>
            </a:r>
            <a:br>
              <a:rPr lang="en-US" sz="1600" dirty="0">
                <a:latin typeface="Menlo" panose="020B0609030804020204" pitchFamily="49" charset="0"/>
                <a:ea typeface="Menlo" panose="020B0609030804020204" pitchFamily="49" charset="0"/>
                <a:cs typeface="Menlo" panose="020B0609030804020204" pitchFamily="49" charset="0"/>
              </a:rPr>
            </a:br>
            <a:r>
              <a:rPr lang="en-US" sz="1600" b="1" dirty="0">
                <a:solidFill>
                  <a:srgbClr val="3560A2"/>
                </a:solidFill>
                <a:latin typeface="Menlo" panose="020B0609030804020204" pitchFamily="49" charset="0"/>
                <a:ea typeface="Menlo" panose="020B0609030804020204" pitchFamily="49" charset="0"/>
                <a:cs typeface="Menlo" panose="020B0609030804020204" pitchFamily="49" charset="0"/>
              </a:rPr>
              <a:t>ORDER BY </a:t>
            </a:r>
            <a:r>
              <a:rPr lang="en-US" sz="1600" dirty="0">
                <a:latin typeface="Menlo" panose="020B0609030804020204" pitchFamily="49" charset="0"/>
                <a:ea typeface="Menlo" panose="020B0609030804020204" pitchFamily="49" charset="0"/>
                <a:cs typeface="Menlo" panose="020B0609030804020204" pitchFamily="49" charset="0"/>
              </a:rPr>
              <a:t>e.jcol.dept.string()</a:t>
            </a:r>
          </a:p>
        </p:txBody>
      </p:sp>
      <p:sp>
        <p:nvSpPr>
          <p:cNvPr id="16" name="Rounded Rectangle 15">
            <a:extLst>
              <a:ext uri="{FF2B5EF4-FFF2-40B4-BE49-F238E27FC236}">
                <a16:creationId xmlns:a16="http://schemas.microsoft.com/office/drawing/2014/main" id="{A308AE03-75A5-9F4E-A422-E81FAC5D4651}"/>
              </a:ext>
            </a:extLst>
          </p:cNvPr>
          <p:cNvSpPr/>
          <p:nvPr/>
        </p:nvSpPr>
        <p:spPr>
          <a:xfrm>
            <a:off x="6614204" y="3894484"/>
            <a:ext cx="4698234" cy="2363285"/>
          </a:xfrm>
          <a:prstGeom prst="roundRect">
            <a:avLst>
              <a:gd name="adj" fmla="val 1807"/>
            </a:avLst>
          </a:prstGeom>
          <a:solidFill>
            <a:schemeClr val="tx2">
              <a:lumMod val="10000"/>
              <a:lumOff val="90000"/>
              <a:alpha val="20000"/>
            </a:schemeClr>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BE238F7-58CF-DF4B-9B71-075A03E9C454}"/>
              </a:ext>
            </a:extLst>
          </p:cNvPr>
          <p:cNvSpPr txBox="1"/>
          <p:nvPr/>
        </p:nvSpPr>
        <p:spPr>
          <a:xfrm>
            <a:off x="6758589" y="4051685"/>
            <a:ext cx="4011034" cy="2062103"/>
          </a:xfrm>
          <a:prstGeom prst="rect">
            <a:avLst/>
          </a:prstGeom>
          <a:noFill/>
        </p:spPr>
        <p:txBody>
          <a:bodyPr wrap="none" rtlCol="0">
            <a:spAutoFit/>
          </a:bodyPr>
          <a:lstStyle/>
          <a:p>
            <a:r>
              <a:rPr lang="en-US" sz="1600" b="1" dirty="0">
                <a:solidFill>
                  <a:srgbClr val="3560A2"/>
                </a:solidFill>
                <a:latin typeface="Menlo" panose="020B0609030804020204" pitchFamily="49" charset="0"/>
                <a:ea typeface="Menlo" panose="020B0609030804020204" pitchFamily="49" charset="0"/>
                <a:cs typeface="Menlo" panose="020B0609030804020204" pitchFamily="49" charset="0"/>
              </a:rPr>
              <a:t>SELECT</a:t>
            </a:r>
            <a:r>
              <a:rPr lang="en-US" sz="1600" b="1" dirty="0">
                <a:solidFill>
                  <a:schemeClr val="accent3">
                    <a:lumMod val="50000"/>
                  </a:schemeClr>
                </a:solidFill>
                <a:latin typeface="Menlo" panose="020B0609030804020204" pitchFamily="49" charset="0"/>
                <a:ea typeface="Menlo" panose="020B0609030804020204" pitchFamily="49" charset="0"/>
                <a:cs typeface="Menlo" panose="020B0609030804020204" pitchFamily="49" charset="0"/>
              </a:rPr>
              <a:t> </a:t>
            </a:r>
            <a:r>
              <a:rPr lang="en-US" sz="1600" dirty="0">
                <a:latin typeface="Menlo" panose="020B0609030804020204" pitchFamily="49" charset="0"/>
                <a:ea typeface="Menlo" panose="020B0609030804020204" pitchFamily="49" charset="0"/>
                <a:cs typeface="Menlo" panose="020B0609030804020204" pitchFamily="49" charset="0"/>
              </a:rPr>
              <a:t>name, title, street</a:t>
            </a:r>
            <a:br>
              <a:rPr lang="en-US" sz="1600" dirty="0">
                <a:latin typeface="Menlo" panose="020B0609030804020204" pitchFamily="49" charset="0"/>
                <a:ea typeface="Menlo" panose="020B0609030804020204" pitchFamily="49" charset="0"/>
                <a:cs typeface="Menlo" panose="020B0609030804020204" pitchFamily="49" charset="0"/>
              </a:rPr>
            </a:br>
            <a:r>
              <a:rPr lang="en-US" sz="1600" b="1" dirty="0">
                <a:solidFill>
                  <a:srgbClr val="3560A2"/>
                </a:solidFill>
                <a:latin typeface="Menlo" panose="020B0609030804020204" pitchFamily="49" charset="0"/>
                <a:ea typeface="Menlo" panose="020B0609030804020204" pitchFamily="49" charset="0"/>
                <a:cs typeface="Menlo" panose="020B0609030804020204" pitchFamily="49" charset="0"/>
              </a:rPr>
              <a:t>FROM</a:t>
            </a:r>
            <a:r>
              <a:rPr lang="en-US" sz="1600" dirty="0">
                <a:latin typeface="Menlo" panose="020B0609030804020204" pitchFamily="49" charset="0"/>
                <a:ea typeface="Menlo" panose="020B0609030804020204" pitchFamily="49" charset="0"/>
                <a:cs typeface="Menlo" panose="020B0609030804020204" pitchFamily="49" charset="0"/>
              </a:rPr>
              <a:t> emps </a:t>
            </a:r>
            <a:r>
              <a:rPr lang="en-US" sz="1600" b="1" dirty="0">
                <a:solidFill>
                  <a:srgbClr val="3560A2"/>
                </a:solidFill>
                <a:latin typeface="Menlo" panose="020B0609030804020204" pitchFamily="49" charset="0"/>
                <a:ea typeface="Menlo" panose="020B0609030804020204" pitchFamily="49" charset="0"/>
                <a:cs typeface="Menlo" panose="020B0609030804020204" pitchFamily="49" charset="0"/>
              </a:rPr>
              <a:t>NESTED</a:t>
            </a:r>
            <a:r>
              <a:rPr lang="en-US" sz="1600" b="1" dirty="0">
                <a:solidFill>
                  <a:schemeClr val="accent3">
                    <a:lumMod val="50000"/>
                  </a:schemeClr>
                </a:solidFill>
                <a:latin typeface="Menlo" panose="020B0609030804020204" pitchFamily="49" charset="0"/>
                <a:ea typeface="Menlo" panose="020B0609030804020204" pitchFamily="49" charset="0"/>
                <a:cs typeface="Menlo" panose="020B0609030804020204" pitchFamily="49" charset="0"/>
              </a:rPr>
              <a:t> </a:t>
            </a:r>
            <a:r>
              <a:rPr lang="en-US" sz="1600" dirty="0">
                <a:latin typeface="Menlo" panose="020B0609030804020204" pitchFamily="49" charset="0"/>
                <a:ea typeface="Menlo" panose="020B0609030804020204" pitchFamily="49" charset="0"/>
                <a:cs typeface="Menlo" panose="020B0609030804020204" pitchFamily="49" charset="0"/>
              </a:rPr>
              <a:t>jcol</a:t>
            </a:r>
            <a:r>
              <a:rPr lang="en-US" sz="1600" dirty="0">
                <a:solidFill>
                  <a:schemeClr val="accent3">
                    <a:lumMod val="50000"/>
                  </a:schemeClr>
                </a:solidFill>
                <a:latin typeface="Menlo" panose="020B0609030804020204" pitchFamily="49" charset="0"/>
                <a:ea typeface="Menlo" panose="020B0609030804020204" pitchFamily="49" charset="0"/>
                <a:cs typeface="Menlo" panose="020B0609030804020204" pitchFamily="49" charset="0"/>
              </a:rPr>
              <a:t> </a:t>
            </a:r>
            <a:r>
              <a:rPr lang="en-US" sz="1600" b="1" dirty="0">
                <a:solidFill>
                  <a:srgbClr val="3560A2"/>
                </a:solidFill>
                <a:latin typeface="Menlo" panose="020B0609030804020204" pitchFamily="49" charset="0"/>
                <a:ea typeface="Menlo" panose="020B0609030804020204" pitchFamily="49" charset="0"/>
                <a:cs typeface="Menlo" panose="020B0609030804020204" pitchFamily="49" charset="0"/>
              </a:rPr>
              <a:t>COLUMNS</a:t>
            </a:r>
            <a:r>
              <a:rPr lang="en-US" sz="1600" dirty="0">
                <a:solidFill>
                  <a:schemeClr val="accent3">
                    <a:lumMod val="50000"/>
                  </a:schemeClr>
                </a:solidFill>
                <a:latin typeface="Menlo" panose="020B0609030804020204" pitchFamily="49" charset="0"/>
                <a:ea typeface="Menlo" panose="020B0609030804020204" pitchFamily="49" charset="0"/>
                <a:cs typeface="Menlo" panose="020B0609030804020204" pitchFamily="49" charset="0"/>
              </a:rPr>
              <a:t> (</a:t>
            </a:r>
            <a:br>
              <a:rPr lang="en-US" sz="1600" dirty="0">
                <a:solidFill>
                  <a:schemeClr val="accent3">
                    <a:lumMod val="50000"/>
                  </a:schemeClr>
                </a:solidFill>
                <a:latin typeface="Menlo" panose="020B0609030804020204" pitchFamily="49" charset="0"/>
                <a:ea typeface="Menlo" panose="020B0609030804020204" pitchFamily="49" charset="0"/>
                <a:cs typeface="Menlo" panose="020B0609030804020204" pitchFamily="49" charset="0"/>
              </a:rPr>
            </a:br>
            <a:r>
              <a:rPr lang="en-US" sz="1600" dirty="0">
                <a:solidFill>
                  <a:schemeClr val="accent3">
                    <a:lumMod val="50000"/>
                  </a:schemeClr>
                </a:solidFill>
                <a:latin typeface="Menlo" panose="020B0609030804020204" pitchFamily="49" charset="0"/>
                <a:ea typeface="Menlo" panose="020B0609030804020204" pitchFamily="49" charset="0"/>
                <a:cs typeface="Menlo" panose="020B0609030804020204" pitchFamily="49" charset="0"/>
              </a:rPr>
              <a:t>  </a:t>
            </a:r>
            <a:r>
              <a:rPr lang="en-US" sz="1600" dirty="0">
                <a:latin typeface="Menlo" panose="020B0609030804020204" pitchFamily="49" charset="0"/>
                <a:ea typeface="Menlo" panose="020B0609030804020204" pitchFamily="49" charset="0"/>
                <a:cs typeface="Menlo" panose="020B0609030804020204" pitchFamily="49" charset="0"/>
              </a:rPr>
              <a:t>name, title, </a:t>
            </a:r>
            <a:br>
              <a:rPr lang="en-US" sz="1600" dirty="0">
                <a:solidFill>
                  <a:schemeClr val="accent3">
                    <a:lumMod val="50000"/>
                  </a:schemeClr>
                </a:solidFill>
                <a:latin typeface="Menlo" panose="020B0609030804020204" pitchFamily="49" charset="0"/>
                <a:ea typeface="Menlo" panose="020B0609030804020204" pitchFamily="49" charset="0"/>
                <a:cs typeface="Menlo" panose="020B0609030804020204" pitchFamily="49" charset="0"/>
              </a:rPr>
            </a:br>
            <a:r>
              <a:rPr lang="en-US" sz="1600" dirty="0">
                <a:solidFill>
                  <a:schemeClr val="accent3">
                    <a:lumMod val="50000"/>
                  </a:schemeClr>
                </a:solidFill>
                <a:latin typeface="Menlo" panose="020B0609030804020204" pitchFamily="49" charset="0"/>
                <a:ea typeface="Menlo" panose="020B0609030804020204" pitchFamily="49" charset="0"/>
                <a:cs typeface="Menlo" panose="020B0609030804020204" pitchFamily="49" charset="0"/>
              </a:rPr>
              <a:t>  </a:t>
            </a:r>
            <a:r>
              <a:rPr lang="en-US" sz="1600" b="1" dirty="0">
                <a:solidFill>
                  <a:srgbClr val="3560A2"/>
                </a:solidFill>
                <a:latin typeface="Menlo" panose="020B0609030804020204" pitchFamily="49" charset="0"/>
                <a:ea typeface="Menlo" panose="020B0609030804020204" pitchFamily="49" charset="0"/>
                <a:cs typeface="Menlo" panose="020B0609030804020204" pitchFamily="49" charset="0"/>
              </a:rPr>
              <a:t>NESTED</a:t>
            </a:r>
            <a:r>
              <a:rPr lang="en-US" sz="1600" b="1" dirty="0">
                <a:solidFill>
                  <a:schemeClr val="accent3">
                    <a:lumMod val="50000"/>
                  </a:schemeClr>
                </a:solidFill>
                <a:latin typeface="Menlo" panose="020B0609030804020204" pitchFamily="49" charset="0"/>
                <a:ea typeface="Menlo" panose="020B0609030804020204" pitchFamily="49" charset="0"/>
                <a:cs typeface="Menlo" panose="020B0609030804020204" pitchFamily="49" charset="0"/>
              </a:rPr>
              <a:t> </a:t>
            </a:r>
            <a:r>
              <a:rPr lang="en-US" sz="1600" dirty="0">
                <a:latin typeface="Menlo" panose="020B0609030804020204" pitchFamily="49" charset="0"/>
                <a:ea typeface="Menlo" panose="020B0609030804020204" pitchFamily="49" charset="0"/>
                <a:cs typeface="Menlo" panose="020B0609030804020204" pitchFamily="49" charset="0"/>
              </a:rPr>
              <a:t>address[*] columns (</a:t>
            </a:r>
            <a:br>
              <a:rPr lang="en-US" sz="1600" dirty="0">
                <a:latin typeface="Menlo" panose="020B0609030804020204" pitchFamily="49" charset="0"/>
                <a:ea typeface="Menlo" panose="020B0609030804020204" pitchFamily="49" charset="0"/>
                <a:cs typeface="Menlo" panose="020B0609030804020204" pitchFamily="49" charset="0"/>
              </a:rPr>
            </a:br>
            <a:r>
              <a:rPr lang="en-US" sz="1600" dirty="0">
                <a:latin typeface="Menlo" panose="020B0609030804020204" pitchFamily="49" charset="0"/>
                <a:ea typeface="Menlo" panose="020B0609030804020204" pitchFamily="49" charset="0"/>
                <a:cs typeface="Menlo" panose="020B0609030804020204" pitchFamily="49" charset="0"/>
              </a:rPr>
              <a:t>    street</a:t>
            </a:r>
            <a:br>
              <a:rPr lang="en-US" sz="1600" dirty="0">
                <a:latin typeface="Menlo" panose="020B0609030804020204" pitchFamily="49" charset="0"/>
                <a:ea typeface="Menlo" panose="020B0609030804020204" pitchFamily="49" charset="0"/>
                <a:cs typeface="Menlo" panose="020B0609030804020204" pitchFamily="49" charset="0"/>
              </a:rPr>
            </a:br>
            <a:r>
              <a:rPr lang="en-US" sz="1600" dirty="0">
                <a:latin typeface="Menlo" panose="020B0609030804020204" pitchFamily="49" charset="0"/>
                <a:ea typeface="Menlo" panose="020B0609030804020204" pitchFamily="49" charset="0"/>
                <a:cs typeface="Menlo" panose="020B0609030804020204" pitchFamily="49" charset="0"/>
              </a:rPr>
              <a:t>  )</a:t>
            </a:r>
            <a:br>
              <a:rPr lang="en-US" sz="1600" dirty="0">
                <a:latin typeface="Menlo" panose="020B0609030804020204" pitchFamily="49" charset="0"/>
                <a:ea typeface="Menlo" panose="020B0609030804020204" pitchFamily="49" charset="0"/>
                <a:cs typeface="Menlo" panose="020B0609030804020204" pitchFamily="49" charset="0"/>
              </a:rPr>
            </a:br>
            <a:r>
              <a:rPr lang="en-US" sz="1600" dirty="0">
                <a:latin typeface="Menlo" panose="020B0609030804020204" pitchFamily="49" charset="0"/>
                <a:ea typeface="Menlo" panose="020B0609030804020204" pitchFamily="49" charset="0"/>
                <a:cs typeface="Menlo" panose="020B0609030804020204" pitchFamily="49" charset="0"/>
              </a:rPr>
              <a:t>)</a:t>
            </a:r>
            <a:br>
              <a:rPr lang="en-US" sz="1600" dirty="0">
                <a:latin typeface="Menlo" panose="020B0609030804020204" pitchFamily="49" charset="0"/>
                <a:ea typeface="Menlo" panose="020B0609030804020204" pitchFamily="49" charset="0"/>
                <a:cs typeface="Menlo" panose="020B0609030804020204" pitchFamily="49" charset="0"/>
              </a:rPr>
            </a:br>
            <a:r>
              <a:rPr lang="en-US" sz="1600" b="1" dirty="0">
                <a:solidFill>
                  <a:srgbClr val="3560A2"/>
                </a:solidFill>
                <a:latin typeface="Menlo" panose="020B0609030804020204" pitchFamily="49" charset="0"/>
                <a:ea typeface="Menlo" panose="020B0609030804020204" pitchFamily="49" charset="0"/>
                <a:cs typeface="Menlo" panose="020B0609030804020204" pitchFamily="49" charset="0"/>
              </a:rPr>
              <a:t>WHERE</a:t>
            </a:r>
            <a:r>
              <a:rPr lang="en-US" sz="1600" dirty="0">
                <a:latin typeface="Menlo" panose="020B0609030804020204" pitchFamily="49" charset="0"/>
                <a:ea typeface="Menlo" panose="020B0609030804020204" pitchFamily="49" charset="0"/>
                <a:cs typeface="Menlo" panose="020B0609030804020204" pitchFamily="49" charset="0"/>
              </a:rPr>
              <a:t> name = 'Anderson'</a:t>
            </a:r>
          </a:p>
        </p:txBody>
      </p:sp>
      <p:sp>
        <p:nvSpPr>
          <p:cNvPr id="10" name="TextBox 9">
            <a:extLst>
              <a:ext uri="{FF2B5EF4-FFF2-40B4-BE49-F238E27FC236}">
                <a16:creationId xmlns:a16="http://schemas.microsoft.com/office/drawing/2014/main" id="{149EEFE2-F6AC-F54C-A6AB-4C0916421811}"/>
              </a:ext>
            </a:extLst>
          </p:cNvPr>
          <p:cNvSpPr txBox="1"/>
          <p:nvPr/>
        </p:nvSpPr>
        <p:spPr>
          <a:xfrm>
            <a:off x="959868" y="3572318"/>
            <a:ext cx="3475118" cy="338554"/>
          </a:xfrm>
          <a:prstGeom prst="rect">
            <a:avLst/>
          </a:prstGeom>
          <a:noFill/>
        </p:spPr>
        <p:txBody>
          <a:bodyPr wrap="none" rtlCol="0">
            <a:spAutoFit/>
          </a:bodyPr>
          <a:lstStyle/>
          <a:p>
            <a:r>
              <a:rPr lang="en-US" sz="1600" i="1" dirty="0"/>
              <a:t>JSON aggregation and construction</a:t>
            </a:r>
          </a:p>
        </p:txBody>
      </p:sp>
      <p:sp>
        <p:nvSpPr>
          <p:cNvPr id="11" name="TextBox 10">
            <a:extLst>
              <a:ext uri="{FF2B5EF4-FFF2-40B4-BE49-F238E27FC236}">
                <a16:creationId xmlns:a16="http://schemas.microsoft.com/office/drawing/2014/main" id="{D5CBCFBF-91C8-DB48-BFB5-B34D8FE7EB6F}"/>
              </a:ext>
            </a:extLst>
          </p:cNvPr>
          <p:cNvSpPr txBox="1"/>
          <p:nvPr/>
        </p:nvSpPr>
        <p:spPr>
          <a:xfrm>
            <a:off x="6592634" y="3555771"/>
            <a:ext cx="1660776" cy="338554"/>
          </a:xfrm>
          <a:prstGeom prst="rect">
            <a:avLst/>
          </a:prstGeom>
          <a:noFill/>
        </p:spPr>
        <p:txBody>
          <a:bodyPr wrap="none" rtlCol="0">
            <a:spAutoFit/>
          </a:bodyPr>
          <a:lstStyle/>
          <a:p>
            <a:r>
              <a:rPr lang="en-US" sz="1600" i="1" dirty="0"/>
              <a:t>JSON unnesting</a:t>
            </a:r>
          </a:p>
        </p:txBody>
      </p:sp>
    </p:spTree>
    <p:extLst>
      <p:ext uri="{BB962C8B-B14F-4D97-AF65-F5344CB8AC3E}">
        <p14:creationId xmlns:p14="http://schemas.microsoft.com/office/powerpoint/2010/main" val="168796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80DF469A-72F6-B040-99DA-432D75169064}"/>
              </a:ext>
            </a:extLst>
          </p:cNvPr>
          <p:cNvSpPr/>
          <p:nvPr/>
        </p:nvSpPr>
        <p:spPr>
          <a:xfrm>
            <a:off x="5543550" y="1893360"/>
            <a:ext cx="6168285" cy="4355856"/>
          </a:xfrm>
          <a:prstGeom prst="roundRect">
            <a:avLst>
              <a:gd name="adj" fmla="val 1807"/>
            </a:avLst>
          </a:prstGeom>
          <a:solidFill>
            <a:schemeClr val="tx2">
              <a:lumMod val="10000"/>
              <a:lumOff val="90000"/>
              <a:alpha val="20000"/>
            </a:schemeClr>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CBC8B628-526E-6043-B106-EF92F12B3472}"/>
              </a:ext>
            </a:extLst>
          </p:cNvPr>
          <p:cNvSpPr>
            <a:spLocks noGrp="1"/>
          </p:cNvSpPr>
          <p:nvPr>
            <p:ph type="sldNum" sz="quarter" idx="12"/>
          </p:nvPr>
        </p:nvSpPr>
        <p:spPr/>
        <p:txBody>
          <a:bodyPr/>
          <a:lstStyle/>
          <a:p>
            <a:fld id="{345D60D9-5372-5F40-9443-0F9AE5BDC3C8}" type="slidenum">
              <a:rPr lang="en-US" smtClean="0"/>
              <a:pPr/>
              <a:t>11</a:t>
            </a:fld>
            <a:endParaRPr lang="en-US" dirty="0"/>
          </a:p>
        </p:txBody>
      </p:sp>
      <p:sp>
        <p:nvSpPr>
          <p:cNvPr id="5" name="Footer Placeholder 4">
            <a:extLst>
              <a:ext uri="{FF2B5EF4-FFF2-40B4-BE49-F238E27FC236}">
                <a16:creationId xmlns:a16="http://schemas.microsoft.com/office/drawing/2014/main" id="{749977A2-BA14-4C4A-B957-84611189BFF7}"/>
              </a:ext>
            </a:extLst>
          </p:cNvPr>
          <p:cNvSpPr>
            <a:spLocks noGrp="1"/>
          </p:cNvSpPr>
          <p:nvPr>
            <p:ph type="ftr" sz="quarter" idx="11"/>
          </p:nvPr>
        </p:nvSpPr>
        <p:spPr/>
        <p:txBody>
          <a:bodyPr/>
          <a:lstStyle/>
          <a:p>
            <a:r>
              <a:rPr lang="en-US" dirty="0"/>
              <a:t>Copyright © 2022, Oracle and/or its affiliates  |</a:t>
            </a:r>
          </a:p>
        </p:txBody>
      </p:sp>
      <p:sp>
        <p:nvSpPr>
          <p:cNvPr id="30" name="Rectangle 29">
            <a:extLst>
              <a:ext uri="{FF2B5EF4-FFF2-40B4-BE49-F238E27FC236}">
                <a16:creationId xmlns:a16="http://schemas.microsoft.com/office/drawing/2014/main" id="{D3FD99E9-3295-394A-B962-76689876099E}"/>
              </a:ext>
            </a:extLst>
          </p:cNvPr>
          <p:cNvSpPr/>
          <p:nvPr/>
        </p:nvSpPr>
        <p:spPr>
          <a:xfrm>
            <a:off x="761999" y="1505723"/>
            <a:ext cx="4348619" cy="4801314"/>
          </a:xfrm>
          <a:prstGeom prst="rect">
            <a:avLst/>
          </a:prstGeom>
        </p:spPr>
        <p:txBody>
          <a:bodyPr wrap="square">
            <a:spAutoFit/>
          </a:bodyPr>
          <a:lstStyle/>
          <a:p>
            <a:pPr>
              <a:lnSpc>
                <a:spcPct val="200000"/>
              </a:lnSpc>
            </a:pPr>
            <a:r>
              <a:rPr lang="en-US" sz="2200" b="1" dirty="0"/>
              <a:t>Standard</a:t>
            </a:r>
          </a:p>
          <a:p>
            <a:pPr marL="285750" indent="-285750">
              <a:buFont typeface="Arial" panose="020B0604020202020204" pitchFamily="34" charset="0"/>
              <a:buChar char="•"/>
            </a:pPr>
            <a:r>
              <a:rPr lang="en-US" dirty="0">
                <a:latin typeface="Menlo" panose="020B0609030804020204" pitchFamily="49" charset="0"/>
                <a:ea typeface="Menlo" panose="020B0609030804020204" pitchFamily="49" charset="0"/>
                <a:cs typeface="Menlo" panose="020B0609030804020204" pitchFamily="49" charset="0"/>
              </a:rPr>
              <a:t>OBJECT  { }  </a:t>
            </a:r>
          </a:p>
          <a:p>
            <a:pPr marL="285750" indent="-285750">
              <a:buFont typeface="Arial" panose="020B0604020202020204" pitchFamily="34" charset="0"/>
              <a:buChar char="•"/>
            </a:pPr>
            <a:r>
              <a:rPr lang="en-US" dirty="0">
                <a:latin typeface="Menlo" panose="020B0609030804020204" pitchFamily="49" charset="0"/>
                <a:ea typeface="Menlo" panose="020B0609030804020204" pitchFamily="49" charset="0"/>
                <a:cs typeface="Menlo" panose="020B0609030804020204" pitchFamily="49" charset="0"/>
              </a:rPr>
              <a:t>ARRAY   [ ]</a:t>
            </a:r>
          </a:p>
          <a:p>
            <a:pPr marL="285750" indent="-285750">
              <a:buFont typeface="Arial" panose="020B0604020202020204" pitchFamily="34" charset="0"/>
              <a:buChar char="•"/>
            </a:pPr>
            <a:r>
              <a:rPr lang="en-US" dirty="0">
                <a:latin typeface="Menlo" panose="020B0609030804020204" pitchFamily="49" charset="0"/>
                <a:ea typeface="Menlo" panose="020B0609030804020204" pitchFamily="49" charset="0"/>
                <a:cs typeface="Menlo" panose="020B0609030804020204" pitchFamily="49" charset="0"/>
              </a:rPr>
              <a:t>STRING    </a:t>
            </a:r>
          </a:p>
          <a:p>
            <a:pPr marL="285750" indent="-285750">
              <a:buFont typeface="Arial" panose="020B0604020202020204" pitchFamily="34" charset="0"/>
              <a:buChar char="•"/>
            </a:pPr>
            <a:r>
              <a:rPr lang="en-US" dirty="0">
                <a:latin typeface="Menlo" panose="020B0609030804020204" pitchFamily="49" charset="0"/>
                <a:ea typeface="Menlo" panose="020B0609030804020204" pitchFamily="49" charset="0"/>
                <a:cs typeface="Menlo" panose="020B0609030804020204" pitchFamily="49" charset="0"/>
              </a:rPr>
              <a:t>TRUE/FALSE  </a:t>
            </a:r>
          </a:p>
          <a:p>
            <a:pPr marL="285750" indent="-285750">
              <a:buFont typeface="Arial" panose="020B0604020202020204" pitchFamily="34" charset="0"/>
              <a:buChar char="•"/>
            </a:pPr>
            <a:r>
              <a:rPr lang="en-US" dirty="0">
                <a:latin typeface="Menlo" panose="020B0609030804020204" pitchFamily="49" charset="0"/>
                <a:ea typeface="Menlo" panose="020B0609030804020204" pitchFamily="49" charset="0"/>
                <a:cs typeface="Menlo" panose="020B0609030804020204" pitchFamily="49" charset="0"/>
              </a:rPr>
              <a:t>NULL  </a:t>
            </a:r>
          </a:p>
          <a:p>
            <a:pPr marL="285750" indent="-285750">
              <a:buFont typeface="Arial" panose="020B0604020202020204" pitchFamily="34" charset="0"/>
              <a:buChar char="•"/>
            </a:pPr>
            <a:r>
              <a:rPr lang="en-US" dirty="0">
                <a:latin typeface="Menlo" panose="020B0609030804020204" pitchFamily="49" charset="0"/>
                <a:ea typeface="Menlo" panose="020B0609030804020204" pitchFamily="49" charset="0"/>
                <a:cs typeface="Menlo" panose="020B0609030804020204" pitchFamily="49" charset="0"/>
              </a:rPr>
              <a:t>NUMBER</a:t>
            </a:r>
          </a:p>
          <a:p>
            <a:pPr>
              <a:lnSpc>
                <a:spcPct val="200000"/>
              </a:lnSpc>
            </a:pPr>
            <a:r>
              <a:rPr lang="en-US" sz="2200" b="1" dirty="0"/>
              <a:t>Extended</a:t>
            </a:r>
          </a:p>
          <a:p>
            <a:pPr marL="285750" indent="-285750">
              <a:buFont typeface="Arial" panose="020B0604020202020204" pitchFamily="34" charset="0"/>
              <a:buChar char="•"/>
            </a:pPr>
            <a:r>
              <a:rPr lang="en-US" dirty="0">
                <a:latin typeface="Menlo" panose="020B0609030804020204" pitchFamily="49" charset="0"/>
                <a:ea typeface="Menlo" panose="020B0609030804020204" pitchFamily="49" charset="0"/>
                <a:cs typeface="Menlo" panose="020B0609030804020204" pitchFamily="49" charset="0"/>
              </a:rPr>
              <a:t>BINARY_FLOAT</a:t>
            </a:r>
          </a:p>
          <a:p>
            <a:pPr marL="285750" indent="-285750">
              <a:buFont typeface="Arial" panose="020B0604020202020204" pitchFamily="34" charset="0"/>
              <a:buChar char="•"/>
            </a:pPr>
            <a:r>
              <a:rPr lang="en-US" dirty="0">
                <a:latin typeface="Menlo" panose="020B0609030804020204" pitchFamily="49" charset="0"/>
                <a:ea typeface="Menlo" panose="020B0609030804020204" pitchFamily="49" charset="0"/>
                <a:cs typeface="Menlo" panose="020B0609030804020204" pitchFamily="49" charset="0"/>
              </a:rPr>
              <a:t>BINARY_DOUBLE</a:t>
            </a:r>
          </a:p>
          <a:p>
            <a:pPr marL="285750" indent="-285750">
              <a:buFont typeface="Arial" panose="020B0604020202020204" pitchFamily="34" charset="0"/>
              <a:buChar char="•"/>
            </a:pPr>
            <a:r>
              <a:rPr lang="en-US" dirty="0">
                <a:latin typeface="Menlo" panose="020B0609030804020204" pitchFamily="49" charset="0"/>
                <a:ea typeface="Menlo" panose="020B0609030804020204" pitchFamily="49" charset="0"/>
                <a:cs typeface="Menlo" panose="020B0609030804020204" pitchFamily="49" charset="0"/>
              </a:rPr>
              <a:t>TIMESTAMP/DATE</a:t>
            </a:r>
          </a:p>
          <a:p>
            <a:pPr marL="285750" indent="-285750">
              <a:buFont typeface="Arial" panose="020B0604020202020204" pitchFamily="34" charset="0"/>
              <a:buChar char="•"/>
            </a:pPr>
            <a:r>
              <a:rPr lang="en-US" dirty="0">
                <a:latin typeface="Menlo" panose="020B0609030804020204" pitchFamily="49" charset="0"/>
                <a:ea typeface="Menlo" panose="020B0609030804020204" pitchFamily="49" charset="0"/>
                <a:cs typeface="Menlo" panose="020B0609030804020204" pitchFamily="49" charset="0"/>
              </a:rPr>
              <a:t>INTERVALDS/INTERVALYM</a:t>
            </a:r>
          </a:p>
          <a:p>
            <a:pPr marL="285750" indent="-285750">
              <a:buFont typeface="Arial" panose="020B0604020202020204" pitchFamily="34" charset="0"/>
              <a:buChar char="•"/>
            </a:pPr>
            <a:r>
              <a:rPr lang="en-US" dirty="0">
                <a:latin typeface="Menlo" panose="020B0609030804020204" pitchFamily="49" charset="0"/>
                <a:ea typeface="Menlo" panose="020B0609030804020204" pitchFamily="49" charset="0"/>
                <a:cs typeface="Menlo" panose="020B0609030804020204" pitchFamily="49" charset="0"/>
              </a:rPr>
              <a:t>RAW</a:t>
            </a:r>
            <a:endParaRPr lang="en-US" sz="2000" dirty="0"/>
          </a:p>
          <a:p>
            <a:pPr marL="742950" lvl="1" indent="-285750">
              <a:buFont typeface="Arial" panose="020B0604020202020204" pitchFamily="34" charset="0"/>
              <a:buChar char="•"/>
            </a:pPr>
            <a:endParaRPr lang="en-US" sz="2000" dirty="0"/>
          </a:p>
        </p:txBody>
      </p:sp>
      <p:sp>
        <p:nvSpPr>
          <p:cNvPr id="35" name="Rectangle 34">
            <a:extLst>
              <a:ext uri="{FF2B5EF4-FFF2-40B4-BE49-F238E27FC236}">
                <a16:creationId xmlns:a16="http://schemas.microsoft.com/office/drawing/2014/main" id="{6081A7C9-0AA6-D047-A34D-0AA23A72377B}"/>
              </a:ext>
            </a:extLst>
          </p:cNvPr>
          <p:cNvSpPr/>
          <p:nvPr/>
        </p:nvSpPr>
        <p:spPr>
          <a:xfrm>
            <a:off x="5934562" y="2299766"/>
            <a:ext cx="4229043" cy="1477328"/>
          </a:xfrm>
          <a:prstGeom prst="rect">
            <a:avLst/>
          </a:prstGeom>
        </p:spPr>
        <p:txBody>
          <a:bodyPr wrap="none">
            <a:spAutoFit/>
          </a:bodyPr>
          <a:lstStyle/>
          <a:p>
            <a:r>
              <a:rPr lang="en-US" b="1" dirty="0">
                <a:solidFill>
                  <a:srgbClr val="365FA2"/>
                </a:solidFill>
                <a:latin typeface="Menlo" panose="020B0609030804020204" pitchFamily="49" charset="0"/>
                <a:ea typeface="Menlo" panose="020B0609030804020204" pitchFamily="49" charset="0"/>
                <a:cs typeface="Menlo" panose="020B0609030804020204" pitchFamily="49" charset="0"/>
              </a:rPr>
              <a:t>CREATE TABLE </a:t>
            </a:r>
            <a:r>
              <a:rPr lang="en-US" dirty="0">
                <a:latin typeface="Menlo" panose="020B0609030804020204" pitchFamily="49" charset="0"/>
                <a:ea typeface="Menlo" panose="020B0609030804020204" pitchFamily="49" charset="0"/>
                <a:cs typeface="Menlo" panose="020B0609030804020204" pitchFamily="49" charset="0"/>
              </a:rPr>
              <a:t>orders </a:t>
            </a:r>
            <a:r>
              <a:rPr lang="en-US" b="1" dirty="0">
                <a:solidFill>
                  <a:srgbClr val="365FA2"/>
                </a:solidFill>
                <a:latin typeface="Menlo" panose="020B0609030804020204" pitchFamily="49" charset="0"/>
                <a:ea typeface="Menlo" panose="020B0609030804020204" pitchFamily="49" charset="0"/>
                <a:cs typeface="Menlo" panose="020B0609030804020204" pitchFamily="49" charset="0"/>
              </a:rPr>
              <a:t>VALUES </a:t>
            </a:r>
            <a:r>
              <a:rPr lang="en-US" dirty="0">
                <a:latin typeface="Menlo" panose="020B0609030804020204" pitchFamily="49" charset="0"/>
                <a:ea typeface="Menlo" panose="020B0609030804020204" pitchFamily="49" charset="0"/>
                <a:cs typeface="Menlo" panose="020B0609030804020204" pitchFamily="49" charset="0"/>
              </a:rPr>
              <a:t>(</a:t>
            </a:r>
            <a:br>
              <a:rPr lang="en-US" dirty="0">
                <a:latin typeface="Menlo" panose="020B0609030804020204" pitchFamily="49" charset="0"/>
                <a:ea typeface="Menlo" panose="020B0609030804020204" pitchFamily="49" charset="0"/>
                <a:cs typeface="Menlo" panose="020B0609030804020204" pitchFamily="49" charset="0"/>
              </a:rPr>
            </a:b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oid</a:t>
            </a:r>
            <a:r>
              <a:rPr lang="en-US" dirty="0">
                <a:latin typeface="Menlo" panose="020B0609030804020204" pitchFamily="49" charset="0"/>
                <a:ea typeface="Menlo" panose="020B0609030804020204" pitchFamily="49" charset="0"/>
                <a:cs typeface="Menlo" panose="020B0609030804020204" pitchFamily="49" charset="0"/>
              </a:rPr>
              <a:t>         NUMBER,</a:t>
            </a:r>
          </a:p>
          <a:p>
            <a:r>
              <a:rPr lang="en-US" dirty="0">
                <a:latin typeface="Menlo" panose="020B0609030804020204" pitchFamily="49" charset="0"/>
                <a:ea typeface="Menlo" panose="020B0609030804020204" pitchFamily="49" charset="0"/>
                <a:cs typeface="Menlo" panose="020B0609030804020204" pitchFamily="49" charset="0"/>
              </a:rPr>
              <a:t>    created     TIMESTAMP,</a:t>
            </a:r>
            <a:br>
              <a:rPr lang="en-US" dirty="0">
                <a:latin typeface="Menlo" panose="020B0609030804020204" pitchFamily="49" charset="0"/>
                <a:ea typeface="Menlo" panose="020B0609030804020204" pitchFamily="49" charset="0"/>
                <a:cs typeface="Menlo" panose="020B0609030804020204" pitchFamily="49" charset="0"/>
              </a:rPr>
            </a:br>
            <a:r>
              <a:rPr lang="en-US" dirty="0">
                <a:latin typeface="Menlo" panose="020B0609030804020204" pitchFamily="49" charset="0"/>
                <a:ea typeface="Menlo" panose="020B0609030804020204" pitchFamily="49" charset="0"/>
                <a:cs typeface="Menlo" panose="020B0609030804020204" pitchFamily="49" charset="0"/>
              </a:rPr>
              <a:t>    status      VARCHAR2(10),</a:t>
            </a:r>
            <a:br>
              <a:rPr lang="en-US" dirty="0">
                <a:latin typeface="Menlo" panose="020B0609030804020204" pitchFamily="49" charset="0"/>
                <a:ea typeface="Menlo" panose="020B0609030804020204" pitchFamily="49" charset="0"/>
                <a:cs typeface="Menlo" panose="020B0609030804020204" pitchFamily="49" charset="0"/>
              </a:rPr>
            </a:br>
            <a:r>
              <a:rPr lang="en-US" dirty="0">
                <a:latin typeface="Menlo" panose="020B0609030804020204" pitchFamily="49" charset="0"/>
                <a:ea typeface="Menlo" panose="020B0609030804020204" pitchFamily="49" charset="0"/>
                <a:cs typeface="Menlo" panose="020B0609030804020204" pitchFamily="49" charset="0"/>
              </a:rPr>
              <a:t>);</a:t>
            </a:r>
          </a:p>
        </p:txBody>
      </p:sp>
      <p:sp>
        <p:nvSpPr>
          <p:cNvPr id="38" name="Rectangle 37">
            <a:extLst>
              <a:ext uri="{FF2B5EF4-FFF2-40B4-BE49-F238E27FC236}">
                <a16:creationId xmlns:a16="http://schemas.microsoft.com/office/drawing/2014/main" id="{9403FBF0-9715-0D46-B2F5-080EC1B8B703}"/>
              </a:ext>
            </a:extLst>
          </p:cNvPr>
          <p:cNvSpPr/>
          <p:nvPr/>
        </p:nvSpPr>
        <p:spPr>
          <a:xfrm>
            <a:off x="5934562" y="4000703"/>
            <a:ext cx="4229043" cy="369332"/>
          </a:xfrm>
          <a:prstGeom prst="rect">
            <a:avLst/>
          </a:prstGeom>
        </p:spPr>
        <p:txBody>
          <a:bodyPr wrap="none">
            <a:spAutoFit/>
          </a:bodyPr>
          <a:lstStyle/>
          <a:p>
            <a:r>
              <a:rPr lang="en-US" b="1" dirty="0">
                <a:solidFill>
                  <a:srgbClr val="365FA2"/>
                </a:solidFill>
                <a:latin typeface="Menlo" panose="020B0609030804020204" pitchFamily="49" charset="0"/>
                <a:ea typeface="Menlo" panose="020B0609030804020204" pitchFamily="49" charset="0"/>
                <a:cs typeface="Menlo" panose="020B0609030804020204" pitchFamily="49" charset="0"/>
              </a:rPr>
              <a:t>SELECT JSON</a:t>
            </a:r>
            <a:r>
              <a:rPr lang="en-US" dirty="0">
                <a:latin typeface="Menlo" panose="020B0609030804020204" pitchFamily="49" charset="0"/>
                <a:ea typeface="Menlo" panose="020B0609030804020204" pitchFamily="49" charset="0"/>
                <a:cs typeface="Menlo" panose="020B0609030804020204" pitchFamily="49" charset="0"/>
              </a:rPr>
              <a:t> {*} </a:t>
            </a:r>
            <a:r>
              <a:rPr lang="en-US" b="1" dirty="0">
                <a:solidFill>
                  <a:srgbClr val="365FA2"/>
                </a:solidFill>
                <a:latin typeface="Menlo" panose="020B0609030804020204" pitchFamily="49" charset="0"/>
                <a:ea typeface="Menlo" panose="020B0609030804020204" pitchFamily="49" charset="0"/>
                <a:cs typeface="Menlo" panose="020B0609030804020204" pitchFamily="49" charset="0"/>
              </a:rPr>
              <a:t>FROM </a:t>
            </a:r>
            <a:r>
              <a:rPr lang="en-US" dirty="0">
                <a:latin typeface="Menlo" panose="020B0609030804020204" pitchFamily="49" charset="0"/>
                <a:ea typeface="Menlo" panose="020B0609030804020204" pitchFamily="49" charset="0"/>
                <a:cs typeface="Menlo" panose="020B0609030804020204" pitchFamily="49" charset="0"/>
              </a:rPr>
              <a:t>orders; </a:t>
            </a:r>
            <a:endParaRPr lang="en-US" dirty="0"/>
          </a:p>
        </p:txBody>
      </p:sp>
      <p:sp>
        <p:nvSpPr>
          <p:cNvPr id="39" name="Rectangle 38">
            <a:extLst>
              <a:ext uri="{FF2B5EF4-FFF2-40B4-BE49-F238E27FC236}">
                <a16:creationId xmlns:a16="http://schemas.microsoft.com/office/drawing/2014/main" id="{4B891789-5342-864E-8BE9-84F2CF7F6FE2}"/>
              </a:ext>
            </a:extLst>
          </p:cNvPr>
          <p:cNvSpPr/>
          <p:nvPr/>
        </p:nvSpPr>
        <p:spPr>
          <a:xfrm>
            <a:off x="5934562" y="4384251"/>
            <a:ext cx="5065810" cy="1477328"/>
          </a:xfrm>
          <a:prstGeom prst="rect">
            <a:avLst/>
          </a:prstGeom>
        </p:spPr>
        <p:txBody>
          <a:bodyPr wrap="none">
            <a:spAutoFit/>
          </a:bodyPr>
          <a:lstStyle/>
          <a:p>
            <a:r>
              <a:rPr lang="en-US" dirty="0">
                <a:latin typeface="Menlo" panose="020B0609030804020204" pitchFamily="49" charset="0"/>
                <a:ea typeface="Menlo" panose="020B0609030804020204" pitchFamily="49" charset="0"/>
                <a:cs typeface="Menlo" panose="020B0609030804020204" pitchFamily="49" charset="0"/>
              </a:rPr>
              <a:t>{</a:t>
            </a:r>
            <a:br>
              <a:rPr lang="en-US" dirty="0">
                <a:latin typeface="Menlo" panose="020B0609030804020204" pitchFamily="49" charset="0"/>
                <a:ea typeface="Menlo" panose="020B0609030804020204" pitchFamily="49" charset="0"/>
                <a:cs typeface="Menlo" panose="020B0609030804020204" pitchFamily="49" charset="0"/>
              </a:rPr>
            </a:br>
            <a:r>
              <a:rPr lang="en-US" dirty="0">
                <a:latin typeface="Menlo" panose="020B0609030804020204" pitchFamily="49" charset="0"/>
                <a:ea typeface="Menlo" panose="020B0609030804020204" pitchFamily="49" charset="0"/>
                <a:cs typeface="Menlo" panose="020B0609030804020204" pitchFamily="49" charset="0"/>
              </a:rPr>
              <a:t>  "oid":123,</a:t>
            </a:r>
            <a:br>
              <a:rPr lang="en-US" dirty="0">
                <a:latin typeface="Menlo" panose="020B0609030804020204" pitchFamily="49" charset="0"/>
                <a:ea typeface="Menlo" panose="020B0609030804020204" pitchFamily="49" charset="0"/>
                <a:cs typeface="Menlo" panose="020B0609030804020204" pitchFamily="49" charset="0"/>
              </a:rPr>
            </a:br>
            <a:r>
              <a:rPr lang="en-US" dirty="0">
                <a:latin typeface="Menlo" panose="020B0609030804020204" pitchFamily="49" charset="0"/>
                <a:ea typeface="Menlo" panose="020B0609030804020204" pitchFamily="49" charset="0"/>
                <a:cs typeface="Menlo" panose="020B0609030804020204" pitchFamily="49" charset="0"/>
              </a:rPr>
              <a:t>  "created":"2020-06-04T12:24:29Z",</a:t>
            </a:r>
            <a:br>
              <a:rPr lang="en-US" dirty="0">
                <a:latin typeface="Menlo" panose="020B0609030804020204" pitchFamily="49" charset="0"/>
                <a:ea typeface="Menlo" panose="020B0609030804020204" pitchFamily="49" charset="0"/>
                <a:cs typeface="Menlo" panose="020B0609030804020204" pitchFamily="49" charset="0"/>
              </a:rPr>
            </a:br>
            <a:r>
              <a:rPr lang="en-US" dirty="0">
                <a:latin typeface="Menlo" panose="020B0609030804020204" pitchFamily="49" charset="0"/>
                <a:ea typeface="Menlo" panose="020B0609030804020204" pitchFamily="49" charset="0"/>
                <a:cs typeface="Menlo" panose="020B0609030804020204" pitchFamily="49" charset="0"/>
              </a:rPr>
              <a:t>  "status":"OPEN"</a:t>
            </a:r>
            <a:br>
              <a:rPr lang="en-US" dirty="0">
                <a:latin typeface="Menlo" panose="020B0609030804020204" pitchFamily="49" charset="0"/>
                <a:ea typeface="Menlo" panose="020B0609030804020204" pitchFamily="49" charset="0"/>
                <a:cs typeface="Menlo" panose="020B0609030804020204" pitchFamily="49" charset="0"/>
              </a:rPr>
            </a:br>
            <a:r>
              <a:rPr lang="en-US" dirty="0">
                <a:latin typeface="Menlo" panose="020B0609030804020204" pitchFamily="49" charset="0"/>
                <a:ea typeface="Menlo" panose="020B0609030804020204" pitchFamily="49" charset="0"/>
                <a:cs typeface="Menlo" panose="020B0609030804020204" pitchFamily="49" charset="0"/>
              </a:rPr>
              <a:t>}</a:t>
            </a:r>
          </a:p>
        </p:txBody>
      </p:sp>
      <p:sp>
        <p:nvSpPr>
          <p:cNvPr id="3" name="TextBox 2">
            <a:extLst>
              <a:ext uri="{FF2B5EF4-FFF2-40B4-BE49-F238E27FC236}">
                <a16:creationId xmlns:a16="http://schemas.microsoft.com/office/drawing/2014/main" id="{49066CFC-9948-194F-A102-AA871589D895}"/>
              </a:ext>
            </a:extLst>
          </p:cNvPr>
          <p:cNvSpPr txBox="1"/>
          <p:nvPr/>
        </p:nvSpPr>
        <p:spPr>
          <a:xfrm>
            <a:off x="5480839" y="1519510"/>
            <a:ext cx="2684389" cy="338554"/>
          </a:xfrm>
          <a:prstGeom prst="rect">
            <a:avLst/>
          </a:prstGeom>
          <a:noFill/>
        </p:spPr>
        <p:txBody>
          <a:bodyPr wrap="none" rtlCol="0">
            <a:spAutoFit/>
          </a:bodyPr>
          <a:lstStyle/>
          <a:p>
            <a:r>
              <a:rPr lang="en-US" sz="1600" i="1" dirty="0"/>
              <a:t>Fidelity with relational data</a:t>
            </a:r>
          </a:p>
        </p:txBody>
      </p:sp>
      <p:sp>
        <p:nvSpPr>
          <p:cNvPr id="12" name="Title 7">
            <a:extLst>
              <a:ext uri="{FF2B5EF4-FFF2-40B4-BE49-F238E27FC236}">
                <a16:creationId xmlns:a16="http://schemas.microsoft.com/office/drawing/2014/main" id="{4CACCB3E-2FA4-9649-845E-E21B883410B3}"/>
              </a:ext>
            </a:extLst>
          </p:cNvPr>
          <p:cNvSpPr txBox="1">
            <a:spLocks/>
          </p:cNvSpPr>
          <p:nvPr/>
        </p:nvSpPr>
        <p:spPr>
          <a:xfrm>
            <a:off x="760476" y="651812"/>
            <a:ext cx="10671048" cy="822960"/>
          </a:xfrm>
          <a:prstGeom prst="rect">
            <a:avLst/>
          </a:prstGeom>
          <a:noFill/>
        </p:spPr>
        <p:txBody>
          <a:bodyPr vert="horz" lIns="0" tIns="0" rIns="0" bIns="0" rtlCol="0" anchor="ctr">
            <a:noAutofit/>
          </a:bodyPr>
          <a:lstStyle>
            <a:lvl1pPr algn="l" defTabSz="914400" rtl="0" eaLnBrk="1" latinLnBrk="0" hangingPunct="1">
              <a:lnSpc>
                <a:spcPct val="95000"/>
              </a:lnSpc>
              <a:spcBef>
                <a:spcPct val="0"/>
              </a:spcBef>
              <a:buNone/>
              <a:defRPr sz="4000" kern="1200">
                <a:solidFill>
                  <a:schemeClr val="tx1"/>
                </a:solidFill>
                <a:latin typeface="+mj-lt"/>
                <a:ea typeface="+mj-ea"/>
                <a:cs typeface="+mj-cs"/>
              </a:defRPr>
            </a:lvl1pPr>
          </a:lstStyle>
          <a:p>
            <a:r>
              <a:rPr lang="en-US" sz="3600" dirty="0">
                <a:latin typeface="Oracle Sans" panose="020B0503020204020204" pitchFamily="34" charset="0"/>
                <a:cs typeface="Oracle Sans" panose="020B0503020204020204" pitchFamily="34" charset="0"/>
              </a:rPr>
              <a:t>JSON Extended Types</a:t>
            </a:r>
          </a:p>
        </p:txBody>
      </p:sp>
    </p:spTree>
    <p:extLst>
      <p:ext uri="{BB962C8B-B14F-4D97-AF65-F5344CB8AC3E}">
        <p14:creationId xmlns:p14="http://schemas.microsoft.com/office/powerpoint/2010/main" val="4114743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41026-C2CD-D14C-989E-E312A845AC3F}"/>
              </a:ext>
            </a:extLst>
          </p:cNvPr>
          <p:cNvSpPr>
            <a:spLocks noGrp="1"/>
          </p:cNvSpPr>
          <p:nvPr>
            <p:ph type="title"/>
          </p:nvPr>
        </p:nvSpPr>
        <p:spPr/>
        <p:txBody>
          <a:bodyPr/>
          <a:lstStyle/>
          <a:p>
            <a:r>
              <a:rPr lang="en-US" sz="3600" dirty="0">
                <a:latin typeface="Oracle Sans" panose="020B0503020204020204" pitchFamily="34" charset="0"/>
                <a:cs typeface="Oracle Sans" panose="020B0503020204020204" pitchFamily="34" charset="0"/>
              </a:rPr>
              <a:t>Binary JSON performance</a:t>
            </a:r>
            <a:endParaRPr lang="en-US" sz="3600" dirty="0"/>
          </a:p>
        </p:txBody>
      </p:sp>
      <p:sp>
        <p:nvSpPr>
          <p:cNvPr id="3" name="Content Placeholder 2">
            <a:extLst>
              <a:ext uri="{FF2B5EF4-FFF2-40B4-BE49-F238E27FC236}">
                <a16:creationId xmlns:a16="http://schemas.microsoft.com/office/drawing/2014/main" id="{DED3CE8A-8318-8240-9B1B-50FFFFFB9626}"/>
              </a:ext>
            </a:extLst>
          </p:cNvPr>
          <p:cNvSpPr>
            <a:spLocks noGrp="1"/>
          </p:cNvSpPr>
          <p:nvPr>
            <p:ph idx="1"/>
          </p:nvPr>
        </p:nvSpPr>
        <p:spPr>
          <a:xfrm>
            <a:off x="762000" y="1484679"/>
            <a:ext cx="10819115" cy="4277080"/>
          </a:xfrm>
        </p:spPr>
        <p:txBody>
          <a:bodyPr/>
          <a:lstStyle/>
          <a:p>
            <a:r>
              <a:rPr lang="en-US" dirty="0"/>
              <a:t>JSON type values are </a:t>
            </a:r>
            <a:r>
              <a:rPr lang="en-US" b="1" dirty="0"/>
              <a:t>stored</a:t>
            </a:r>
            <a:r>
              <a:rPr lang="en-US" dirty="0"/>
              <a:t> and </a:t>
            </a:r>
            <a:r>
              <a:rPr lang="en-US" b="1" dirty="0"/>
              <a:t>transmitted</a:t>
            </a:r>
            <a:r>
              <a:rPr lang="en-US" dirty="0"/>
              <a:t> as Oracle's binary JSON format (</a:t>
            </a:r>
            <a:r>
              <a:rPr lang="en-US" b="1" dirty="0"/>
              <a:t>OSON</a:t>
            </a:r>
            <a:r>
              <a:rPr lang="en-US" dirty="0"/>
              <a:t>)</a:t>
            </a:r>
          </a:p>
          <a:p>
            <a:pPr lvl="1"/>
            <a:r>
              <a:rPr lang="en-US" sz="1600" dirty="0">
                <a:solidFill>
                  <a:srgbClr val="312D2A"/>
                </a:solidFill>
              </a:rPr>
              <a:t>Internal indexes to support efficient random access to object and arrays</a:t>
            </a:r>
          </a:p>
          <a:p>
            <a:pPr lvl="1"/>
            <a:r>
              <a:rPr lang="en-US" sz="1600" dirty="0">
                <a:solidFill>
                  <a:srgbClr val="312D2A"/>
                </a:solidFill>
              </a:rPr>
              <a:t>Self-contained, schema flexible</a:t>
            </a:r>
          </a:p>
          <a:p>
            <a:pPr lvl="1"/>
            <a:r>
              <a:rPr lang="en-US" sz="1600" dirty="0">
                <a:solidFill>
                  <a:srgbClr val="312D2A"/>
                </a:solidFill>
              </a:rPr>
              <a:t>Object keys encoded in a self-contained header dictionary</a:t>
            </a:r>
            <a:endParaRPr lang="en-US" sz="1600" dirty="0"/>
          </a:p>
          <a:p>
            <a:r>
              <a:rPr lang="en-US" b="1" dirty="0"/>
              <a:t>Ingestion/retrieval </a:t>
            </a:r>
          </a:p>
          <a:p>
            <a:pPr lvl="1"/>
            <a:r>
              <a:rPr lang="en-US" sz="1600" dirty="0"/>
              <a:t>Documents compress due to dictionary encoding, reducing IO and transfer costs</a:t>
            </a:r>
          </a:p>
          <a:p>
            <a:pPr lvl="1"/>
            <a:r>
              <a:rPr lang="en-US" sz="1600" dirty="0"/>
              <a:t>Both servers and clients can avoid text serialization and parsing</a:t>
            </a:r>
          </a:p>
          <a:p>
            <a:pPr lvl="1"/>
            <a:r>
              <a:rPr lang="en-US" sz="1600" dirty="0"/>
              <a:t>In-place access possible for low-latency, low-memory access</a:t>
            </a:r>
          </a:p>
          <a:p>
            <a:pPr lvl="1"/>
            <a:r>
              <a:rPr lang="en-US" sz="1600" dirty="0"/>
              <a:t>No need to copy data to other intermediate data structures (e.g. hash tables, arrays)</a:t>
            </a:r>
          </a:p>
          <a:p>
            <a:r>
              <a:rPr lang="en-US" b="1" dirty="0"/>
              <a:t>Query</a:t>
            </a:r>
            <a:r>
              <a:rPr lang="en-US" dirty="0"/>
              <a:t> </a:t>
            </a:r>
          </a:p>
          <a:p>
            <a:pPr lvl="1"/>
            <a:r>
              <a:rPr lang="en-US" sz="1600" dirty="0"/>
              <a:t>Query evaluation doesn’t require text parsing, can navigate directly to nested values</a:t>
            </a:r>
          </a:p>
          <a:p>
            <a:pPr lvl="1"/>
            <a:r>
              <a:rPr lang="en-US" sz="1600" dirty="0"/>
              <a:t>Path evaluation without using string comparisons on keys</a:t>
            </a:r>
          </a:p>
          <a:p>
            <a:r>
              <a:rPr lang="en-US" b="1" dirty="0"/>
              <a:t>Update </a:t>
            </a:r>
            <a:r>
              <a:rPr lang="en-US" dirty="0"/>
              <a:t>– </a:t>
            </a:r>
            <a:r>
              <a:rPr lang="en-US" sz="1600" dirty="0"/>
              <a:t>supports fine-grained updates without replacing the whole document</a:t>
            </a:r>
            <a:endParaRPr lang="en-US" sz="1600" b="1" dirty="0"/>
          </a:p>
          <a:p>
            <a:endParaRPr lang="en-US" dirty="0"/>
          </a:p>
        </p:txBody>
      </p:sp>
      <p:sp>
        <p:nvSpPr>
          <p:cNvPr id="4" name="Slide Number Placeholder 3">
            <a:extLst>
              <a:ext uri="{FF2B5EF4-FFF2-40B4-BE49-F238E27FC236}">
                <a16:creationId xmlns:a16="http://schemas.microsoft.com/office/drawing/2014/main" id="{8724CB75-D0AA-A241-8990-3C9DA672727B}"/>
              </a:ext>
            </a:extLst>
          </p:cNvPr>
          <p:cNvSpPr>
            <a:spLocks noGrp="1"/>
          </p:cNvSpPr>
          <p:nvPr>
            <p:ph type="sldNum" sz="quarter" idx="12"/>
          </p:nvPr>
        </p:nvSpPr>
        <p:spPr/>
        <p:txBody>
          <a:bodyPr/>
          <a:lstStyle/>
          <a:p>
            <a:fld id="{345D60D9-5372-5F40-9443-0F9AE5BDC3C8}" type="slidenum">
              <a:rPr lang="en-US" smtClean="0"/>
              <a:pPr/>
              <a:t>12</a:t>
            </a:fld>
            <a:endParaRPr lang="en-US" dirty="0"/>
          </a:p>
        </p:txBody>
      </p:sp>
      <p:sp>
        <p:nvSpPr>
          <p:cNvPr id="5" name="Footer Placeholder 4">
            <a:extLst>
              <a:ext uri="{FF2B5EF4-FFF2-40B4-BE49-F238E27FC236}">
                <a16:creationId xmlns:a16="http://schemas.microsoft.com/office/drawing/2014/main" id="{C371FB5B-7018-5B45-9B9E-CB5FCB456615}"/>
              </a:ext>
            </a:extLst>
          </p:cNvPr>
          <p:cNvSpPr>
            <a:spLocks noGrp="1"/>
          </p:cNvSpPr>
          <p:nvPr>
            <p:ph type="ftr" sz="quarter" idx="11"/>
          </p:nvPr>
        </p:nvSpPr>
        <p:spPr/>
        <p:txBody>
          <a:bodyPr/>
          <a:lstStyle/>
          <a:p>
            <a:r>
              <a:rPr lang="en-US" dirty="0"/>
              <a:t>Copyright © 2022, Oracle and/or its affiliates </a:t>
            </a:r>
          </a:p>
        </p:txBody>
      </p:sp>
      <p:sp>
        <p:nvSpPr>
          <p:cNvPr id="7" name="TextBox 6">
            <a:extLst>
              <a:ext uri="{FF2B5EF4-FFF2-40B4-BE49-F238E27FC236}">
                <a16:creationId xmlns:a16="http://schemas.microsoft.com/office/drawing/2014/main" id="{6D0E4B7B-F38B-1F43-B3CB-B5EF5FC9FA02}"/>
              </a:ext>
            </a:extLst>
          </p:cNvPr>
          <p:cNvSpPr txBox="1"/>
          <p:nvPr/>
        </p:nvSpPr>
        <p:spPr>
          <a:xfrm>
            <a:off x="676252" y="5826780"/>
            <a:ext cx="10671048" cy="523220"/>
          </a:xfrm>
          <a:prstGeom prst="rect">
            <a:avLst/>
          </a:prstGeom>
          <a:noFill/>
        </p:spPr>
        <p:txBody>
          <a:bodyPr wrap="square">
            <a:spAutoFit/>
          </a:bodyPr>
          <a:lstStyle/>
          <a:p>
            <a:pPr marL="285750" indent="-285750"/>
            <a:r>
              <a:rPr lang="en-US" sz="1400" b="1" dirty="0"/>
              <a:t>See VLDB 2020: </a:t>
            </a:r>
            <a:br>
              <a:rPr lang="en-US" sz="1400" b="1" dirty="0"/>
            </a:br>
            <a:r>
              <a:rPr lang="en-US" sz="1400" i="1" dirty="0"/>
              <a:t>Native JSON Datatype Support: Maturing SQL and NoSQL convergence in Oracle Database</a:t>
            </a:r>
            <a:endParaRPr lang="en-US" sz="1400" b="1" dirty="0"/>
          </a:p>
        </p:txBody>
      </p:sp>
    </p:spTree>
    <p:extLst>
      <p:ext uri="{BB962C8B-B14F-4D97-AF65-F5344CB8AC3E}">
        <p14:creationId xmlns:p14="http://schemas.microsoft.com/office/powerpoint/2010/main" val="3053186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0" name="Straight Connector 69">
            <a:extLst>
              <a:ext uri="{FF2B5EF4-FFF2-40B4-BE49-F238E27FC236}">
                <a16:creationId xmlns:a16="http://schemas.microsoft.com/office/drawing/2014/main" id="{B52C7F0F-031D-7B4E-A448-520ECAEFC55F}"/>
              </a:ext>
            </a:extLst>
          </p:cNvPr>
          <p:cNvCxnSpPr>
            <a:cxnSpLocks/>
          </p:cNvCxnSpPr>
          <p:nvPr/>
        </p:nvCxnSpPr>
        <p:spPr>
          <a:xfrm>
            <a:off x="6040495" y="2393539"/>
            <a:ext cx="0" cy="3149582"/>
          </a:xfrm>
          <a:prstGeom prst="line">
            <a:avLst/>
          </a:prstGeom>
          <a:ln w="25400">
            <a:solidFill>
              <a:schemeClr val="bg1">
                <a:lumMod val="10000"/>
                <a:alpha val="31000"/>
              </a:schemeClr>
            </a:solidFill>
            <a:prstDash val="dash"/>
          </a:ln>
        </p:spPr>
        <p:style>
          <a:lnRef idx="1">
            <a:schemeClr val="accent1"/>
          </a:lnRef>
          <a:fillRef idx="0">
            <a:schemeClr val="accent1"/>
          </a:fillRef>
          <a:effectRef idx="0">
            <a:schemeClr val="accent1"/>
          </a:effectRef>
          <a:fontRef idx="minor">
            <a:schemeClr val="tx1"/>
          </a:fontRef>
        </p:style>
      </p:cxnSp>
      <p:sp>
        <p:nvSpPr>
          <p:cNvPr id="82" name="Rounded Rectangle 81">
            <a:extLst>
              <a:ext uri="{FF2B5EF4-FFF2-40B4-BE49-F238E27FC236}">
                <a16:creationId xmlns:a16="http://schemas.microsoft.com/office/drawing/2014/main" id="{579FD1EA-FE99-A045-91F0-861317B505E4}"/>
              </a:ext>
            </a:extLst>
          </p:cNvPr>
          <p:cNvSpPr/>
          <p:nvPr/>
        </p:nvSpPr>
        <p:spPr>
          <a:xfrm>
            <a:off x="7234009" y="3138315"/>
            <a:ext cx="4318350" cy="2373015"/>
          </a:xfrm>
          <a:prstGeom prst="roundRect">
            <a:avLst/>
          </a:prstGeom>
          <a:solidFill>
            <a:schemeClr val="tx1">
              <a:alpha val="7000"/>
            </a:schemeClr>
          </a:solidFill>
          <a:ln>
            <a:solidFill>
              <a:schemeClr val="bg1">
                <a:lumMod val="10000"/>
                <a:alpha val="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Can 80">
            <a:extLst>
              <a:ext uri="{FF2B5EF4-FFF2-40B4-BE49-F238E27FC236}">
                <a16:creationId xmlns:a16="http://schemas.microsoft.com/office/drawing/2014/main" id="{736F9649-8A88-2340-85A6-CAB8C21D83C9}"/>
              </a:ext>
            </a:extLst>
          </p:cNvPr>
          <p:cNvSpPr/>
          <p:nvPr/>
        </p:nvSpPr>
        <p:spPr>
          <a:xfrm>
            <a:off x="511157" y="3138315"/>
            <a:ext cx="4270248" cy="2373015"/>
          </a:xfrm>
          <a:prstGeom prst="can">
            <a:avLst>
              <a:gd name="adj" fmla="val 12591"/>
            </a:avLst>
          </a:prstGeom>
          <a:solidFill>
            <a:schemeClr val="tx1">
              <a:alpha val="7000"/>
            </a:schemeClr>
          </a:solidFill>
          <a:ln>
            <a:solidFill>
              <a:schemeClr val="bg1">
                <a:lumMod val="10000"/>
                <a:alpha val="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E41026-C2CD-D14C-989E-E312A845AC3F}"/>
              </a:ext>
            </a:extLst>
          </p:cNvPr>
          <p:cNvSpPr>
            <a:spLocks noGrp="1"/>
          </p:cNvSpPr>
          <p:nvPr>
            <p:ph type="title"/>
          </p:nvPr>
        </p:nvSpPr>
        <p:spPr/>
        <p:txBody>
          <a:bodyPr/>
          <a:lstStyle/>
          <a:p>
            <a:r>
              <a:rPr lang="en-US" sz="3600" dirty="0">
                <a:latin typeface="Oracle Sans" panose="020B0503020204020204" pitchFamily="34" charset="0"/>
                <a:cs typeface="Oracle Sans" panose="020B0503020204020204" pitchFamily="34" charset="0"/>
              </a:rPr>
              <a:t>Efficient Random Access</a:t>
            </a:r>
          </a:p>
        </p:txBody>
      </p:sp>
      <p:sp>
        <p:nvSpPr>
          <p:cNvPr id="4" name="Slide Number Placeholder 3">
            <a:extLst>
              <a:ext uri="{FF2B5EF4-FFF2-40B4-BE49-F238E27FC236}">
                <a16:creationId xmlns:a16="http://schemas.microsoft.com/office/drawing/2014/main" id="{8724CB75-D0AA-A241-8990-3C9DA672727B}"/>
              </a:ext>
            </a:extLst>
          </p:cNvPr>
          <p:cNvSpPr>
            <a:spLocks noGrp="1"/>
          </p:cNvSpPr>
          <p:nvPr>
            <p:ph type="sldNum" sz="quarter" idx="12"/>
          </p:nvPr>
        </p:nvSpPr>
        <p:spPr>
          <a:xfrm>
            <a:off x="800100" y="6423660"/>
            <a:ext cx="365760" cy="365760"/>
          </a:xfrm>
        </p:spPr>
        <p:txBody>
          <a:bodyPr/>
          <a:lstStyle/>
          <a:p>
            <a:fld id="{345D60D9-5372-5F40-9443-0F9AE5BDC3C8}" type="slidenum">
              <a:rPr lang="en-US" smtClean="0"/>
              <a:pPr/>
              <a:t>13</a:t>
            </a:fld>
            <a:endParaRPr lang="en-US" dirty="0"/>
          </a:p>
        </p:txBody>
      </p:sp>
      <p:sp>
        <p:nvSpPr>
          <p:cNvPr id="5" name="Footer Placeholder 4">
            <a:extLst>
              <a:ext uri="{FF2B5EF4-FFF2-40B4-BE49-F238E27FC236}">
                <a16:creationId xmlns:a16="http://schemas.microsoft.com/office/drawing/2014/main" id="{C371FB5B-7018-5B45-9B9E-CB5FCB456615}"/>
              </a:ext>
            </a:extLst>
          </p:cNvPr>
          <p:cNvSpPr>
            <a:spLocks noGrp="1"/>
          </p:cNvSpPr>
          <p:nvPr>
            <p:ph type="ftr" sz="quarter" idx="11"/>
          </p:nvPr>
        </p:nvSpPr>
        <p:spPr>
          <a:xfrm>
            <a:off x="1165859" y="6423978"/>
            <a:ext cx="5745379" cy="365125"/>
          </a:xfrm>
        </p:spPr>
        <p:txBody>
          <a:bodyPr/>
          <a:lstStyle/>
          <a:p>
            <a:r>
              <a:rPr lang="en-US" dirty="0"/>
              <a:t>Copyright © 2022, Oracle and/or its affiliates  </a:t>
            </a:r>
          </a:p>
        </p:txBody>
      </p:sp>
      <p:sp>
        <p:nvSpPr>
          <p:cNvPr id="11" name="TextBox 10">
            <a:extLst>
              <a:ext uri="{FF2B5EF4-FFF2-40B4-BE49-F238E27FC236}">
                <a16:creationId xmlns:a16="http://schemas.microsoft.com/office/drawing/2014/main" id="{9FDC9927-3806-8948-82FD-07E768613980}"/>
              </a:ext>
            </a:extLst>
          </p:cNvPr>
          <p:cNvSpPr txBox="1"/>
          <p:nvPr/>
        </p:nvSpPr>
        <p:spPr>
          <a:xfrm>
            <a:off x="1866914" y="5736662"/>
            <a:ext cx="1441420" cy="461665"/>
          </a:xfrm>
          <a:prstGeom prst="rect">
            <a:avLst/>
          </a:prstGeom>
          <a:noFill/>
        </p:spPr>
        <p:txBody>
          <a:bodyPr wrap="none" rtlCol="0">
            <a:spAutoFit/>
          </a:bodyPr>
          <a:lstStyle/>
          <a:p>
            <a:pPr algn="l"/>
            <a:r>
              <a:rPr lang="en-US" sz="2400" dirty="0">
                <a:latin typeface="Oracle Sans Light" panose="020B0403020204020204" pitchFamily="34" charset="0"/>
                <a:cs typeface="Oracle Sans Light" panose="020B0403020204020204" pitchFamily="34" charset="0"/>
              </a:rPr>
              <a:t>Database</a:t>
            </a:r>
          </a:p>
        </p:txBody>
      </p:sp>
      <p:sp>
        <p:nvSpPr>
          <p:cNvPr id="12" name="TextBox 11">
            <a:extLst>
              <a:ext uri="{FF2B5EF4-FFF2-40B4-BE49-F238E27FC236}">
                <a16:creationId xmlns:a16="http://schemas.microsoft.com/office/drawing/2014/main" id="{9F089E01-E22B-9F4B-9BA1-9E20D123B757}"/>
              </a:ext>
            </a:extLst>
          </p:cNvPr>
          <p:cNvSpPr txBox="1"/>
          <p:nvPr/>
        </p:nvSpPr>
        <p:spPr>
          <a:xfrm>
            <a:off x="5376586" y="5731322"/>
            <a:ext cx="1322413" cy="461665"/>
          </a:xfrm>
          <a:prstGeom prst="rect">
            <a:avLst/>
          </a:prstGeom>
          <a:noFill/>
        </p:spPr>
        <p:txBody>
          <a:bodyPr wrap="none" rtlCol="0">
            <a:spAutoFit/>
          </a:bodyPr>
          <a:lstStyle/>
          <a:p>
            <a:pPr algn="l"/>
            <a:r>
              <a:rPr lang="en-US" sz="2400" dirty="0">
                <a:latin typeface="Oracle Sans Light" panose="020B0403020204020204" pitchFamily="34" charset="0"/>
                <a:cs typeface="Oracle Sans Light" panose="020B0403020204020204" pitchFamily="34" charset="0"/>
              </a:rPr>
              <a:t>Network</a:t>
            </a:r>
          </a:p>
        </p:txBody>
      </p:sp>
      <p:sp>
        <p:nvSpPr>
          <p:cNvPr id="13" name="TextBox 12">
            <a:extLst>
              <a:ext uri="{FF2B5EF4-FFF2-40B4-BE49-F238E27FC236}">
                <a16:creationId xmlns:a16="http://schemas.microsoft.com/office/drawing/2014/main" id="{F6C4A3D9-DE67-9F46-AF57-85FD1238478A}"/>
              </a:ext>
            </a:extLst>
          </p:cNvPr>
          <p:cNvSpPr txBox="1"/>
          <p:nvPr/>
        </p:nvSpPr>
        <p:spPr>
          <a:xfrm>
            <a:off x="8559229" y="5731322"/>
            <a:ext cx="1698029" cy="461665"/>
          </a:xfrm>
          <a:prstGeom prst="rect">
            <a:avLst/>
          </a:prstGeom>
          <a:noFill/>
        </p:spPr>
        <p:txBody>
          <a:bodyPr wrap="none" rtlCol="0">
            <a:spAutoFit/>
          </a:bodyPr>
          <a:lstStyle/>
          <a:p>
            <a:pPr algn="l"/>
            <a:r>
              <a:rPr lang="en-US" sz="2400" dirty="0">
                <a:latin typeface="Oracle Sans Light" panose="020B0403020204020204" pitchFamily="34" charset="0"/>
                <a:cs typeface="Oracle Sans Light" panose="020B0403020204020204" pitchFamily="34" charset="0"/>
              </a:rPr>
              <a:t>Application</a:t>
            </a:r>
          </a:p>
        </p:txBody>
      </p:sp>
      <p:sp>
        <p:nvSpPr>
          <p:cNvPr id="38" name="TextBox 37">
            <a:extLst>
              <a:ext uri="{FF2B5EF4-FFF2-40B4-BE49-F238E27FC236}">
                <a16:creationId xmlns:a16="http://schemas.microsoft.com/office/drawing/2014/main" id="{BC4BAFF0-2CD3-9444-98A1-BA7D76DF607D}"/>
              </a:ext>
            </a:extLst>
          </p:cNvPr>
          <p:cNvSpPr txBox="1"/>
          <p:nvPr/>
        </p:nvSpPr>
        <p:spPr>
          <a:xfrm>
            <a:off x="1190490" y="2541120"/>
            <a:ext cx="2653290" cy="338554"/>
          </a:xfrm>
          <a:prstGeom prst="rect">
            <a:avLst/>
          </a:prstGeom>
          <a:solidFill>
            <a:schemeClr val="bg1"/>
          </a:solidFill>
        </p:spPr>
        <p:txBody>
          <a:bodyPr wrap="none" rtlCol="0">
            <a:spAutoFit/>
          </a:bodyPr>
          <a:lstStyle/>
          <a:p>
            <a:r>
              <a:rPr lang="en-US" sz="1600" dirty="0">
                <a:latin typeface="Menlo" panose="020B0609030804020204" pitchFamily="49" charset="0"/>
                <a:ea typeface="Menlo" panose="020B0609030804020204" pitchFamily="49" charset="0"/>
                <a:cs typeface="Menlo" panose="020B0609030804020204" pitchFamily="49" charset="0"/>
              </a:rPr>
              <a:t>e.data.name.string()</a:t>
            </a:r>
          </a:p>
        </p:txBody>
      </p:sp>
      <p:sp>
        <p:nvSpPr>
          <p:cNvPr id="40" name="TextBox 39">
            <a:extLst>
              <a:ext uri="{FF2B5EF4-FFF2-40B4-BE49-F238E27FC236}">
                <a16:creationId xmlns:a16="http://schemas.microsoft.com/office/drawing/2014/main" id="{F295A577-050D-3F48-A7C9-3BD837B3EF0A}"/>
              </a:ext>
            </a:extLst>
          </p:cNvPr>
          <p:cNvSpPr txBox="1"/>
          <p:nvPr/>
        </p:nvSpPr>
        <p:spPr>
          <a:xfrm>
            <a:off x="2212506" y="2208873"/>
            <a:ext cx="633507" cy="369332"/>
          </a:xfrm>
          <a:prstGeom prst="rect">
            <a:avLst/>
          </a:prstGeom>
          <a:solidFill>
            <a:schemeClr val="bg1"/>
          </a:solidFill>
        </p:spPr>
        <p:txBody>
          <a:bodyPr wrap="none" rtlCol="0">
            <a:spAutoFit/>
          </a:bodyPr>
          <a:lstStyle/>
          <a:p>
            <a:r>
              <a:rPr lang="en-US" b="1" dirty="0"/>
              <a:t>SQL</a:t>
            </a:r>
          </a:p>
        </p:txBody>
      </p:sp>
      <p:grpSp>
        <p:nvGrpSpPr>
          <p:cNvPr id="93" name="Group 92">
            <a:extLst>
              <a:ext uri="{FF2B5EF4-FFF2-40B4-BE49-F238E27FC236}">
                <a16:creationId xmlns:a16="http://schemas.microsoft.com/office/drawing/2014/main" id="{F3B1D9C4-F32D-0340-A202-1D2A7EE1A627}"/>
              </a:ext>
            </a:extLst>
          </p:cNvPr>
          <p:cNvGrpSpPr/>
          <p:nvPr/>
        </p:nvGrpSpPr>
        <p:grpSpPr>
          <a:xfrm>
            <a:off x="906353" y="3528340"/>
            <a:ext cx="3508319" cy="1624308"/>
            <a:chOff x="906353" y="3466348"/>
            <a:chExt cx="3508319" cy="1624308"/>
          </a:xfrm>
        </p:grpSpPr>
        <p:sp>
          <p:nvSpPr>
            <p:cNvPr id="16" name="Rectangle 15">
              <a:extLst>
                <a:ext uri="{FF2B5EF4-FFF2-40B4-BE49-F238E27FC236}">
                  <a16:creationId xmlns:a16="http://schemas.microsoft.com/office/drawing/2014/main" id="{F9DE9BA5-D14E-C749-84CC-8D3BAB90C156}"/>
                </a:ext>
              </a:extLst>
            </p:cNvPr>
            <p:cNvSpPr/>
            <p:nvPr/>
          </p:nvSpPr>
          <p:spPr>
            <a:xfrm>
              <a:off x="906353" y="3766079"/>
              <a:ext cx="3508319" cy="1324577"/>
            </a:xfrm>
            <a:prstGeom prst="rect">
              <a:avLst/>
            </a:prstGeom>
            <a:solidFill>
              <a:schemeClr val="accent3">
                <a:lumMod val="20000"/>
                <a:lumOff val="80000"/>
              </a:schemeClr>
            </a:solidFill>
            <a:ln w="12700">
              <a:solidFill>
                <a:schemeClr val="bg1">
                  <a:lumMod val="10000"/>
                </a:schemeClr>
              </a:solidFill>
              <a:prstDash val="solid"/>
              <a:round/>
              <a:extLst>
                <a:ext uri="{C807C97D-BFC1-408E-A445-0C87EB9F89A2}">
                  <ask:lineSketchStyleProps xmlns:ask="http://schemas.microsoft.com/office/drawing/2018/sketchyshapes" sd="1219033472">
                    <a:custGeom>
                      <a:avLst/>
                      <a:gdLst>
                        <a:gd name="connsiteX0" fmla="*/ 0 w 6419850"/>
                        <a:gd name="connsiteY0" fmla="*/ 0 h 4303156"/>
                        <a:gd name="connsiteX1" fmla="*/ 6419850 w 6419850"/>
                        <a:gd name="connsiteY1" fmla="*/ 0 h 4303156"/>
                        <a:gd name="connsiteX2" fmla="*/ 6419850 w 6419850"/>
                        <a:gd name="connsiteY2" fmla="*/ 4303156 h 4303156"/>
                        <a:gd name="connsiteX3" fmla="*/ 0 w 6419850"/>
                        <a:gd name="connsiteY3" fmla="*/ 4303156 h 4303156"/>
                        <a:gd name="connsiteX4" fmla="*/ 0 w 6419850"/>
                        <a:gd name="connsiteY4" fmla="*/ 0 h 4303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9850" h="4303156" extrusionOk="0">
                          <a:moveTo>
                            <a:pt x="0" y="0"/>
                          </a:moveTo>
                          <a:cubicBezTo>
                            <a:pt x="1282006" y="118645"/>
                            <a:pt x="5513037" y="116012"/>
                            <a:pt x="6419850" y="0"/>
                          </a:cubicBezTo>
                          <a:cubicBezTo>
                            <a:pt x="6286968" y="1066816"/>
                            <a:pt x="6504801" y="3186460"/>
                            <a:pt x="6419850" y="4303156"/>
                          </a:cubicBezTo>
                          <a:cubicBezTo>
                            <a:pt x="5128500" y="4437756"/>
                            <a:pt x="3067506" y="4145960"/>
                            <a:pt x="0" y="4303156"/>
                          </a:cubicBezTo>
                          <a:cubicBezTo>
                            <a:pt x="-20187" y="3723515"/>
                            <a:pt x="-152480" y="2048330"/>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C1052359-A0D8-F84A-B7DD-96A59BEBC7CE}"/>
                </a:ext>
              </a:extLst>
            </p:cNvPr>
            <p:cNvSpPr txBox="1"/>
            <p:nvPr/>
          </p:nvSpPr>
          <p:spPr>
            <a:xfrm>
              <a:off x="1678060" y="4707502"/>
              <a:ext cx="2137124" cy="276999"/>
            </a:xfrm>
            <a:prstGeom prst="rect">
              <a:avLst/>
            </a:prstGeom>
            <a:noFill/>
          </p:spPr>
          <p:txBody>
            <a:bodyPr wrap="none" rtlCol="0">
              <a:spAutoFit/>
            </a:bodyPr>
            <a:lstStyle/>
            <a:p>
              <a:r>
                <a:rPr lang="en-US" sz="1200" dirty="0">
                  <a:latin typeface="Menlo" panose="020B0609030804020204" pitchFamily="49" charset="0"/>
                  <a:ea typeface="Menlo" panose="020B0609030804020204" pitchFamily="49" charset="0"/>
                  <a:cs typeface="Menlo" panose="020B0609030804020204" pitchFamily="49" charset="0"/>
                </a:rPr>
                <a:t>Programmer,Smith,4000</a:t>
              </a:r>
            </a:p>
          </p:txBody>
        </p:sp>
        <p:sp>
          <p:nvSpPr>
            <p:cNvPr id="44" name="TextBox 43">
              <a:extLst>
                <a:ext uri="{FF2B5EF4-FFF2-40B4-BE49-F238E27FC236}">
                  <a16:creationId xmlns:a16="http://schemas.microsoft.com/office/drawing/2014/main" id="{9A44335A-B756-5C4E-8115-FD67AE22285F}"/>
                </a:ext>
              </a:extLst>
            </p:cNvPr>
            <p:cNvSpPr txBox="1"/>
            <p:nvPr/>
          </p:nvSpPr>
          <p:spPr>
            <a:xfrm>
              <a:off x="2021677" y="3855950"/>
              <a:ext cx="2323072" cy="276999"/>
            </a:xfrm>
            <a:prstGeom prst="rect">
              <a:avLst/>
            </a:prstGeom>
            <a:noFill/>
          </p:spPr>
          <p:txBody>
            <a:bodyPr wrap="none" rtlCol="0">
              <a:spAutoFit/>
            </a:bodyPr>
            <a:lstStyle/>
            <a:p>
              <a:r>
                <a:rPr lang="en-US" sz="1200" dirty="0">
                  <a:latin typeface="Menlo" panose="020B0609030804020204" pitchFamily="49" charset="0"/>
                  <a:ea typeface="Menlo" panose="020B0609030804020204" pitchFamily="49" charset="0"/>
                  <a:cs typeface="Menlo" panose="020B0609030804020204" pitchFamily="49" charset="0"/>
                </a:rPr>
                <a:t>salary=0, job=1, name=2</a:t>
              </a:r>
            </a:p>
          </p:txBody>
        </p:sp>
        <p:sp>
          <p:nvSpPr>
            <p:cNvPr id="51" name="TextBox 50">
              <a:extLst>
                <a:ext uri="{FF2B5EF4-FFF2-40B4-BE49-F238E27FC236}">
                  <a16:creationId xmlns:a16="http://schemas.microsoft.com/office/drawing/2014/main" id="{7E0CA819-A4A1-694F-8792-29DD5412FBD4}"/>
                </a:ext>
              </a:extLst>
            </p:cNvPr>
            <p:cNvSpPr txBox="1"/>
            <p:nvPr/>
          </p:nvSpPr>
          <p:spPr>
            <a:xfrm>
              <a:off x="1018658" y="3855950"/>
              <a:ext cx="1114408" cy="276999"/>
            </a:xfrm>
            <a:prstGeom prst="rect">
              <a:avLst/>
            </a:prstGeom>
            <a:noFill/>
          </p:spPr>
          <p:txBody>
            <a:bodyPr wrap="none" rtlCol="0">
              <a:spAutoFit/>
            </a:bodyPr>
            <a:lstStyle/>
            <a:p>
              <a:r>
                <a:rPr lang="en-US" sz="1200" b="1" dirty="0">
                  <a:latin typeface="Menlo" panose="020B0609030804020204" pitchFamily="49" charset="0"/>
                  <a:ea typeface="Menlo" panose="020B0609030804020204" pitchFamily="49" charset="0"/>
                  <a:cs typeface="Menlo" panose="020B0609030804020204" pitchFamily="49" charset="0"/>
                </a:rPr>
                <a:t>Dictionary</a:t>
              </a:r>
            </a:p>
          </p:txBody>
        </p:sp>
        <p:sp>
          <p:nvSpPr>
            <p:cNvPr id="53" name="TextBox 52">
              <a:extLst>
                <a:ext uri="{FF2B5EF4-FFF2-40B4-BE49-F238E27FC236}">
                  <a16:creationId xmlns:a16="http://schemas.microsoft.com/office/drawing/2014/main" id="{4210C768-3F6C-1042-8A1D-AE2848A7F2A5}"/>
                </a:ext>
              </a:extLst>
            </p:cNvPr>
            <p:cNvSpPr txBox="1"/>
            <p:nvPr/>
          </p:nvSpPr>
          <p:spPr>
            <a:xfrm>
              <a:off x="1015642" y="4700784"/>
              <a:ext cx="742511" cy="276999"/>
            </a:xfrm>
            <a:prstGeom prst="rect">
              <a:avLst/>
            </a:prstGeom>
            <a:noFill/>
          </p:spPr>
          <p:txBody>
            <a:bodyPr wrap="none" rtlCol="0">
              <a:spAutoFit/>
            </a:bodyPr>
            <a:lstStyle/>
            <a:p>
              <a:r>
                <a:rPr lang="en-US" sz="1200" b="1" dirty="0">
                  <a:latin typeface="Menlo" panose="020B0609030804020204" pitchFamily="49" charset="0"/>
                  <a:ea typeface="Menlo" panose="020B0609030804020204" pitchFamily="49" charset="0"/>
                  <a:cs typeface="Menlo" panose="020B0609030804020204" pitchFamily="49" charset="0"/>
                </a:rPr>
                <a:t>Values</a:t>
              </a:r>
            </a:p>
          </p:txBody>
        </p:sp>
        <p:sp>
          <p:nvSpPr>
            <p:cNvPr id="54" name="TextBox 53">
              <a:extLst>
                <a:ext uri="{FF2B5EF4-FFF2-40B4-BE49-F238E27FC236}">
                  <a16:creationId xmlns:a16="http://schemas.microsoft.com/office/drawing/2014/main" id="{F73E3888-D671-4C43-B207-241B0EFCE2F0}"/>
                </a:ext>
              </a:extLst>
            </p:cNvPr>
            <p:cNvSpPr txBox="1"/>
            <p:nvPr/>
          </p:nvSpPr>
          <p:spPr>
            <a:xfrm>
              <a:off x="1015642" y="4280324"/>
              <a:ext cx="1393330" cy="276999"/>
            </a:xfrm>
            <a:prstGeom prst="rect">
              <a:avLst/>
            </a:prstGeom>
            <a:noFill/>
          </p:spPr>
          <p:txBody>
            <a:bodyPr wrap="none" rtlCol="0">
              <a:spAutoFit/>
            </a:bodyPr>
            <a:lstStyle/>
            <a:p>
              <a:r>
                <a:rPr lang="en-US" sz="1200" b="1" dirty="0">
                  <a:latin typeface="Menlo" panose="020B0609030804020204" pitchFamily="49" charset="0"/>
                  <a:ea typeface="Menlo" panose="020B0609030804020204" pitchFamily="49" charset="0"/>
                  <a:cs typeface="Menlo" panose="020B0609030804020204" pitchFamily="49" charset="0"/>
                </a:rPr>
                <a:t>Jumps Offsets</a:t>
              </a:r>
            </a:p>
          </p:txBody>
        </p:sp>
        <p:sp>
          <p:nvSpPr>
            <p:cNvPr id="58" name="TextBox 57">
              <a:extLst>
                <a:ext uri="{FF2B5EF4-FFF2-40B4-BE49-F238E27FC236}">
                  <a16:creationId xmlns:a16="http://schemas.microsoft.com/office/drawing/2014/main" id="{1060184D-FC4C-3740-A550-EE80349B7F80}"/>
                </a:ext>
              </a:extLst>
            </p:cNvPr>
            <p:cNvSpPr txBox="1"/>
            <p:nvPr/>
          </p:nvSpPr>
          <p:spPr>
            <a:xfrm>
              <a:off x="2297231" y="4280323"/>
              <a:ext cx="1858201" cy="276999"/>
            </a:xfrm>
            <a:prstGeom prst="rect">
              <a:avLst/>
            </a:prstGeom>
            <a:noFill/>
          </p:spPr>
          <p:txBody>
            <a:bodyPr wrap="none" rtlCol="0">
              <a:spAutoFit/>
            </a:bodyPr>
            <a:lstStyle/>
            <a:p>
              <a:r>
                <a:rPr lang="en-US" sz="1200" dirty="0">
                  <a:latin typeface="Menlo" panose="020B0609030804020204" pitchFamily="49" charset="0"/>
                  <a:ea typeface="Menlo" panose="020B0609030804020204" pitchFamily="49" charset="0"/>
                  <a:cs typeface="Menlo" panose="020B0609030804020204" pitchFamily="49" charset="0"/>
                </a:rPr>
                <a:t>[0-&gt;22,1-&gt;0,2-&gt;18]</a:t>
              </a:r>
            </a:p>
          </p:txBody>
        </p:sp>
        <p:sp>
          <p:nvSpPr>
            <p:cNvPr id="65" name="TextBox 64">
              <a:extLst>
                <a:ext uri="{FF2B5EF4-FFF2-40B4-BE49-F238E27FC236}">
                  <a16:creationId xmlns:a16="http://schemas.microsoft.com/office/drawing/2014/main" id="{7CFDB1AF-43F1-2442-83A2-A7895C6288F6}"/>
                </a:ext>
              </a:extLst>
            </p:cNvPr>
            <p:cNvSpPr txBox="1"/>
            <p:nvPr/>
          </p:nvSpPr>
          <p:spPr>
            <a:xfrm>
              <a:off x="1002358" y="3466348"/>
              <a:ext cx="614271" cy="307777"/>
            </a:xfrm>
            <a:prstGeom prst="rect">
              <a:avLst/>
            </a:prstGeom>
            <a:noFill/>
          </p:spPr>
          <p:txBody>
            <a:bodyPr wrap="none" rtlCol="0">
              <a:spAutoFit/>
            </a:bodyPr>
            <a:lstStyle/>
            <a:p>
              <a:r>
                <a:rPr lang="en-US" sz="1400" b="1" dirty="0">
                  <a:latin typeface="Menlo" panose="020B0609030804020204" pitchFamily="49" charset="0"/>
                  <a:ea typeface="Menlo" panose="020B0609030804020204" pitchFamily="49" charset="0"/>
                  <a:cs typeface="Menlo" panose="020B0609030804020204" pitchFamily="49" charset="0"/>
                </a:rPr>
                <a:t>OSON</a:t>
              </a:r>
            </a:p>
          </p:txBody>
        </p:sp>
        <p:cxnSp>
          <p:nvCxnSpPr>
            <p:cNvPr id="56" name="Straight Connector 55">
              <a:extLst>
                <a:ext uri="{FF2B5EF4-FFF2-40B4-BE49-F238E27FC236}">
                  <a16:creationId xmlns:a16="http://schemas.microsoft.com/office/drawing/2014/main" id="{8038DAE9-7797-C44F-B9E4-AF2F4A804076}"/>
                </a:ext>
              </a:extLst>
            </p:cNvPr>
            <p:cNvCxnSpPr>
              <a:cxnSpLocks/>
            </p:cNvCxnSpPr>
            <p:nvPr/>
          </p:nvCxnSpPr>
          <p:spPr>
            <a:xfrm>
              <a:off x="958022" y="4194481"/>
              <a:ext cx="3394395" cy="0"/>
            </a:xfrm>
            <a:prstGeom prst="line">
              <a:avLst/>
            </a:prstGeom>
            <a:ln>
              <a:solidFill>
                <a:schemeClr val="tx1">
                  <a:lumMod val="90000"/>
                  <a:lumOff val="1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5A9C693-48B7-4347-B144-BF2B17914E80}"/>
                </a:ext>
              </a:extLst>
            </p:cNvPr>
            <p:cNvCxnSpPr>
              <a:cxnSpLocks/>
            </p:cNvCxnSpPr>
            <p:nvPr/>
          </p:nvCxnSpPr>
          <p:spPr>
            <a:xfrm>
              <a:off x="971362" y="4624377"/>
              <a:ext cx="3394395" cy="0"/>
            </a:xfrm>
            <a:prstGeom prst="line">
              <a:avLst/>
            </a:prstGeom>
            <a:ln>
              <a:solidFill>
                <a:schemeClr val="tx1">
                  <a:lumMod val="90000"/>
                  <a:lumOff val="1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66" name="TextBox 65">
            <a:extLst>
              <a:ext uri="{FF2B5EF4-FFF2-40B4-BE49-F238E27FC236}">
                <a16:creationId xmlns:a16="http://schemas.microsoft.com/office/drawing/2014/main" id="{903003AF-5BF4-F743-8187-5B5CF2867BC2}"/>
              </a:ext>
            </a:extLst>
          </p:cNvPr>
          <p:cNvSpPr txBox="1"/>
          <p:nvPr/>
        </p:nvSpPr>
        <p:spPr>
          <a:xfrm>
            <a:off x="7979034" y="2539382"/>
            <a:ext cx="2776722" cy="338554"/>
          </a:xfrm>
          <a:prstGeom prst="rect">
            <a:avLst/>
          </a:prstGeom>
          <a:solidFill>
            <a:schemeClr val="bg1"/>
          </a:solidFill>
        </p:spPr>
        <p:txBody>
          <a:bodyPr wrap="none" rtlCol="0">
            <a:spAutoFit/>
          </a:bodyPr>
          <a:lstStyle/>
          <a:p>
            <a:r>
              <a:rPr lang="en-US" sz="1600" dirty="0">
                <a:latin typeface="Menlo" panose="020B0609030804020204" pitchFamily="49" charset="0"/>
                <a:ea typeface="Menlo" panose="020B0609030804020204" pitchFamily="49" charset="0"/>
                <a:cs typeface="Menlo" panose="020B0609030804020204" pitchFamily="49" charset="0"/>
              </a:rPr>
              <a:t>obj.getString(</a:t>
            </a:r>
            <a:r>
              <a:rPr lang="en-US" sz="1600" dirty="0">
                <a:solidFill>
                  <a:srgbClr val="312EFF"/>
                </a:solidFill>
                <a:latin typeface="Menlo" panose="020B0609030804020204" pitchFamily="49" charset="0"/>
                <a:ea typeface="Menlo" panose="020B0609030804020204" pitchFamily="49" charset="0"/>
                <a:cs typeface="Menlo" panose="020B0609030804020204" pitchFamily="49" charset="0"/>
              </a:rPr>
              <a:t>"name"</a:t>
            </a:r>
            <a:r>
              <a:rPr lang="en-US" sz="1600" dirty="0">
                <a:latin typeface="Menlo" panose="020B0609030804020204" pitchFamily="49" charset="0"/>
                <a:ea typeface="Menlo" panose="020B0609030804020204" pitchFamily="49" charset="0"/>
                <a:cs typeface="Menlo" panose="020B0609030804020204" pitchFamily="49" charset="0"/>
              </a:rPr>
              <a:t>)</a:t>
            </a:r>
            <a:endParaRPr lang="en-US" sz="1600" dirty="0">
              <a:solidFill>
                <a:srgbClr val="312EFF"/>
              </a:solidFill>
              <a:latin typeface="Menlo" panose="020B0609030804020204" pitchFamily="49" charset="0"/>
              <a:ea typeface="Menlo" panose="020B0609030804020204" pitchFamily="49" charset="0"/>
              <a:cs typeface="Menlo" panose="020B0609030804020204" pitchFamily="49" charset="0"/>
            </a:endParaRPr>
          </a:p>
        </p:txBody>
      </p:sp>
      <p:sp>
        <p:nvSpPr>
          <p:cNvPr id="67" name="TextBox 66">
            <a:extLst>
              <a:ext uri="{FF2B5EF4-FFF2-40B4-BE49-F238E27FC236}">
                <a16:creationId xmlns:a16="http://schemas.microsoft.com/office/drawing/2014/main" id="{A1DB0D42-ABA1-D14C-A0C6-03253E1B2B11}"/>
              </a:ext>
            </a:extLst>
          </p:cNvPr>
          <p:cNvSpPr txBox="1"/>
          <p:nvPr/>
        </p:nvSpPr>
        <p:spPr>
          <a:xfrm>
            <a:off x="9028232" y="2208873"/>
            <a:ext cx="678327" cy="369332"/>
          </a:xfrm>
          <a:prstGeom prst="rect">
            <a:avLst/>
          </a:prstGeom>
          <a:solidFill>
            <a:schemeClr val="bg1"/>
          </a:solidFill>
        </p:spPr>
        <p:txBody>
          <a:bodyPr wrap="none" rtlCol="0">
            <a:spAutoFit/>
          </a:bodyPr>
          <a:lstStyle/>
          <a:p>
            <a:r>
              <a:rPr lang="en-US" b="1" dirty="0"/>
              <a:t>Java</a:t>
            </a:r>
          </a:p>
        </p:txBody>
      </p:sp>
      <p:grpSp>
        <p:nvGrpSpPr>
          <p:cNvPr id="110" name="Group 109">
            <a:extLst>
              <a:ext uri="{FF2B5EF4-FFF2-40B4-BE49-F238E27FC236}">
                <a16:creationId xmlns:a16="http://schemas.microsoft.com/office/drawing/2014/main" id="{0917C306-9914-7E4E-A7A3-582193FB3FD4}"/>
              </a:ext>
            </a:extLst>
          </p:cNvPr>
          <p:cNvGrpSpPr/>
          <p:nvPr/>
        </p:nvGrpSpPr>
        <p:grpSpPr>
          <a:xfrm>
            <a:off x="3033896" y="2867063"/>
            <a:ext cx="1028779" cy="2261622"/>
            <a:chOff x="3033896" y="2867063"/>
            <a:chExt cx="1028779" cy="2261622"/>
          </a:xfrm>
        </p:grpSpPr>
        <p:sp>
          <p:nvSpPr>
            <p:cNvPr id="62" name="Freeform 61">
              <a:extLst>
                <a:ext uri="{FF2B5EF4-FFF2-40B4-BE49-F238E27FC236}">
                  <a16:creationId xmlns:a16="http://schemas.microsoft.com/office/drawing/2014/main" id="{AD553002-28FB-B849-9411-919C71245FCC}"/>
                </a:ext>
              </a:extLst>
            </p:cNvPr>
            <p:cNvSpPr/>
            <p:nvPr/>
          </p:nvSpPr>
          <p:spPr>
            <a:xfrm rot="3986308" flipH="1">
              <a:off x="3340794" y="4481506"/>
              <a:ext cx="340281" cy="954078"/>
            </a:xfrm>
            <a:custGeom>
              <a:avLst/>
              <a:gdLst>
                <a:gd name="connsiteX0" fmla="*/ 927176 w 927176"/>
                <a:gd name="connsiteY0" fmla="*/ 0 h 1981200"/>
                <a:gd name="connsiteX1" fmla="*/ 76 w 927176"/>
                <a:gd name="connsiteY1" fmla="*/ 1384300 h 1981200"/>
                <a:gd name="connsiteX2" fmla="*/ 876376 w 927176"/>
                <a:gd name="connsiteY2" fmla="*/ 1981200 h 1981200"/>
              </a:gdLst>
              <a:ahLst/>
              <a:cxnLst>
                <a:cxn ang="0">
                  <a:pos x="connsiteX0" y="connsiteY0"/>
                </a:cxn>
                <a:cxn ang="0">
                  <a:pos x="connsiteX1" y="connsiteY1"/>
                </a:cxn>
                <a:cxn ang="0">
                  <a:pos x="connsiteX2" y="connsiteY2"/>
                </a:cxn>
              </a:cxnLst>
              <a:rect l="l" t="t" r="r" b="b"/>
              <a:pathLst>
                <a:path w="927176" h="1981200">
                  <a:moveTo>
                    <a:pt x="927176" y="0"/>
                  </a:moveTo>
                  <a:cubicBezTo>
                    <a:pt x="467859" y="527050"/>
                    <a:pt x="8543" y="1054100"/>
                    <a:pt x="76" y="1384300"/>
                  </a:cubicBezTo>
                  <a:cubicBezTo>
                    <a:pt x="-8391" y="1714500"/>
                    <a:pt x="690109" y="1888067"/>
                    <a:pt x="876376" y="1981200"/>
                  </a:cubicBezTo>
                </a:path>
              </a:pathLst>
            </a:custGeom>
            <a:noFill/>
            <a:ln w="63500" cap="rnd">
              <a:solidFill>
                <a:srgbClr val="365FA2"/>
              </a:solidFill>
              <a:round/>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93D3B9CE-2BDF-0049-B5C6-0E17010558C4}"/>
                </a:ext>
              </a:extLst>
            </p:cNvPr>
            <p:cNvSpPr/>
            <p:nvPr/>
          </p:nvSpPr>
          <p:spPr>
            <a:xfrm rot="20945101" flipH="1">
              <a:off x="3766906" y="2867063"/>
              <a:ext cx="295769" cy="1036453"/>
            </a:xfrm>
            <a:custGeom>
              <a:avLst/>
              <a:gdLst>
                <a:gd name="connsiteX0" fmla="*/ 927176 w 927176"/>
                <a:gd name="connsiteY0" fmla="*/ 0 h 1981200"/>
                <a:gd name="connsiteX1" fmla="*/ 76 w 927176"/>
                <a:gd name="connsiteY1" fmla="*/ 1384300 h 1981200"/>
                <a:gd name="connsiteX2" fmla="*/ 876376 w 927176"/>
                <a:gd name="connsiteY2" fmla="*/ 1981200 h 1981200"/>
              </a:gdLst>
              <a:ahLst/>
              <a:cxnLst>
                <a:cxn ang="0">
                  <a:pos x="connsiteX0" y="connsiteY0"/>
                </a:cxn>
                <a:cxn ang="0">
                  <a:pos x="connsiteX1" y="connsiteY1"/>
                </a:cxn>
                <a:cxn ang="0">
                  <a:pos x="connsiteX2" y="connsiteY2"/>
                </a:cxn>
              </a:cxnLst>
              <a:rect l="l" t="t" r="r" b="b"/>
              <a:pathLst>
                <a:path w="927176" h="1981200">
                  <a:moveTo>
                    <a:pt x="927176" y="0"/>
                  </a:moveTo>
                  <a:cubicBezTo>
                    <a:pt x="467859" y="527050"/>
                    <a:pt x="8543" y="1054100"/>
                    <a:pt x="76" y="1384300"/>
                  </a:cubicBezTo>
                  <a:cubicBezTo>
                    <a:pt x="-8391" y="1714500"/>
                    <a:pt x="690109" y="1888067"/>
                    <a:pt x="876376" y="1981200"/>
                  </a:cubicBezTo>
                </a:path>
              </a:pathLst>
            </a:custGeom>
            <a:noFill/>
            <a:ln w="63500">
              <a:solidFill>
                <a:srgbClr val="365FA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7" name="Right Arrow 96">
            <a:extLst>
              <a:ext uri="{FF2B5EF4-FFF2-40B4-BE49-F238E27FC236}">
                <a16:creationId xmlns:a16="http://schemas.microsoft.com/office/drawing/2014/main" id="{DA9DB575-ED00-5E4C-AD0D-9329C60DE5DD}"/>
              </a:ext>
            </a:extLst>
          </p:cNvPr>
          <p:cNvSpPr/>
          <p:nvPr/>
        </p:nvSpPr>
        <p:spPr>
          <a:xfrm>
            <a:off x="5186092" y="3803293"/>
            <a:ext cx="1737136" cy="532653"/>
          </a:xfrm>
          <a:prstGeom prst="rightArrow">
            <a:avLst/>
          </a:prstGeom>
          <a:solidFill>
            <a:schemeClr val="tx2">
              <a:lumMod val="10000"/>
              <a:lumOff val="90000"/>
            </a:schemeClr>
          </a:solidFill>
          <a:ln>
            <a:solidFill>
              <a:schemeClr val="tx2">
                <a:lumMod val="50000"/>
                <a:lumOff val="50000"/>
                <a:alpha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2">
                  <a:lumMod val="50000"/>
                  <a:lumOff val="50000"/>
                </a:schemeClr>
              </a:solidFill>
            </a:endParaRPr>
          </a:p>
        </p:txBody>
      </p:sp>
      <p:sp>
        <p:nvSpPr>
          <p:cNvPr id="98" name="Right Arrow 97">
            <a:extLst>
              <a:ext uri="{FF2B5EF4-FFF2-40B4-BE49-F238E27FC236}">
                <a16:creationId xmlns:a16="http://schemas.microsoft.com/office/drawing/2014/main" id="{BA4FF155-2E99-FE43-A8A7-2098B7F90D4B}"/>
              </a:ext>
            </a:extLst>
          </p:cNvPr>
          <p:cNvSpPr/>
          <p:nvPr/>
        </p:nvSpPr>
        <p:spPr>
          <a:xfrm rot="10800000">
            <a:off x="5150943" y="4611900"/>
            <a:ext cx="1737136" cy="532653"/>
          </a:xfrm>
          <a:prstGeom prst="rightArrow">
            <a:avLst/>
          </a:prstGeom>
          <a:solidFill>
            <a:schemeClr val="tx2">
              <a:lumMod val="10000"/>
              <a:lumOff val="90000"/>
            </a:schemeClr>
          </a:solidFill>
          <a:ln>
            <a:solidFill>
              <a:schemeClr val="tx2">
                <a:lumMod val="50000"/>
                <a:lumOff val="50000"/>
                <a:alpha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9" name="Group 98">
            <a:extLst>
              <a:ext uri="{FF2B5EF4-FFF2-40B4-BE49-F238E27FC236}">
                <a16:creationId xmlns:a16="http://schemas.microsoft.com/office/drawing/2014/main" id="{FA489E3A-EBF4-EA4E-BCE1-F5CD11FF96AB}"/>
              </a:ext>
            </a:extLst>
          </p:cNvPr>
          <p:cNvGrpSpPr/>
          <p:nvPr/>
        </p:nvGrpSpPr>
        <p:grpSpPr>
          <a:xfrm>
            <a:off x="7605190" y="3523792"/>
            <a:ext cx="3508319" cy="1624308"/>
            <a:chOff x="906353" y="3466348"/>
            <a:chExt cx="3508319" cy="1624308"/>
          </a:xfrm>
        </p:grpSpPr>
        <p:sp>
          <p:nvSpPr>
            <p:cNvPr id="100" name="Rectangle 99">
              <a:extLst>
                <a:ext uri="{FF2B5EF4-FFF2-40B4-BE49-F238E27FC236}">
                  <a16:creationId xmlns:a16="http://schemas.microsoft.com/office/drawing/2014/main" id="{87CF8CA3-F878-A143-8C1C-A4510ACF65B9}"/>
                </a:ext>
              </a:extLst>
            </p:cNvPr>
            <p:cNvSpPr/>
            <p:nvPr/>
          </p:nvSpPr>
          <p:spPr>
            <a:xfrm>
              <a:off x="906353" y="3766079"/>
              <a:ext cx="3508319" cy="1324577"/>
            </a:xfrm>
            <a:prstGeom prst="rect">
              <a:avLst/>
            </a:prstGeom>
            <a:solidFill>
              <a:schemeClr val="accent3">
                <a:lumMod val="20000"/>
                <a:lumOff val="80000"/>
              </a:schemeClr>
            </a:solidFill>
            <a:ln w="12700">
              <a:solidFill>
                <a:schemeClr val="bg1">
                  <a:lumMod val="10000"/>
                </a:schemeClr>
              </a:solidFill>
              <a:prstDash val="solid"/>
              <a:round/>
              <a:extLst>
                <a:ext uri="{C807C97D-BFC1-408E-A445-0C87EB9F89A2}">
                  <ask:lineSketchStyleProps xmlns:ask="http://schemas.microsoft.com/office/drawing/2018/sketchyshapes" sd="1219033472">
                    <a:custGeom>
                      <a:avLst/>
                      <a:gdLst>
                        <a:gd name="connsiteX0" fmla="*/ 0 w 6419850"/>
                        <a:gd name="connsiteY0" fmla="*/ 0 h 4303156"/>
                        <a:gd name="connsiteX1" fmla="*/ 6419850 w 6419850"/>
                        <a:gd name="connsiteY1" fmla="*/ 0 h 4303156"/>
                        <a:gd name="connsiteX2" fmla="*/ 6419850 w 6419850"/>
                        <a:gd name="connsiteY2" fmla="*/ 4303156 h 4303156"/>
                        <a:gd name="connsiteX3" fmla="*/ 0 w 6419850"/>
                        <a:gd name="connsiteY3" fmla="*/ 4303156 h 4303156"/>
                        <a:gd name="connsiteX4" fmla="*/ 0 w 6419850"/>
                        <a:gd name="connsiteY4" fmla="*/ 0 h 4303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9850" h="4303156" extrusionOk="0">
                          <a:moveTo>
                            <a:pt x="0" y="0"/>
                          </a:moveTo>
                          <a:cubicBezTo>
                            <a:pt x="1282006" y="118645"/>
                            <a:pt x="5513037" y="116012"/>
                            <a:pt x="6419850" y="0"/>
                          </a:cubicBezTo>
                          <a:cubicBezTo>
                            <a:pt x="6286968" y="1066816"/>
                            <a:pt x="6504801" y="3186460"/>
                            <a:pt x="6419850" y="4303156"/>
                          </a:cubicBezTo>
                          <a:cubicBezTo>
                            <a:pt x="5128500" y="4437756"/>
                            <a:pt x="3067506" y="4145960"/>
                            <a:pt x="0" y="4303156"/>
                          </a:cubicBezTo>
                          <a:cubicBezTo>
                            <a:pt x="-20187" y="3723515"/>
                            <a:pt x="-152480" y="2048330"/>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TextBox 100">
              <a:extLst>
                <a:ext uri="{FF2B5EF4-FFF2-40B4-BE49-F238E27FC236}">
                  <a16:creationId xmlns:a16="http://schemas.microsoft.com/office/drawing/2014/main" id="{F5D049C9-2EFD-6145-9637-E899D9604247}"/>
                </a:ext>
              </a:extLst>
            </p:cNvPr>
            <p:cNvSpPr txBox="1"/>
            <p:nvPr/>
          </p:nvSpPr>
          <p:spPr>
            <a:xfrm>
              <a:off x="1678060" y="4707502"/>
              <a:ext cx="2137124" cy="276999"/>
            </a:xfrm>
            <a:prstGeom prst="rect">
              <a:avLst/>
            </a:prstGeom>
            <a:noFill/>
          </p:spPr>
          <p:txBody>
            <a:bodyPr wrap="none" rtlCol="0">
              <a:spAutoFit/>
            </a:bodyPr>
            <a:lstStyle/>
            <a:p>
              <a:r>
                <a:rPr lang="en-US" sz="1200" dirty="0">
                  <a:latin typeface="Menlo" panose="020B0609030804020204" pitchFamily="49" charset="0"/>
                  <a:ea typeface="Menlo" panose="020B0609030804020204" pitchFamily="49" charset="0"/>
                  <a:cs typeface="Menlo" panose="020B0609030804020204" pitchFamily="49" charset="0"/>
                </a:rPr>
                <a:t>Programmer,Smith,4000</a:t>
              </a:r>
            </a:p>
          </p:txBody>
        </p:sp>
        <p:sp>
          <p:nvSpPr>
            <p:cNvPr id="102" name="TextBox 101">
              <a:extLst>
                <a:ext uri="{FF2B5EF4-FFF2-40B4-BE49-F238E27FC236}">
                  <a16:creationId xmlns:a16="http://schemas.microsoft.com/office/drawing/2014/main" id="{C5477444-3858-D844-A520-DD90D2A1CE8E}"/>
                </a:ext>
              </a:extLst>
            </p:cNvPr>
            <p:cNvSpPr txBox="1"/>
            <p:nvPr/>
          </p:nvSpPr>
          <p:spPr>
            <a:xfrm>
              <a:off x="2021677" y="3855950"/>
              <a:ext cx="2323072" cy="276999"/>
            </a:xfrm>
            <a:prstGeom prst="rect">
              <a:avLst/>
            </a:prstGeom>
            <a:noFill/>
          </p:spPr>
          <p:txBody>
            <a:bodyPr wrap="none" rtlCol="0">
              <a:spAutoFit/>
            </a:bodyPr>
            <a:lstStyle/>
            <a:p>
              <a:r>
                <a:rPr lang="en-US" sz="1200" dirty="0">
                  <a:latin typeface="Menlo" panose="020B0609030804020204" pitchFamily="49" charset="0"/>
                  <a:ea typeface="Menlo" panose="020B0609030804020204" pitchFamily="49" charset="0"/>
                  <a:cs typeface="Menlo" panose="020B0609030804020204" pitchFamily="49" charset="0"/>
                </a:rPr>
                <a:t>salary=0, job=1, name=2</a:t>
              </a:r>
            </a:p>
          </p:txBody>
        </p:sp>
        <p:sp>
          <p:nvSpPr>
            <p:cNvPr id="103" name="TextBox 102">
              <a:extLst>
                <a:ext uri="{FF2B5EF4-FFF2-40B4-BE49-F238E27FC236}">
                  <a16:creationId xmlns:a16="http://schemas.microsoft.com/office/drawing/2014/main" id="{8CB3E7E3-DBDF-4A44-8F19-3CC8DF9E8FB7}"/>
                </a:ext>
              </a:extLst>
            </p:cNvPr>
            <p:cNvSpPr txBox="1"/>
            <p:nvPr/>
          </p:nvSpPr>
          <p:spPr>
            <a:xfrm>
              <a:off x="1018658" y="3855950"/>
              <a:ext cx="1114408" cy="276999"/>
            </a:xfrm>
            <a:prstGeom prst="rect">
              <a:avLst/>
            </a:prstGeom>
            <a:noFill/>
          </p:spPr>
          <p:txBody>
            <a:bodyPr wrap="none" rtlCol="0">
              <a:spAutoFit/>
            </a:bodyPr>
            <a:lstStyle/>
            <a:p>
              <a:r>
                <a:rPr lang="en-US" sz="1200" b="1" dirty="0">
                  <a:latin typeface="Menlo" panose="020B0609030804020204" pitchFamily="49" charset="0"/>
                  <a:ea typeface="Menlo" panose="020B0609030804020204" pitchFamily="49" charset="0"/>
                  <a:cs typeface="Menlo" panose="020B0609030804020204" pitchFamily="49" charset="0"/>
                </a:rPr>
                <a:t>Dictionary</a:t>
              </a:r>
            </a:p>
          </p:txBody>
        </p:sp>
        <p:sp>
          <p:nvSpPr>
            <p:cNvPr id="104" name="TextBox 103">
              <a:extLst>
                <a:ext uri="{FF2B5EF4-FFF2-40B4-BE49-F238E27FC236}">
                  <a16:creationId xmlns:a16="http://schemas.microsoft.com/office/drawing/2014/main" id="{D6375D33-126B-D64F-B26A-AD873F174852}"/>
                </a:ext>
              </a:extLst>
            </p:cNvPr>
            <p:cNvSpPr txBox="1"/>
            <p:nvPr/>
          </p:nvSpPr>
          <p:spPr>
            <a:xfrm>
              <a:off x="1015642" y="4700784"/>
              <a:ext cx="742511" cy="276999"/>
            </a:xfrm>
            <a:prstGeom prst="rect">
              <a:avLst/>
            </a:prstGeom>
            <a:noFill/>
          </p:spPr>
          <p:txBody>
            <a:bodyPr wrap="none" rtlCol="0">
              <a:spAutoFit/>
            </a:bodyPr>
            <a:lstStyle/>
            <a:p>
              <a:r>
                <a:rPr lang="en-US" sz="1200" b="1" dirty="0">
                  <a:latin typeface="Menlo" panose="020B0609030804020204" pitchFamily="49" charset="0"/>
                  <a:ea typeface="Menlo" panose="020B0609030804020204" pitchFamily="49" charset="0"/>
                  <a:cs typeface="Menlo" panose="020B0609030804020204" pitchFamily="49" charset="0"/>
                </a:rPr>
                <a:t>Values</a:t>
              </a:r>
            </a:p>
          </p:txBody>
        </p:sp>
        <p:sp>
          <p:nvSpPr>
            <p:cNvPr id="105" name="TextBox 104">
              <a:extLst>
                <a:ext uri="{FF2B5EF4-FFF2-40B4-BE49-F238E27FC236}">
                  <a16:creationId xmlns:a16="http://schemas.microsoft.com/office/drawing/2014/main" id="{C5D854D7-477D-B948-B342-94107A897ED7}"/>
                </a:ext>
              </a:extLst>
            </p:cNvPr>
            <p:cNvSpPr txBox="1"/>
            <p:nvPr/>
          </p:nvSpPr>
          <p:spPr>
            <a:xfrm>
              <a:off x="1015642" y="4280324"/>
              <a:ext cx="1393330" cy="276999"/>
            </a:xfrm>
            <a:prstGeom prst="rect">
              <a:avLst/>
            </a:prstGeom>
            <a:noFill/>
          </p:spPr>
          <p:txBody>
            <a:bodyPr wrap="none" rtlCol="0">
              <a:spAutoFit/>
            </a:bodyPr>
            <a:lstStyle/>
            <a:p>
              <a:r>
                <a:rPr lang="en-US" sz="1200" b="1" dirty="0">
                  <a:latin typeface="Menlo" panose="020B0609030804020204" pitchFamily="49" charset="0"/>
                  <a:ea typeface="Menlo" panose="020B0609030804020204" pitchFamily="49" charset="0"/>
                  <a:cs typeface="Menlo" panose="020B0609030804020204" pitchFamily="49" charset="0"/>
                </a:rPr>
                <a:t>Jumps Offsets</a:t>
              </a:r>
            </a:p>
          </p:txBody>
        </p:sp>
        <p:sp>
          <p:nvSpPr>
            <p:cNvPr id="106" name="TextBox 105">
              <a:extLst>
                <a:ext uri="{FF2B5EF4-FFF2-40B4-BE49-F238E27FC236}">
                  <a16:creationId xmlns:a16="http://schemas.microsoft.com/office/drawing/2014/main" id="{71BD5EA5-463F-124B-B214-94C9469A7DDC}"/>
                </a:ext>
              </a:extLst>
            </p:cNvPr>
            <p:cNvSpPr txBox="1"/>
            <p:nvPr/>
          </p:nvSpPr>
          <p:spPr>
            <a:xfrm>
              <a:off x="2297231" y="4280323"/>
              <a:ext cx="1858201" cy="276999"/>
            </a:xfrm>
            <a:prstGeom prst="rect">
              <a:avLst/>
            </a:prstGeom>
            <a:noFill/>
          </p:spPr>
          <p:txBody>
            <a:bodyPr wrap="none" rtlCol="0">
              <a:spAutoFit/>
            </a:bodyPr>
            <a:lstStyle/>
            <a:p>
              <a:r>
                <a:rPr lang="en-US" sz="1200" dirty="0">
                  <a:latin typeface="Menlo" panose="020B0609030804020204" pitchFamily="49" charset="0"/>
                  <a:ea typeface="Menlo" panose="020B0609030804020204" pitchFamily="49" charset="0"/>
                  <a:cs typeface="Menlo" panose="020B0609030804020204" pitchFamily="49" charset="0"/>
                </a:rPr>
                <a:t>[0-&gt;22,1-&gt;0,2-&gt;18]</a:t>
              </a:r>
            </a:p>
          </p:txBody>
        </p:sp>
        <p:sp>
          <p:nvSpPr>
            <p:cNvPr id="107" name="TextBox 106">
              <a:extLst>
                <a:ext uri="{FF2B5EF4-FFF2-40B4-BE49-F238E27FC236}">
                  <a16:creationId xmlns:a16="http://schemas.microsoft.com/office/drawing/2014/main" id="{3B25E420-6FD0-344C-AF8F-FAF738D005B4}"/>
                </a:ext>
              </a:extLst>
            </p:cNvPr>
            <p:cNvSpPr txBox="1"/>
            <p:nvPr/>
          </p:nvSpPr>
          <p:spPr>
            <a:xfrm>
              <a:off x="1002358" y="3466348"/>
              <a:ext cx="614271" cy="307777"/>
            </a:xfrm>
            <a:prstGeom prst="rect">
              <a:avLst/>
            </a:prstGeom>
            <a:noFill/>
          </p:spPr>
          <p:txBody>
            <a:bodyPr wrap="none" rtlCol="0">
              <a:spAutoFit/>
            </a:bodyPr>
            <a:lstStyle/>
            <a:p>
              <a:r>
                <a:rPr lang="en-US" sz="1400" b="1" dirty="0">
                  <a:latin typeface="Menlo" panose="020B0609030804020204" pitchFamily="49" charset="0"/>
                  <a:ea typeface="Menlo" panose="020B0609030804020204" pitchFamily="49" charset="0"/>
                  <a:cs typeface="Menlo" panose="020B0609030804020204" pitchFamily="49" charset="0"/>
                </a:rPr>
                <a:t>OSON</a:t>
              </a:r>
            </a:p>
          </p:txBody>
        </p:sp>
        <p:cxnSp>
          <p:nvCxnSpPr>
            <p:cNvPr id="108" name="Straight Connector 107">
              <a:extLst>
                <a:ext uri="{FF2B5EF4-FFF2-40B4-BE49-F238E27FC236}">
                  <a16:creationId xmlns:a16="http://schemas.microsoft.com/office/drawing/2014/main" id="{9D0CA36D-C38E-DC4A-A1CE-42D9B1263BDC}"/>
                </a:ext>
              </a:extLst>
            </p:cNvPr>
            <p:cNvCxnSpPr>
              <a:cxnSpLocks/>
            </p:cNvCxnSpPr>
            <p:nvPr/>
          </p:nvCxnSpPr>
          <p:spPr>
            <a:xfrm>
              <a:off x="958022" y="4194481"/>
              <a:ext cx="3394395" cy="0"/>
            </a:xfrm>
            <a:prstGeom prst="line">
              <a:avLst/>
            </a:prstGeom>
            <a:ln>
              <a:solidFill>
                <a:schemeClr val="tx1">
                  <a:lumMod val="90000"/>
                  <a:lumOff val="1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30269792-C0C6-5A45-9328-1DEDA63C8E15}"/>
                </a:ext>
              </a:extLst>
            </p:cNvPr>
            <p:cNvCxnSpPr>
              <a:cxnSpLocks/>
            </p:cNvCxnSpPr>
            <p:nvPr/>
          </p:nvCxnSpPr>
          <p:spPr>
            <a:xfrm>
              <a:off x="971362" y="4624377"/>
              <a:ext cx="3394395" cy="0"/>
            </a:xfrm>
            <a:prstGeom prst="line">
              <a:avLst/>
            </a:prstGeom>
            <a:ln>
              <a:solidFill>
                <a:schemeClr val="tx1">
                  <a:lumMod val="90000"/>
                  <a:lumOff val="1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35FD765E-AA58-0544-B9A2-C6A16417F40C}"/>
              </a:ext>
            </a:extLst>
          </p:cNvPr>
          <p:cNvGrpSpPr/>
          <p:nvPr/>
        </p:nvGrpSpPr>
        <p:grpSpPr>
          <a:xfrm>
            <a:off x="9770227" y="2917410"/>
            <a:ext cx="1028779" cy="2261622"/>
            <a:chOff x="3033896" y="2867063"/>
            <a:chExt cx="1028779" cy="2261622"/>
          </a:xfrm>
        </p:grpSpPr>
        <p:sp>
          <p:nvSpPr>
            <p:cNvPr id="112" name="Freeform 111">
              <a:extLst>
                <a:ext uri="{FF2B5EF4-FFF2-40B4-BE49-F238E27FC236}">
                  <a16:creationId xmlns:a16="http://schemas.microsoft.com/office/drawing/2014/main" id="{3D09F2DB-E4E4-5547-9B17-599D4E2D060B}"/>
                </a:ext>
              </a:extLst>
            </p:cNvPr>
            <p:cNvSpPr/>
            <p:nvPr/>
          </p:nvSpPr>
          <p:spPr>
            <a:xfrm rot="3986308" flipH="1">
              <a:off x="3340794" y="4481506"/>
              <a:ext cx="340281" cy="954078"/>
            </a:xfrm>
            <a:custGeom>
              <a:avLst/>
              <a:gdLst>
                <a:gd name="connsiteX0" fmla="*/ 927176 w 927176"/>
                <a:gd name="connsiteY0" fmla="*/ 0 h 1981200"/>
                <a:gd name="connsiteX1" fmla="*/ 76 w 927176"/>
                <a:gd name="connsiteY1" fmla="*/ 1384300 h 1981200"/>
                <a:gd name="connsiteX2" fmla="*/ 876376 w 927176"/>
                <a:gd name="connsiteY2" fmla="*/ 1981200 h 1981200"/>
              </a:gdLst>
              <a:ahLst/>
              <a:cxnLst>
                <a:cxn ang="0">
                  <a:pos x="connsiteX0" y="connsiteY0"/>
                </a:cxn>
                <a:cxn ang="0">
                  <a:pos x="connsiteX1" y="connsiteY1"/>
                </a:cxn>
                <a:cxn ang="0">
                  <a:pos x="connsiteX2" y="connsiteY2"/>
                </a:cxn>
              </a:cxnLst>
              <a:rect l="l" t="t" r="r" b="b"/>
              <a:pathLst>
                <a:path w="927176" h="1981200">
                  <a:moveTo>
                    <a:pt x="927176" y="0"/>
                  </a:moveTo>
                  <a:cubicBezTo>
                    <a:pt x="467859" y="527050"/>
                    <a:pt x="8543" y="1054100"/>
                    <a:pt x="76" y="1384300"/>
                  </a:cubicBezTo>
                  <a:cubicBezTo>
                    <a:pt x="-8391" y="1714500"/>
                    <a:pt x="690109" y="1888067"/>
                    <a:pt x="876376" y="1981200"/>
                  </a:cubicBezTo>
                </a:path>
              </a:pathLst>
            </a:custGeom>
            <a:noFill/>
            <a:ln w="63500">
              <a:solidFill>
                <a:srgbClr val="365FA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reeform 112">
              <a:extLst>
                <a:ext uri="{FF2B5EF4-FFF2-40B4-BE49-F238E27FC236}">
                  <a16:creationId xmlns:a16="http://schemas.microsoft.com/office/drawing/2014/main" id="{2DB8D752-44CF-BF49-9EC6-3438B2AEB803}"/>
                </a:ext>
              </a:extLst>
            </p:cNvPr>
            <p:cNvSpPr/>
            <p:nvPr/>
          </p:nvSpPr>
          <p:spPr>
            <a:xfrm rot="20945101" flipH="1">
              <a:off x="3766906" y="2867063"/>
              <a:ext cx="295769" cy="1036453"/>
            </a:xfrm>
            <a:custGeom>
              <a:avLst/>
              <a:gdLst>
                <a:gd name="connsiteX0" fmla="*/ 927176 w 927176"/>
                <a:gd name="connsiteY0" fmla="*/ 0 h 1981200"/>
                <a:gd name="connsiteX1" fmla="*/ 76 w 927176"/>
                <a:gd name="connsiteY1" fmla="*/ 1384300 h 1981200"/>
                <a:gd name="connsiteX2" fmla="*/ 876376 w 927176"/>
                <a:gd name="connsiteY2" fmla="*/ 1981200 h 1981200"/>
              </a:gdLst>
              <a:ahLst/>
              <a:cxnLst>
                <a:cxn ang="0">
                  <a:pos x="connsiteX0" y="connsiteY0"/>
                </a:cxn>
                <a:cxn ang="0">
                  <a:pos x="connsiteX1" y="connsiteY1"/>
                </a:cxn>
                <a:cxn ang="0">
                  <a:pos x="connsiteX2" y="connsiteY2"/>
                </a:cxn>
              </a:cxnLst>
              <a:rect l="l" t="t" r="r" b="b"/>
              <a:pathLst>
                <a:path w="927176" h="1981200">
                  <a:moveTo>
                    <a:pt x="927176" y="0"/>
                  </a:moveTo>
                  <a:cubicBezTo>
                    <a:pt x="467859" y="527050"/>
                    <a:pt x="8543" y="1054100"/>
                    <a:pt x="76" y="1384300"/>
                  </a:cubicBezTo>
                  <a:cubicBezTo>
                    <a:pt x="-8391" y="1714500"/>
                    <a:pt x="690109" y="1888067"/>
                    <a:pt x="876376" y="1981200"/>
                  </a:cubicBezTo>
                </a:path>
              </a:pathLst>
            </a:custGeom>
            <a:noFill/>
            <a:ln w="63500">
              <a:solidFill>
                <a:srgbClr val="365FA2"/>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4" name="Rectangle 113">
            <a:extLst>
              <a:ext uri="{FF2B5EF4-FFF2-40B4-BE49-F238E27FC236}">
                <a16:creationId xmlns:a16="http://schemas.microsoft.com/office/drawing/2014/main" id="{6975E684-F70F-5F46-A02B-3722E9A57BFD}"/>
              </a:ext>
            </a:extLst>
          </p:cNvPr>
          <p:cNvSpPr/>
          <p:nvPr/>
        </p:nvSpPr>
        <p:spPr>
          <a:xfrm>
            <a:off x="2430021" y="1546705"/>
            <a:ext cx="7213834" cy="369332"/>
          </a:xfrm>
          <a:prstGeom prst="rect">
            <a:avLst/>
          </a:prstGeom>
        </p:spPr>
        <p:txBody>
          <a:bodyPr wrap="none">
            <a:spAutoFit/>
          </a:bodyPr>
          <a:lstStyle/>
          <a:p>
            <a:r>
              <a:rPr lang="en-US" dirty="0">
                <a:solidFill>
                  <a:srgbClr val="000000"/>
                </a:solidFill>
                <a:latin typeface="Menlo" panose="020B0609030804020204" pitchFamily="49" charset="0"/>
                <a:ea typeface="Calibri" panose="020F0502020204030204" pitchFamily="34" charset="0"/>
              </a:rPr>
              <a:t>{</a:t>
            </a:r>
            <a:r>
              <a:rPr lang="en-US" dirty="0">
                <a:solidFill>
                  <a:srgbClr val="7F007F"/>
                </a:solidFill>
                <a:latin typeface="Menlo" panose="020B0609030804020204" pitchFamily="49" charset="0"/>
                <a:ea typeface="Calibri" panose="020F0502020204030204" pitchFamily="34" charset="0"/>
              </a:rPr>
              <a:t>"name"</a:t>
            </a:r>
            <a:r>
              <a:rPr lang="en-US" dirty="0">
                <a:solidFill>
                  <a:srgbClr val="000000"/>
                </a:solidFill>
                <a:latin typeface="Menlo" panose="020B0609030804020204" pitchFamily="49" charset="0"/>
                <a:ea typeface="Calibri" panose="020F0502020204030204" pitchFamily="34" charset="0"/>
              </a:rPr>
              <a:t>:</a:t>
            </a:r>
            <a:r>
              <a:rPr lang="en-US" dirty="0">
                <a:solidFill>
                  <a:srgbClr val="2A00FF"/>
                </a:solidFill>
                <a:latin typeface="Menlo" panose="020B0609030804020204" pitchFamily="49" charset="0"/>
                <a:ea typeface="Calibri" panose="020F0502020204030204" pitchFamily="34" charset="0"/>
              </a:rPr>
              <a:t>"Smith"</a:t>
            </a:r>
            <a:r>
              <a:rPr lang="en-US" dirty="0">
                <a:solidFill>
                  <a:srgbClr val="000000"/>
                </a:solidFill>
                <a:latin typeface="Menlo" panose="020B0609030804020204" pitchFamily="49" charset="0"/>
                <a:ea typeface="Calibri" panose="020F0502020204030204" pitchFamily="34" charset="0"/>
              </a:rPr>
              <a:t>,</a:t>
            </a:r>
            <a:r>
              <a:rPr lang="en-US" dirty="0">
                <a:solidFill>
                  <a:srgbClr val="7F007F"/>
                </a:solidFill>
                <a:latin typeface="Menlo" panose="020B0609030804020204" pitchFamily="49" charset="0"/>
                <a:ea typeface="Calibri" panose="020F0502020204030204" pitchFamily="34" charset="0"/>
              </a:rPr>
              <a:t>"job"</a:t>
            </a:r>
            <a:r>
              <a:rPr lang="en-US" dirty="0">
                <a:solidFill>
                  <a:srgbClr val="000000"/>
                </a:solidFill>
                <a:latin typeface="Menlo" panose="020B0609030804020204" pitchFamily="49" charset="0"/>
                <a:ea typeface="Calibri" panose="020F0502020204030204" pitchFamily="34" charset="0"/>
              </a:rPr>
              <a:t>:</a:t>
            </a:r>
            <a:r>
              <a:rPr lang="en-US" dirty="0">
                <a:solidFill>
                  <a:srgbClr val="2A00FF"/>
                </a:solidFill>
                <a:latin typeface="Menlo" panose="020B0609030804020204" pitchFamily="49" charset="0"/>
                <a:ea typeface="Calibri" panose="020F0502020204030204" pitchFamily="34" charset="0"/>
              </a:rPr>
              <a:t>"Programmer"</a:t>
            </a:r>
            <a:r>
              <a:rPr lang="en-US" dirty="0">
                <a:solidFill>
                  <a:srgbClr val="000000"/>
                </a:solidFill>
                <a:latin typeface="Menlo" panose="020B0609030804020204" pitchFamily="49" charset="0"/>
                <a:ea typeface="Calibri" panose="020F0502020204030204" pitchFamily="34" charset="0"/>
              </a:rPr>
              <a:t>,</a:t>
            </a:r>
            <a:r>
              <a:rPr lang="en-US" dirty="0">
                <a:solidFill>
                  <a:srgbClr val="7F007F"/>
                </a:solidFill>
                <a:latin typeface="Menlo" panose="020B0609030804020204" pitchFamily="49" charset="0"/>
                <a:ea typeface="Calibri" panose="020F0502020204030204" pitchFamily="34" charset="0"/>
              </a:rPr>
              <a:t>"salary"</a:t>
            </a:r>
            <a:r>
              <a:rPr lang="en-US" dirty="0">
                <a:solidFill>
                  <a:srgbClr val="000000"/>
                </a:solidFill>
                <a:latin typeface="Menlo" panose="020B0609030804020204" pitchFamily="49" charset="0"/>
                <a:ea typeface="Calibri" panose="020F0502020204030204" pitchFamily="34" charset="0"/>
              </a:rPr>
              <a:t>:</a:t>
            </a:r>
            <a:r>
              <a:rPr lang="en-US" dirty="0">
                <a:solidFill>
                  <a:srgbClr val="FF0000"/>
                </a:solidFill>
                <a:latin typeface="Menlo" panose="020B0609030804020204" pitchFamily="49" charset="0"/>
                <a:ea typeface="Calibri" panose="020F0502020204030204" pitchFamily="34" charset="0"/>
              </a:rPr>
              <a:t>40000</a:t>
            </a:r>
            <a:r>
              <a:rPr lang="en-US" dirty="0">
                <a:solidFill>
                  <a:srgbClr val="000000"/>
                </a:solidFill>
                <a:latin typeface="Menlo" panose="020B0609030804020204" pitchFamily="49" charset="0"/>
                <a:ea typeface="Calibri" panose="020F0502020204030204" pitchFamily="34" charset="0"/>
              </a:rPr>
              <a:t>}</a:t>
            </a:r>
            <a:r>
              <a:rPr lang="en-US" dirty="0"/>
              <a:t> </a:t>
            </a:r>
            <a:endParaRPr lang="en-US"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104990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500"/>
                                  </p:stCondLst>
                                  <p:childTnLst>
                                    <p:set>
                                      <p:cBhvr>
                                        <p:cTn id="10" dur="1" fill="hold">
                                          <p:stCondLst>
                                            <p:cond delay="0"/>
                                          </p:stCondLst>
                                        </p:cTn>
                                        <p:tgtEl>
                                          <p:spTgt spid="99"/>
                                        </p:tgtEl>
                                        <p:attrNameLst>
                                          <p:attrName>style.visibility</p:attrName>
                                        </p:attrNameLst>
                                      </p:cBhvr>
                                      <p:to>
                                        <p:strVal val="visible"/>
                                      </p:to>
                                    </p:set>
                                  </p:childTnLst>
                                </p:cTn>
                              </p:par>
                              <p:par>
                                <p:cTn id="11" presetID="0" presetClass="path" presetSubtype="0" accel="50000" decel="50000" fill="hold" nodeType="withEffect">
                                  <p:stCondLst>
                                    <p:cond delay="0"/>
                                  </p:stCondLst>
                                  <p:childTnLst>
                                    <p:animMotion origin="layout" path="M -0.57018 0.00092 L 0.0013 0.00092 " pathEditMode="relative" ptsTypes="AA">
                                      <p:cBhvr>
                                        <p:cTn id="12" dur="2000" fill="hold"/>
                                        <p:tgtEl>
                                          <p:spTgt spid="99"/>
                                        </p:tgtEl>
                                        <p:attrNameLst>
                                          <p:attrName>ppt_x</p:attrName>
                                          <p:attrName>ppt_y</p:attrName>
                                        </p:attrNameLst>
                                      </p:cBhvr>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02E43AB-8CEF-A34A-97EC-9C6F0BBC8E6F}"/>
              </a:ext>
            </a:extLst>
          </p:cNvPr>
          <p:cNvSpPr>
            <a:spLocks noGrp="1"/>
          </p:cNvSpPr>
          <p:nvPr>
            <p:ph type="title"/>
          </p:nvPr>
        </p:nvSpPr>
        <p:spPr>
          <a:xfrm>
            <a:off x="603503" y="409797"/>
            <a:ext cx="10671048" cy="822960"/>
          </a:xfrm>
        </p:spPr>
        <p:txBody>
          <a:bodyPr/>
          <a:lstStyle/>
          <a:p>
            <a:r>
              <a:rPr lang="en-US" sz="3600" dirty="0">
                <a:latin typeface="Oracle Sans" panose="020B0503020204020204" pitchFamily="34" charset="0"/>
                <a:cs typeface="Oracle Sans" panose="020B0503020204020204" pitchFamily="34" charset="0"/>
              </a:rPr>
              <a:t>History</a:t>
            </a:r>
          </a:p>
        </p:txBody>
      </p:sp>
      <p:sp>
        <p:nvSpPr>
          <p:cNvPr id="5" name="Footer Placeholder 4">
            <a:extLst>
              <a:ext uri="{FF2B5EF4-FFF2-40B4-BE49-F238E27FC236}">
                <a16:creationId xmlns:a16="http://schemas.microsoft.com/office/drawing/2014/main" id="{0D72B5B8-C9FD-B142-97DB-095E099218C7}"/>
              </a:ext>
            </a:extLst>
          </p:cNvPr>
          <p:cNvSpPr>
            <a:spLocks noGrp="1"/>
          </p:cNvSpPr>
          <p:nvPr>
            <p:ph type="ftr" sz="quarter" idx="11"/>
          </p:nvPr>
        </p:nvSpPr>
        <p:spPr/>
        <p:txBody>
          <a:bodyPr/>
          <a:lstStyle/>
          <a:p>
            <a:r>
              <a:rPr lang="en-US" dirty="0"/>
              <a:t>Copyright © 2022, Oracle and/or its affiliates</a:t>
            </a:r>
          </a:p>
        </p:txBody>
      </p:sp>
      <p:cxnSp>
        <p:nvCxnSpPr>
          <p:cNvPr id="3" name="Straight Connector 2">
            <a:extLst>
              <a:ext uri="{FF2B5EF4-FFF2-40B4-BE49-F238E27FC236}">
                <a16:creationId xmlns:a16="http://schemas.microsoft.com/office/drawing/2014/main" id="{EE6D5C39-B8AA-DA43-AA77-31C048580D45}"/>
              </a:ext>
            </a:extLst>
          </p:cNvPr>
          <p:cNvCxnSpPr/>
          <p:nvPr/>
        </p:nvCxnSpPr>
        <p:spPr>
          <a:xfrm>
            <a:off x="758951" y="3188368"/>
            <a:ext cx="105156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56ADCA44-4A40-C848-8DAA-C711349B8B2E}"/>
              </a:ext>
            </a:extLst>
          </p:cNvPr>
          <p:cNvSpPr/>
          <p:nvPr/>
        </p:nvSpPr>
        <p:spPr>
          <a:xfrm>
            <a:off x="4208853" y="3100136"/>
            <a:ext cx="216568" cy="216568"/>
          </a:xfrm>
          <a:prstGeom prst="ellipse">
            <a:avLst/>
          </a:prstGeom>
          <a:solidFill>
            <a:schemeClr val="tx2">
              <a:lumMod val="75000"/>
              <a:lumOff val="25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19DF6DAC-DA16-9249-9774-B62A69D33A24}"/>
              </a:ext>
            </a:extLst>
          </p:cNvPr>
          <p:cNvSpPr/>
          <p:nvPr/>
        </p:nvSpPr>
        <p:spPr>
          <a:xfrm>
            <a:off x="1379621" y="3100136"/>
            <a:ext cx="216568" cy="216568"/>
          </a:xfrm>
          <a:prstGeom prst="ellipse">
            <a:avLst/>
          </a:prstGeom>
          <a:solidFill>
            <a:schemeClr val="tx2">
              <a:lumMod val="75000"/>
              <a:lumOff val="25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58DB9D8-3F93-0245-B120-9CBB2E203636}"/>
              </a:ext>
            </a:extLst>
          </p:cNvPr>
          <p:cNvSpPr/>
          <p:nvPr/>
        </p:nvSpPr>
        <p:spPr>
          <a:xfrm>
            <a:off x="10215770" y="3100136"/>
            <a:ext cx="216568" cy="216568"/>
          </a:xfrm>
          <a:prstGeom prst="ellipse">
            <a:avLst/>
          </a:prstGeom>
          <a:solidFill>
            <a:schemeClr val="tx2">
              <a:lumMod val="75000"/>
              <a:lumOff val="25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5E275F42-AB2F-5649-8336-BD8CD8E27D84}"/>
              </a:ext>
            </a:extLst>
          </p:cNvPr>
          <p:cNvSpPr/>
          <p:nvPr/>
        </p:nvSpPr>
        <p:spPr>
          <a:xfrm>
            <a:off x="7013844" y="3080084"/>
            <a:ext cx="216568" cy="216568"/>
          </a:xfrm>
          <a:prstGeom prst="ellipse">
            <a:avLst/>
          </a:prstGeom>
          <a:solidFill>
            <a:schemeClr val="tx2">
              <a:lumMod val="75000"/>
              <a:lumOff val="25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68C9B2F-6109-2F49-BE06-941B25FABB6C}"/>
              </a:ext>
            </a:extLst>
          </p:cNvPr>
          <p:cNvSpPr txBox="1"/>
          <p:nvPr/>
        </p:nvSpPr>
        <p:spPr>
          <a:xfrm>
            <a:off x="881809" y="3424988"/>
            <a:ext cx="1212191" cy="369332"/>
          </a:xfrm>
          <a:prstGeom prst="rect">
            <a:avLst/>
          </a:prstGeom>
          <a:noFill/>
        </p:spPr>
        <p:txBody>
          <a:bodyPr wrap="none" rtlCol="0">
            <a:spAutoFit/>
          </a:bodyPr>
          <a:lstStyle/>
          <a:p>
            <a:r>
              <a:rPr lang="en-US" dirty="0"/>
              <a:t>12g (2016)</a:t>
            </a:r>
          </a:p>
        </p:txBody>
      </p:sp>
      <p:sp>
        <p:nvSpPr>
          <p:cNvPr id="55" name="TextBox 54">
            <a:extLst>
              <a:ext uri="{FF2B5EF4-FFF2-40B4-BE49-F238E27FC236}">
                <a16:creationId xmlns:a16="http://schemas.microsoft.com/office/drawing/2014/main" id="{8394D0D5-BD45-9846-8C70-43E47E1636BC}"/>
              </a:ext>
            </a:extLst>
          </p:cNvPr>
          <p:cNvSpPr txBox="1"/>
          <p:nvPr/>
        </p:nvSpPr>
        <p:spPr>
          <a:xfrm>
            <a:off x="4059694" y="3424988"/>
            <a:ext cx="514885" cy="369332"/>
          </a:xfrm>
          <a:prstGeom prst="rect">
            <a:avLst/>
          </a:prstGeom>
          <a:noFill/>
        </p:spPr>
        <p:txBody>
          <a:bodyPr wrap="none" rtlCol="0">
            <a:spAutoFit/>
          </a:bodyPr>
          <a:lstStyle/>
          <a:p>
            <a:r>
              <a:rPr lang="en-US" dirty="0"/>
              <a:t>18c</a:t>
            </a:r>
          </a:p>
        </p:txBody>
      </p:sp>
      <p:sp>
        <p:nvSpPr>
          <p:cNvPr id="56" name="TextBox 55">
            <a:extLst>
              <a:ext uri="{FF2B5EF4-FFF2-40B4-BE49-F238E27FC236}">
                <a16:creationId xmlns:a16="http://schemas.microsoft.com/office/drawing/2014/main" id="{04B65DB2-9402-6F42-8A6E-F7759F86ACCA}"/>
              </a:ext>
            </a:extLst>
          </p:cNvPr>
          <p:cNvSpPr txBox="1"/>
          <p:nvPr/>
        </p:nvSpPr>
        <p:spPr>
          <a:xfrm>
            <a:off x="6866408" y="3449086"/>
            <a:ext cx="516488" cy="369332"/>
          </a:xfrm>
          <a:prstGeom prst="rect">
            <a:avLst/>
          </a:prstGeom>
          <a:noFill/>
        </p:spPr>
        <p:txBody>
          <a:bodyPr wrap="none" rtlCol="0">
            <a:spAutoFit/>
          </a:bodyPr>
          <a:lstStyle/>
          <a:p>
            <a:r>
              <a:rPr lang="en-US" dirty="0"/>
              <a:t>19c</a:t>
            </a:r>
          </a:p>
        </p:txBody>
      </p:sp>
      <p:sp>
        <p:nvSpPr>
          <p:cNvPr id="57" name="TextBox 56">
            <a:extLst>
              <a:ext uri="{FF2B5EF4-FFF2-40B4-BE49-F238E27FC236}">
                <a16:creationId xmlns:a16="http://schemas.microsoft.com/office/drawing/2014/main" id="{E0848617-D976-BB4C-A0D2-B6486219070A}"/>
              </a:ext>
            </a:extLst>
          </p:cNvPr>
          <p:cNvSpPr txBox="1"/>
          <p:nvPr/>
        </p:nvSpPr>
        <p:spPr>
          <a:xfrm>
            <a:off x="10066611" y="3424988"/>
            <a:ext cx="503471" cy="369332"/>
          </a:xfrm>
          <a:prstGeom prst="rect">
            <a:avLst/>
          </a:prstGeom>
          <a:noFill/>
        </p:spPr>
        <p:txBody>
          <a:bodyPr wrap="none" rtlCol="0">
            <a:spAutoFit/>
          </a:bodyPr>
          <a:lstStyle/>
          <a:p>
            <a:r>
              <a:rPr lang="en-US" dirty="0"/>
              <a:t>21c</a:t>
            </a:r>
          </a:p>
        </p:txBody>
      </p:sp>
      <p:sp>
        <p:nvSpPr>
          <p:cNvPr id="8" name="TextBox 7">
            <a:extLst>
              <a:ext uri="{FF2B5EF4-FFF2-40B4-BE49-F238E27FC236}">
                <a16:creationId xmlns:a16="http://schemas.microsoft.com/office/drawing/2014/main" id="{E7428507-15DD-E44D-9137-AAC6AD83CE99}"/>
              </a:ext>
            </a:extLst>
          </p:cNvPr>
          <p:cNvSpPr txBox="1"/>
          <p:nvPr/>
        </p:nvSpPr>
        <p:spPr>
          <a:xfrm>
            <a:off x="603503" y="3862415"/>
            <a:ext cx="1928733" cy="738664"/>
          </a:xfrm>
          <a:prstGeom prst="rect">
            <a:avLst/>
          </a:prstGeom>
          <a:noFill/>
        </p:spPr>
        <p:txBody>
          <a:bodyPr wrap="none" rtlCol="0">
            <a:spAutoFit/>
          </a:bodyPr>
          <a:lstStyle/>
          <a:p>
            <a:pPr algn="ctr"/>
            <a:r>
              <a:rPr lang="en-US" sz="1400" dirty="0"/>
              <a:t>JSON-text storage</a:t>
            </a:r>
            <a:br>
              <a:rPr lang="en-US" sz="1400" dirty="0"/>
            </a:br>
            <a:r>
              <a:rPr lang="en-US" sz="1400" dirty="0"/>
              <a:t>and query processing</a:t>
            </a:r>
            <a:br>
              <a:rPr lang="en-US" sz="1400" dirty="0"/>
            </a:br>
            <a:r>
              <a:rPr lang="en-US" sz="1400" i="1" dirty="0"/>
              <a:t>(</a:t>
            </a:r>
            <a:r>
              <a:rPr lang="en-US" sz="1400" i="1" dirty="0" err="1"/>
              <a:t>clob</a:t>
            </a:r>
            <a:r>
              <a:rPr lang="en-US" sz="1400" i="1" dirty="0"/>
              <a:t>, blob, varchar2)</a:t>
            </a:r>
          </a:p>
        </p:txBody>
      </p:sp>
      <p:sp>
        <p:nvSpPr>
          <p:cNvPr id="59" name="TextBox 58">
            <a:extLst>
              <a:ext uri="{FF2B5EF4-FFF2-40B4-BE49-F238E27FC236}">
                <a16:creationId xmlns:a16="http://schemas.microsoft.com/office/drawing/2014/main" id="{0497C855-3CB2-3D4F-8AA1-503CF5DCA0D3}"/>
              </a:ext>
            </a:extLst>
          </p:cNvPr>
          <p:cNvSpPr txBox="1"/>
          <p:nvPr/>
        </p:nvSpPr>
        <p:spPr>
          <a:xfrm>
            <a:off x="5301636" y="3862415"/>
            <a:ext cx="3692421" cy="523220"/>
          </a:xfrm>
          <a:prstGeom prst="rect">
            <a:avLst/>
          </a:prstGeom>
          <a:noFill/>
        </p:spPr>
        <p:txBody>
          <a:bodyPr wrap="none" rtlCol="0">
            <a:spAutoFit/>
          </a:bodyPr>
          <a:lstStyle/>
          <a:p>
            <a:pPr algn="ctr"/>
            <a:r>
              <a:rPr lang="en-US" sz="1400" dirty="0"/>
              <a:t>Binary JSON Storage</a:t>
            </a:r>
            <a:br>
              <a:rPr lang="en-US" sz="1400" dirty="0"/>
            </a:br>
            <a:r>
              <a:rPr lang="en-US" sz="1400" i="1" dirty="0"/>
              <a:t>(only collections in Autonomous Databases)</a:t>
            </a:r>
          </a:p>
        </p:txBody>
      </p:sp>
      <p:sp>
        <p:nvSpPr>
          <p:cNvPr id="60" name="TextBox 59">
            <a:extLst>
              <a:ext uri="{FF2B5EF4-FFF2-40B4-BE49-F238E27FC236}">
                <a16:creationId xmlns:a16="http://schemas.microsoft.com/office/drawing/2014/main" id="{33A8541C-1D8C-364D-8A57-5C3185072211}"/>
              </a:ext>
            </a:extLst>
          </p:cNvPr>
          <p:cNvSpPr txBox="1"/>
          <p:nvPr/>
        </p:nvSpPr>
        <p:spPr>
          <a:xfrm>
            <a:off x="9341066" y="3802014"/>
            <a:ext cx="1954573" cy="738664"/>
          </a:xfrm>
          <a:prstGeom prst="rect">
            <a:avLst/>
          </a:prstGeom>
          <a:noFill/>
        </p:spPr>
        <p:txBody>
          <a:bodyPr wrap="none" rtlCol="0">
            <a:spAutoFit/>
          </a:bodyPr>
          <a:lstStyle/>
          <a:p>
            <a:pPr algn="ctr"/>
            <a:r>
              <a:rPr lang="en-US" sz="1400" b="1" dirty="0">
                <a:solidFill>
                  <a:schemeClr val="accent1"/>
                </a:solidFill>
              </a:rPr>
              <a:t>JSON data type </a:t>
            </a:r>
            <a:r>
              <a:rPr lang="en-US" sz="1400" dirty="0"/>
              <a:t>and </a:t>
            </a:r>
            <a:br>
              <a:rPr lang="en-US" sz="1400" dirty="0"/>
            </a:br>
            <a:r>
              <a:rPr lang="en-US" sz="1400" dirty="0"/>
              <a:t>collections backed by </a:t>
            </a:r>
            <a:br>
              <a:rPr lang="en-US" sz="1400" dirty="0"/>
            </a:br>
            <a:r>
              <a:rPr lang="en-US" sz="1400" dirty="0"/>
              <a:t>Binary JSON storage</a:t>
            </a:r>
          </a:p>
        </p:txBody>
      </p:sp>
      <p:sp>
        <p:nvSpPr>
          <p:cNvPr id="11" name="TextBox 10">
            <a:extLst>
              <a:ext uri="{FF2B5EF4-FFF2-40B4-BE49-F238E27FC236}">
                <a16:creationId xmlns:a16="http://schemas.microsoft.com/office/drawing/2014/main" id="{0FD1B045-4005-3442-A628-19E77A480B8B}"/>
              </a:ext>
            </a:extLst>
          </p:cNvPr>
          <p:cNvSpPr txBox="1"/>
          <p:nvPr/>
        </p:nvSpPr>
        <p:spPr>
          <a:xfrm>
            <a:off x="8096366" y="1217030"/>
            <a:ext cx="2480103" cy="923330"/>
          </a:xfrm>
          <a:prstGeom prst="rect">
            <a:avLst/>
          </a:prstGeom>
          <a:noFill/>
        </p:spPr>
        <p:txBody>
          <a:bodyPr wrap="none" rtlCol="0">
            <a:spAutoFit/>
          </a:bodyPr>
          <a:lstStyle/>
          <a:p>
            <a:r>
              <a:rPr lang="en-US" dirty="0"/>
              <a:t>Binary JSON (OSON)</a:t>
            </a:r>
          </a:p>
          <a:p>
            <a:pPr marL="182563" indent="-182563">
              <a:buFont typeface="Arial" panose="020B0604020202020204" pitchFamily="34" charset="0"/>
              <a:buChar char="•"/>
            </a:pPr>
            <a:r>
              <a:rPr lang="en-US" dirty="0"/>
              <a:t>Extended SQL types</a:t>
            </a:r>
          </a:p>
          <a:p>
            <a:pPr marL="182563" indent="-182563">
              <a:buFont typeface="Arial" panose="020B0604020202020204" pitchFamily="34" charset="0"/>
              <a:buChar char="•"/>
            </a:pPr>
            <a:r>
              <a:rPr lang="en-US" dirty="0"/>
              <a:t>Performance</a:t>
            </a:r>
          </a:p>
        </p:txBody>
      </p:sp>
      <p:pic>
        <p:nvPicPr>
          <p:cNvPr id="31" name="Graphic 30" descr="Checkbox Checked with solid fill">
            <a:extLst>
              <a:ext uri="{FF2B5EF4-FFF2-40B4-BE49-F238E27FC236}">
                <a16:creationId xmlns:a16="http://schemas.microsoft.com/office/drawing/2014/main" id="{D6FDB01B-0379-1B42-B1F0-A59B2EAAFB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17926" y="1041741"/>
            <a:ext cx="1239023" cy="1239023"/>
          </a:xfrm>
          <a:prstGeom prst="rect">
            <a:avLst/>
          </a:prstGeom>
        </p:spPr>
      </p:pic>
    </p:spTree>
    <p:extLst>
      <p:ext uri="{BB962C8B-B14F-4D97-AF65-F5344CB8AC3E}">
        <p14:creationId xmlns:p14="http://schemas.microsoft.com/office/powerpoint/2010/main" val="1479623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6F9620F-BFA4-8645-81D4-5537770D3B14}"/>
              </a:ext>
            </a:extLst>
          </p:cNvPr>
          <p:cNvSpPr txBox="1">
            <a:spLocks/>
          </p:cNvSpPr>
          <p:nvPr/>
        </p:nvSpPr>
        <p:spPr>
          <a:xfrm>
            <a:off x="5957638" y="2523621"/>
            <a:ext cx="6477000" cy="19143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1600" b="1" kern="1200">
                <a:solidFill>
                  <a:schemeClr val="tx1"/>
                </a:solidFill>
                <a:latin typeface="Oracle Sans" charset="0"/>
                <a:ea typeface="Oracle Sans" charset="0"/>
                <a:cs typeface="Oracle Sans" charset="0"/>
              </a:defRPr>
            </a:lvl1pPr>
          </a:lstStyle>
          <a:p>
            <a:endParaRPr lang="en-US" sz="3600" dirty="0">
              <a:latin typeface="Oracle Sans" panose="020B0503020204020204" pitchFamily="34" charset="0"/>
              <a:cs typeface="Oracle Sans" panose="020B0503020204020204" pitchFamily="34" charset="0"/>
            </a:endParaRPr>
          </a:p>
        </p:txBody>
      </p:sp>
      <p:sp>
        <p:nvSpPr>
          <p:cNvPr id="4" name="Text Placeholder 3">
            <a:extLst>
              <a:ext uri="{FF2B5EF4-FFF2-40B4-BE49-F238E27FC236}">
                <a16:creationId xmlns:a16="http://schemas.microsoft.com/office/drawing/2014/main" id="{F54EAE71-98DE-2146-89C3-C09FDC2E34BC}"/>
              </a:ext>
            </a:extLst>
          </p:cNvPr>
          <p:cNvSpPr txBox="1">
            <a:spLocks/>
          </p:cNvSpPr>
          <p:nvPr/>
        </p:nvSpPr>
        <p:spPr>
          <a:xfrm>
            <a:off x="5957638" y="2237842"/>
            <a:ext cx="8886282" cy="395562"/>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solidFill>
                  <a:schemeClr val="tx2">
                    <a:lumMod val="50000"/>
                    <a:lumOff val="50000"/>
                  </a:schemeClr>
                </a:solidFill>
              </a:rPr>
              <a:t>Overview</a:t>
            </a:r>
          </a:p>
        </p:txBody>
      </p:sp>
      <p:sp>
        <p:nvSpPr>
          <p:cNvPr id="6" name="Text Placeholder 5">
            <a:extLst>
              <a:ext uri="{FF2B5EF4-FFF2-40B4-BE49-F238E27FC236}">
                <a16:creationId xmlns:a16="http://schemas.microsoft.com/office/drawing/2014/main" id="{79B29BB6-DB71-C74D-9E97-7FD79DFD7690}"/>
              </a:ext>
            </a:extLst>
          </p:cNvPr>
          <p:cNvSpPr txBox="1">
            <a:spLocks/>
          </p:cNvSpPr>
          <p:nvPr/>
        </p:nvSpPr>
        <p:spPr>
          <a:xfrm>
            <a:off x="5957638" y="3420101"/>
            <a:ext cx="5285327" cy="395562"/>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b="1" dirty="0">
                <a:solidFill>
                  <a:schemeClr val="accent1"/>
                </a:solidFill>
              </a:rPr>
              <a:t>Java API for JSON in JDBC</a:t>
            </a:r>
          </a:p>
        </p:txBody>
      </p:sp>
      <p:sp>
        <p:nvSpPr>
          <p:cNvPr id="7" name="Text Placeholder 5">
            <a:extLst>
              <a:ext uri="{FF2B5EF4-FFF2-40B4-BE49-F238E27FC236}">
                <a16:creationId xmlns:a16="http://schemas.microsoft.com/office/drawing/2014/main" id="{F40E72E7-E6E9-724D-B426-E0D7AF5DA130}"/>
              </a:ext>
            </a:extLst>
          </p:cNvPr>
          <p:cNvSpPr txBox="1">
            <a:spLocks/>
          </p:cNvSpPr>
          <p:nvPr/>
        </p:nvSpPr>
        <p:spPr>
          <a:xfrm>
            <a:off x="5957638" y="2828971"/>
            <a:ext cx="5285327" cy="395562"/>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solidFill>
                  <a:schemeClr val="tx2">
                    <a:lumMod val="50000"/>
                    <a:lumOff val="50000"/>
                  </a:schemeClr>
                </a:solidFill>
              </a:rPr>
              <a:t>JSON Data Type</a:t>
            </a:r>
          </a:p>
        </p:txBody>
      </p:sp>
      <p:sp>
        <p:nvSpPr>
          <p:cNvPr id="8" name="Text Placeholder 5">
            <a:extLst>
              <a:ext uri="{FF2B5EF4-FFF2-40B4-BE49-F238E27FC236}">
                <a16:creationId xmlns:a16="http://schemas.microsoft.com/office/drawing/2014/main" id="{77E7A5AF-E401-0A46-8914-25FD87EB18D1}"/>
              </a:ext>
            </a:extLst>
          </p:cNvPr>
          <p:cNvSpPr txBox="1">
            <a:spLocks/>
          </p:cNvSpPr>
          <p:nvPr/>
        </p:nvSpPr>
        <p:spPr>
          <a:xfrm>
            <a:off x="5957638" y="4011231"/>
            <a:ext cx="5285327" cy="395562"/>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t>JSON Collections</a:t>
            </a:r>
          </a:p>
        </p:txBody>
      </p:sp>
      <p:sp>
        <p:nvSpPr>
          <p:cNvPr id="9" name="Text Placeholder 5">
            <a:extLst>
              <a:ext uri="{FF2B5EF4-FFF2-40B4-BE49-F238E27FC236}">
                <a16:creationId xmlns:a16="http://schemas.microsoft.com/office/drawing/2014/main" id="{05512A5F-AC02-2F44-A5E4-BC1BF70F8DA1}"/>
              </a:ext>
            </a:extLst>
          </p:cNvPr>
          <p:cNvSpPr txBox="1">
            <a:spLocks/>
          </p:cNvSpPr>
          <p:nvPr/>
        </p:nvSpPr>
        <p:spPr>
          <a:xfrm>
            <a:off x="5957638" y="4602361"/>
            <a:ext cx="5285327" cy="395562"/>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t>Java API for MongoDB</a:t>
            </a:r>
          </a:p>
        </p:txBody>
      </p:sp>
    </p:spTree>
    <p:extLst>
      <p:ext uri="{BB962C8B-B14F-4D97-AF65-F5344CB8AC3E}">
        <p14:creationId xmlns:p14="http://schemas.microsoft.com/office/powerpoint/2010/main" val="1225539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sz="3600" dirty="0">
                <a:latin typeface="Oracle Sans" panose="020B0503020204020204" pitchFamily="34" charset="0"/>
                <a:cs typeface="Oracle Sans" panose="020B0503020204020204" pitchFamily="34" charset="0"/>
              </a:rPr>
              <a:t>The Java API for JSON in JDBC (21c+)</a:t>
            </a:r>
          </a:p>
        </p:txBody>
      </p:sp>
      <p:sp>
        <p:nvSpPr>
          <p:cNvPr id="4" name="Content Placeholder 3">
            <a:extLst>
              <a:ext uri="{FF2B5EF4-FFF2-40B4-BE49-F238E27FC236}">
                <a16:creationId xmlns:a16="http://schemas.microsoft.com/office/drawing/2014/main" id="{50FEE007-EEA3-784C-8AC8-CEE1E2A26F37}"/>
              </a:ext>
            </a:extLst>
          </p:cNvPr>
          <p:cNvSpPr>
            <a:spLocks noGrp="1"/>
          </p:cNvSpPr>
          <p:nvPr>
            <p:ph idx="1"/>
          </p:nvPr>
        </p:nvSpPr>
        <p:spPr>
          <a:xfrm>
            <a:off x="760476" y="1515885"/>
            <a:ext cx="10671048" cy="4723167"/>
          </a:xfrm>
        </p:spPr>
        <p:txBody>
          <a:bodyPr/>
          <a:lstStyle/>
          <a:p>
            <a:pPr marL="285750" indent="-285750">
              <a:buFont typeface="Arial" panose="020B0604020202020204" pitchFamily="34" charset="0"/>
              <a:buChar char="•"/>
            </a:pPr>
            <a:r>
              <a:rPr lang="en-US" sz="2000" dirty="0"/>
              <a:t>Facilities to read, write, and modify JSON type values from Java</a:t>
            </a:r>
            <a:br>
              <a:rPr lang="en-US" sz="2000" dirty="0"/>
            </a:br>
            <a:endParaRPr lang="en-US" dirty="0"/>
          </a:p>
          <a:p>
            <a:pPr marL="285750" indent="-285750">
              <a:buFont typeface="Arial" panose="020B0604020202020204" pitchFamily="34" charset="0"/>
              <a:buChar char="•"/>
            </a:pPr>
            <a:r>
              <a:rPr lang="en-US" sz="2000" dirty="0"/>
              <a:t>Features</a:t>
            </a:r>
          </a:p>
          <a:p>
            <a:pPr marL="651510" lvl="1" indent="-285750"/>
            <a:r>
              <a:rPr lang="en-US" dirty="0"/>
              <a:t>Mutable tree/object model </a:t>
            </a:r>
          </a:p>
          <a:p>
            <a:pPr marL="651510" lvl="1" indent="-285750"/>
            <a:r>
              <a:rPr lang="en-US" dirty="0"/>
              <a:t>Event-based parser and generator</a:t>
            </a:r>
          </a:p>
          <a:p>
            <a:pPr marL="651510" lvl="1" indent="-285750"/>
            <a:r>
              <a:rPr lang="en-US" dirty="0"/>
              <a:t>Access to extended SQL/JSON types (TIMESTAMP, DATE, etc.)</a:t>
            </a:r>
          </a:p>
          <a:p>
            <a:pPr marL="651510" lvl="1" indent="-285750"/>
            <a:r>
              <a:rPr lang="en-US" dirty="0"/>
              <a:t>Supports both JSON text and OSON</a:t>
            </a:r>
          </a:p>
          <a:p>
            <a:pPr marL="651510" lvl="1" indent="-285750"/>
            <a:r>
              <a:rPr lang="en-US" dirty="0"/>
              <a:t>Optional integration with JSON-P / JSR-374</a:t>
            </a:r>
            <a:br>
              <a:rPr lang="en-US" dirty="0"/>
            </a:br>
            <a:endParaRPr lang="en-US" dirty="0"/>
          </a:p>
          <a:p>
            <a:pPr marL="285750" indent="-285750">
              <a:buFont typeface="Arial" panose="020B0604020202020204" pitchFamily="34" charset="0"/>
              <a:buChar char="•"/>
            </a:pPr>
            <a:r>
              <a:rPr lang="en-US" sz="2000" dirty="0"/>
              <a:t>Where is it?</a:t>
            </a:r>
          </a:p>
          <a:p>
            <a:pPr marL="651510" lvl="1" indent="-285750"/>
            <a:r>
              <a:rPr lang="en-US" b="1" dirty="0"/>
              <a:t>JAR:  </a:t>
            </a:r>
            <a:r>
              <a:rPr lang="en-US" dirty="0"/>
              <a:t>ojdbc8.jar or ojdbc11.jar </a:t>
            </a:r>
          </a:p>
          <a:p>
            <a:pPr marL="1017270" lvl="2" indent="-285750"/>
            <a:r>
              <a:rPr lang="en-US" dirty="0"/>
              <a:t>OTN</a:t>
            </a:r>
          </a:p>
          <a:p>
            <a:pPr marL="1017270" lvl="2" indent="-285750"/>
            <a:r>
              <a:rPr lang="en-US" dirty="0"/>
              <a:t>Maven Central Repository </a:t>
            </a:r>
            <a:br>
              <a:rPr lang="en-US" dirty="0"/>
            </a:br>
            <a:r>
              <a:rPr lang="en-US" sz="1400" dirty="0"/>
              <a:t>(</a:t>
            </a:r>
            <a:r>
              <a:rPr lang="en-US" sz="1400" dirty="0" err="1">
                <a:latin typeface="Courier New" panose="02070309020205020404" pitchFamily="49" charset="0"/>
                <a:cs typeface="Courier New" panose="02070309020205020404" pitchFamily="49" charset="0"/>
              </a:rPr>
              <a:t>groupId</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com.oracle.database.jdbc</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artifactId</a:t>
            </a:r>
            <a:r>
              <a:rPr lang="en-US" sz="1400" dirty="0">
                <a:latin typeface="Courier New" panose="02070309020205020404" pitchFamily="49" charset="0"/>
                <a:cs typeface="Courier New" panose="02070309020205020404" pitchFamily="49" charset="0"/>
              </a:rPr>
              <a:t> = ojdbc8</a:t>
            </a:r>
            <a:r>
              <a:rPr lang="en-US" sz="1400" dirty="0"/>
              <a:t>)</a:t>
            </a:r>
          </a:p>
          <a:p>
            <a:pPr marL="651510" lvl="1" indent="-285750"/>
            <a:r>
              <a:rPr lang="en-US" b="1" dirty="0"/>
              <a:t>Package: </a:t>
            </a:r>
            <a:r>
              <a:rPr lang="en-US" dirty="0">
                <a:latin typeface="Menlo" panose="020B0609030804020204" pitchFamily="49" charset="0"/>
                <a:ea typeface="Menlo" panose="020B0609030804020204" pitchFamily="49" charset="0"/>
                <a:cs typeface="Menlo" panose="020B0609030804020204" pitchFamily="49" charset="0"/>
              </a:rPr>
              <a:t>oracle.sql.json</a:t>
            </a:r>
            <a:endParaRPr lang="en-US" dirty="0"/>
          </a:p>
          <a:p>
            <a:pPr marL="651510" lvl="1" indent="-285750"/>
            <a:endParaRPr lang="en-US" dirty="0"/>
          </a:p>
          <a:p>
            <a:pPr marL="285750" indent="-285750"/>
            <a:endParaRPr lang="en-US" dirty="0"/>
          </a:p>
        </p:txBody>
      </p:sp>
      <p:sp>
        <p:nvSpPr>
          <p:cNvPr id="5" name="Footer Placeholder 4">
            <a:extLst>
              <a:ext uri="{FF2B5EF4-FFF2-40B4-BE49-F238E27FC236}">
                <a16:creationId xmlns:a16="http://schemas.microsoft.com/office/drawing/2014/main" id="{AE9B9F06-BE39-874C-960B-2307FC60A1FA}"/>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Tree>
    <p:extLst>
      <p:ext uri="{BB962C8B-B14F-4D97-AF65-F5344CB8AC3E}">
        <p14:creationId xmlns:p14="http://schemas.microsoft.com/office/powerpoint/2010/main" val="2604000562"/>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6A683-0FDD-1940-BB66-623FB65E3263}"/>
              </a:ext>
            </a:extLst>
          </p:cNvPr>
          <p:cNvSpPr>
            <a:spLocks noGrp="1"/>
          </p:cNvSpPr>
          <p:nvPr>
            <p:ph type="title"/>
          </p:nvPr>
        </p:nvSpPr>
        <p:spPr/>
        <p:txBody>
          <a:bodyPr/>
          <a:lstStyle/>
          <a:p>
            <a:r>
              <a:rPr lang="en-US" sz="3600" dirty="0">
                <a:latin typeface="Oracle Sans" panose="020B0503020204020204" pitchFamily="34" charset="0"/>
                <a:cs typeface="Oracle Sans" panose="020B0503020204020204" pitchFamily="34" charset="0"/>
              </a:rPr>
              <a:t>Package: </a:t>
            </a:r>
            <a:r>
              <a:rPr lang="en-US" sz="3600" b="0" dirty="0">
                <a:latin typeface="Menlo" panose="020B0609030804020204" pitchFamily="49" charset="0"/>
                <a:ea typeface="Menlo" panose="020B0609030804020204" pitchFamily="49" charset="0"/>
                <a:cs typeface="Menlo" panose="020B0609030804020204" pitchFamily="49" charset="0"/>
              </a:rPr>
              <a:t>oracle.sql.json</a:t>
            </a:r>
          </a:p>
        </p:txBody>
      </p:sp>
      <p:sp>
        <p:nvSpPr>
          <p:cNvPr id="4" name="Slide Number Placeholder 3">
            <a:extLst>
              <a:ext uri="{FF2B5EF4-FFF2-40B4-BE49-F238E27FC236}">
                <a16:creationId xmlns:a16="http://schemas.microsoft.com/office/drawing/2014/main" id="{507EE241-3477-8441-9EB6-4CCD263F6C63}"/>
              </a:ext>
            </a:extLst>
          </p:cNvPr>
          <p:cNvSpPr>
            <a:spLocks noGrp="1"/>
          </p:cNvSpPr>
          <p:nvPr>
            <p:ph type="sldNum" sz="quarter" idx="12"/>
          </p:nvPr>
        </p:nvSpPr>
        <p:spPr/>
        <p:txBody>
          <a:bodyPr/>
          <a:lstStyle/>
          <a:p>
            <a:fld id="{345D60D9-5372-5F40-9443-0F9AE5BDC3C8}" type="slidenum">
              <a:rPr lang="en-US" smtClean="0"/>
              <a:pPr/>
              <a:t>17</a:t>
            </a:fld>
            <a:endParaRPr lang="en-US" dirty="0"/>
          </a:p>
        </p:txBody>
      </p:sp>
      <p:sp>
        <p:nvSpPr>
          <p:cNvPr id="5" name="Footer Placeholder 4">
            <a:extLst>
              <a:ext uri="{FF2B5EF4-FFF2-40B4-BE49-F238E27FC236}">
                <a16:creationId xmlns:a16="http://schemas.microsoft.com/office/drawing/2014/main" id="{A2415365-6B5E-434D-905F-4EEFFA19C0DF}"/>
              </a:ext>
            </a:extLst>
          </p:cNvPr>
          <p:cNvSpPr>
            <a:spLocks noGrp="1"/>
          </p:cNvSpPr>
          <p:nvPr>
            <p:ph type="ftr" sz="quarter" idx="11"/>
          </p:nvPr>
        </p:nvSpPr>
        <p:spPr/>
        <p:txBody>
          <a:bodyPr/>
          <a:lstStyle/>
          <a:p>
            <a:r>
              <a:rPr lang="en-US" dirty="0"/>
              <a:t>Copyright © 2022, Oracle and/or its affiliates  </a:t>
            </a:r>
          </a:p>
        </p:txBody>
      </p:sp>
      <p:graphicFrame>
        <p:nvGraphicFramePr>
          <p:cNvPr id="7" name="Table 6">
            <a:extLst>
              <a:ext uri="{FF2B5EF4-FFF2-40B4-BE49-F238E27FC236}">
                <a16:creationId xmlns:a16="http://schemas.microsoft.com/office/drawing/2014/main" id="{EFDC9E0B-45FE-E849-AEDD-21392789562A}"/>
              </a:ext>
            </a:extLst>
          </p:cNvPr>
          <p:cNvGraphicFramePr>
            <a:graphicFrameLocks noGrp="1"/>
          </p:cNvGraphicFramePr>
          <p:nvPr>
            <p:extLst>
              <p:ext uri="{D42A27DB-BD31-4B8C-83A1-F6EECF244321}">
                <p14:modId xmlns:p14="http://schemas.microsoft.com/office/powerpoint/2010/main" val="1509477549"/>
              </p:ext>
            </p:extLst>
          </p:nvPr>
        </p:nvGraphicFramePr>
        <p:xfrm>
          <a:off x="1127759" y="1550505"/>
          <a:ext cx="7896830" cy="4807225"/>
        </p:xfrm>
        <a:graphic>
          <a:graphicData uri="http://schemas.openxmlformats.org/drawingml/2006/table">
            <a:tbl>
              <a:tblPr firstRow="1" bandRow="1">
                <a:tableStyleId>{F2DE63D5-997A-4646-A377-4702673A728D}</a:tableStyleId>
              </a:tblPr>
              <a:tblGrid>
                <a:gridCol w="2965380">
                  <a:extLst>
                    <a:ext uri="{9D8B030D-6E8A-4147-A177-3AD203B41FA5}">
                      <a16:colId xmlns:a16="http://schemas.microsoft.com/office/drawing/2014/main" val="3537140544"/>
                    </a:ext>
                  </a:extLst>
                </a:gridCol>
                <a:gridCol w="4931450">
                  <a:extLst>
                    <a:ext uri="{9D8B030D-6E8A-4147-A177-3AD203B41FA5}">
                      <a16:colId xmlns:a16="http://schemas.microsoft.com/office/drawing/2014/main" val="185809175"/>
                    </a:ext>
                  </a:extLst>
                </a:gridCol>
              </a:tblGrid>
              <a:tr h="611761">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600" b="1" dirty="0">
                          <a:ln>
                            <a:solidFill>
                              <a:sysClr val="windowText" lastClr="000000"/>
                            </a:solidFill>
                          </a:ln>
                          <a:solidFill>
                            <a:schemeClr val="tx1"/>
                          </a:solidFill>
                        </a:rPr>
                        <a:t> </a:t>
                      </a:r>
                      <a:r>
                        <a:rPr lang="en-US" sz="1600" b="1" dirty="0">
                          <a:solidFill>
                            <a:schemeClr val="tx1"/>
                          </a:solidFill>
                        </a:rPr>
                        <a:t>Description</a:t>
                      </a:r>
                      <a:endParaRPr lang="en-US" sz="1600" b="1" dirty="0">
                        <a:ln>
                          <a:solidFill>
                            <a:sysClr val="windowText" lastClr="000000"/>
                          </a:solidFill>
                        </a:ln>
                        <a:solidFill>
                          <a:schemeClr val="tx1"/>
                        </a:solidFill>
                      </a:endParaRPr>
                    </a:p>
                  </a:txBody>
                  <a:tcPr anchor="ctr">
                    <a:lnL w="12700" cap="flat" cmpd="sng" algn="ctr">
                      <a:solidFill>
                        <a:schemeClr val="accent3"/>
                      </a:solidFill>
                      <a:prstDash val="solid"/>
                      <a:round/>
                      <a:headEnd type="none" w="med" len="med"/>
                      <a:tailEnd type="none" w="med" len="med"/>
                    </a:lnL>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3">
                        <a:lumMod val="40000"/>
                        <a:lumOff val="60000"/>
                      </a:schemeClr>
                    </a:solidFill>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Classes/interfaces</a:t>
                      </a:r>
                    </a:p>
                  </a:txBody>
                  <a:tcPr anchor="ctr">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051262463"/>
                  </a:ext>
                </a:extLst>
              </a:tr>
              <a:tr h="2369977">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800" b="0" dirty="0"/>
                        <a:t> Tree model </a:t>
                      </a:r>
                    </a:p>
                  </a:txBody>
                  <a:tcPr marT="91440">
                    <a:lnL w="12700" cap="flat" cmpd="sng" algn="ctr">
                      <a:solidFill>
                        <a:schemeClr val="accent3"/>
                      </a:solidFill>
                      <a:prstDash val="solid"/>
                      <a:round/>
                      <a:headEnd type="none" w="med" len="med"/>
                      <a:tailEnd type="none" w="med" len="med"/>
                    </a:lnL>
                    <a:lnT w="12700" cap="flat" cmpd="sng" algn="ctr">
                      <a:solidFill>
                        <a:schemeClr val="accent3"/>
                      </a:solidFill>
                      <a:prstDash val="solid"/>
                      <a:round/>
                      <a:headEnd type="none" w="med" len="med"/>
                      <a:tailEnd type="none" w="med" len="med"/>
                    </a:lnT>
                    <a:lnB w="12700" cap="flat" cmpd="sng" algn="ctr">
                      <a:solidFill>
                        <a:schemeClr val="accent3"/>
                      </a:solidFill>
                      <a:prstDash val="sysDot"/>
                      <a:round/>
                      <a:headEnd type="none" w="med" len="med"/>
                      <a:tailEnd type="none" w="med" len="med"/>
                    </a:lnB>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400" u="none" strike="noStrike" dirty="0">
                          <a:effectLst/>
                          <a:latin typeface="Menlo" panose="020B0609030804020204" pitchFamily="49" charset="0"/>
                          <a:ea typeface="Menlo" panose="020B0609030804020204" pitchFamily="49" charset="0"/>
                          <a:cs typeface="Menlo" panose="020B0609030804020204" pitchFamily="49" charset="0"/>
                        </a:rPr>
                        <a:t>OracleJsonObject</a:t>
                      </a:r>
                      <a:br>
                        <a:rPr lang="en-US" sz="1400" u="none" strike="noStrike" dirty="0">
                          <a:effectLst/>
                          <a:latin typeface="Menlo" panose="020B0609030804020204" pitchFamily="49" charset="0"/>
                          <a:ea typeface="Menlo" panose="020B0609030804020204" pitchFamily="49" charset="0"/>
                          <a:cs typeface="Menlo" panose="020B0609030804020204" pitchFamily="49" charset="0"/>
                        </a:rPr>
                      </a:br>
                      <a:r>
                        <a:rPr lang="en-US" sz="1400" u="none" strike="noStrike" dirty="0">
                          <a:effectLst/>
                          <a:latin typeface="Menlo" panose="020B0609030804020204" pitchFamily="49" charset="0"/>
                          <a:ea typeface="Menlo" panose="020B0609030804020204" pitchFamily="49" charset="0"/>
                          <a:cs typeface="Menlo" panose="020B0609030804020204" pitchFamily="49" charset="0"/>
                        </a:rPr>
                        <a:t>OracleJsonArray</a:t>
                      </a:r>
                      <a:br>
                        <a:rPr lang="en-US" sz="1400" dirty="0">
                          <a:latin typeface="Menlo" panose="020B0609030804020204" pitchFamily="49" charset="0"/>
                          <a:ea typeface="Menlo" panose="020B0609030804020204" pitchFamily="49" charset="0"/>
                          <a:cs typeface="Menlo" panose="020B0609030804020204" pitchFamily="49" charset="0"/>
                        </a:rPr>
                      </a:br>
                      <a:r>
                        <a:rPr lang="en-US" sz="1400" u="none" strike="noStrike" dirty="0">
                          <a:effectLst/>
                          <a:latin typeface="Menlo" panose="020B0609030804020204" pitchFamily="49" charset="0"/>
                          <a:ea typeface="Menlo" panose="020B0609030804020204" pitchFamily="49" charset="0"/>
                          <a:cs typeface="Menlo" panose="020B0609030804020204" pitchFamily="49" charset="0"/>
                        </a:rPr>
                        <a:t>OracleJsonString</a:t>
                      </a:r>
                      <a:br>
                        <a:rPr lang="en-US" sz="1400" u="none" strike="noStrike" dirty="0">
                          <a:effectLst/>
                          <a:latin typeface="Menlo" panose="020B0609030804020204" pitchFamily="49" charset="0"/>
                          <a:ea typeface="Menlo" panose="020B0609030804020204" pitchFamily="49" charset="0"/>
                          <a:cs typeface="Menlo" panose="020B0609030804020204" pitchFamily="49" charset="0"/>
                        </a:rPr>
                      </a:br>
                      <a:r>
                        <a:rPr lang="en-US" sz="1400" u="none" strike="noStrike" dirty="0">
                          <a:effectLst/>
                          <a:latin typeface="Menlo" panose="020B0609030804020204" pitchFamily="49" charset="0"/>
                          <a:ea typeface="Menlo" panose="020B0609030804020204" pitchFamily="49" charset="0"/>
                          <a:cs typeface="Menlo" panose="020B0609030804020204" pitchFamily="49" charset="0"/>
                        </a:rPr>
                        <a:t>OracleJsonDecimal</a:t>
                      </a:r>
                      <a:br>
                        <a:rPr lang="en-US" sz="1400" u="none" strike="noStrike" dirty="0">
                          <a:effectLst/>
                          <a:latin typeface="Menlo" panose="020B0609030804020204" pitchFamily="49" charset="0"/>
                          <a:ea typeface="Menlo" panose="020B0609030804020204" pitchFamily="49" charset="0"/>
                          <a:cs typeface="Menlo" panose="020B0609030804020204" pitchFamily="49" charset="0"/>
                        </a:rPr>
                      </a:br>
                      <a:r>
                        <a:rPr lang="en-US" sz="1400" u="none" strike="noStrike" dirty="0">
                          <a:effectLst/>
                          <a:latin typeface="Menlo" panose="020B0609030804020204" pitchFamily="49" charset="0"/>
                          <a:ea typeface="Menlo" panose="020B0609030804020204" pitchFamily="49" charset="0"/>
                          <a:cs typeface="Menlo" panose="020B0609030804020204" pitchFamily="49" charset="0"/>
                        </a:rPr>
                        <a:t>OracleJsonDouble</a:t>
                      </a:r>
                      <a:br>
                        <a:rPr lang="en-US" sz="1400" u="none" strike="noStrike" dirty="0">
                          <a:effectLst/>
                          <a:latin typeface="Menlo" panose="020B0609030804020204" pitchFamily="49" charset="0"/>
                          <a:ea typeface="Menlo" panose="020B0609030804020204" pitchFamily="49" charset="0"/>
                          <a:cs typeface="Menlo" panose="020B0609030804020204" pitchFamily="49" charset="0"/>
                        </a:rPr>
                      </a:br>
                      <a:r>
                        <a:rPr lang="en-US" sz="1400" u="none" strike="noStrike" dirty="0">
                          <a:effectLst/>
                          <a:latin typeface="Menlo" panose="020B0609030804020204" pitchFamily="49" charset="0"/>
                          <a:ea typeface="Menlo" panose="020B0609030804020204" pitchFamily="49" charset="0"/>
                          <a:cs typeface="Menlo" panose="020B0609030804020204" pitchFamily="49" charset="0"/>
                        </a:rPr>
                        <a:t>OracleJsonTimestamp</a:t>
                      </a:r>
                      <a:br>
                        <a:rPr lang="en-US" sz="1400" u="none" strike="noStrike" dirty="0">
                          <a:effectLst/>
                          <a:latin typeface="Menlo" panose="020B0609030804020204" pitchFamily="49" charset="0"/>
                          <a:ea typeface="Menlo" panose="020B0609030804020204" pitchFamily="49" charset="0"/>
                          <a:cs typeface="Menlo" panose="020B0609030804020204" pitchFamily="49" charset="0"/>
                        </a:rPr>
                      </a:br>
                      <a:r>
                        <a:rPr lang="en-US" sz="1400" u="none" strike="noStrike" dirty="0">
                          <a:effectLst/>
                          <a:latin typeface="Menlo" panose="020B0609030804020204" pitchFamily="49" charset="0"/>
                          <a:ea typeface="Menlo" panose="020B0609030804020204" pitchFamily="49" charset="0"/>
                          <a:cs typeface="Menlo" panose="020B0609030804020204" pitchFamily="49" charset="0"/>
                        </a:rPr>
                        <a:t>OracleJsonBinary</a:t>
                      </a:r>
                      <a:br>
                        <a:rPr lang="en-US" sz="1400" dirty="0">
                          <a:latin typeface="Menlo" panose="020B0609030804020204" pitchFamily="49" charset="0"/>
                          <a:ea typeface="Menlo" panose="020B0609030804020204" pitchFamily="49" charset="0"/>
                          <a:cs typeface="Menlo" panose="020B0609030804020204" pitchFamily="49" charset="0"/>
                        </a:rPr>
                      </a:br>
                      <a:r>
                        <a:rPr lang="en-US" sz="1400" u="none" strike="noStrike" dirty="0">
                          <a:effectLst/>
                          <a:latin typeface="Menlo" panose="020B0609030804020204" pitchFamily="49" charset="0"/>
                          <a:ea typeface="Menlo" panose="020B0609030804020204" pitchFamily="49" charset="0"/>
                          <a:cs typeface="Menlo" panose="020B0609030804020204" pitchFamily="49" charset="0"/>
                        </a:rPr>
                        <a:t>OracleJsonIntervalDS</a:t>
                      </a:r>
                      <a:br>
                        <a:rPr lang="en-US" sz="1400" u="none" strike="noStrike" dirty="0">
                          <a:effectLst/>
                          <a:latin typeface="Menlo" panose="020B0609030804020204" pitchFamily="49" charset="0"/>
                          <a:ea typeface="Menlo" panose="020B0609030804020204" pitchFamily="49" charset="0"/>
                          <a:cs typeface="Menlo" panose="020B0609030804020204" pitchFamily="49" charset="0"/>
                        </a:rPr>
                      </a:br>
                      <a:r>
                        <a:rPr lang="en-US" sz="1400" u="none" strike="noStrike" dirty="0">
                          <a:effectLst/>
                          <a:latin typeface="Menlo" panose="020B0609030804020204" pitchFamily="49" charset="0"/>
                          <a:ea typeface="Menlo" panose="020B0609030804020204" pitchFamily="49" charset="0"/>
                          <a:cs typeface="Menlo" panose="020B0609030804020204" pitchFamily="49" charset="0"/>
                        </a:rPr>
                        <a:t>OracleJsonIntervalYM</a:t>
                      </a:r>
                      <a:endParaRPr lang="en-US" sz="1400" dirty="0">
                        <a:latin typeface="Menlo" panose="020B0609030804020204" pitchFamily="49" charset="0"/>
                        <a:ea typeface="Menlo" panose="020B0609030804020204" pitchFamily="49" charset="0"/>
                        <a:cs typeface="Menlo" panose="020B0609030804020204" pitchFamily="49" charset="0"/>
                      </a:endParaRPr>
                    </a:p>
                    <a:p>
                      <a:r>
                        <a:rPr lang="en-US" sz="1400" dirty="0">
                          <a:latin typeface="Menlo" panose="020B0609030804020204" pitchFamily="49" charset="0"/>
                          <a:ea typeface="Menlo" panose="020B0609030804020204" pitchFamily="49" charset="0"/>
                          <a:cs typeface="Menlo" panose="020B0609030804020204" pitchFamily="49" charset="0"/>
                        </a:rPr>
                        <a:t>...</a:t>
                      </a:r>
                    </a:p>
                  </a:txBody>
                  <a:tcPr marT="91440">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ysDot"/>
                      <a:round/>
                      <a:headEnd type="none" w="med" len="med"/>
                      <a:tailEnd type="none" w="med" len="med"/>
                    </a:lnB>
                  </a:tcPr>
                </a:tc>
                <a:extLst>
                  <a:ext uri="{0D108BD9-81ED-4DB2-BD59-A6C34878D82A}">
                    <a16:rowId xmlns:a16="http://schemas.microsoft.com/office/drawing/2014/main" val="2051455829"/>
                  </a:ext>
                </a:extLst>
              </a:tr>
              <a:tr h="834887">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800" b="0" dirty="0"/>
                        <a:t> Event model </a:t>
                      </a:r>
                    </a:p>
                  </a:txBody>
                  <a:tcPr marT="91440">
                    <a:lnL w="12700" cap="flat" cmpd="sng" algn="ctr">
                      <a:solidFill>
                        <a:schemeClr val="accent3"/>
                      </a:solidFill>
                      <a:prstDash val="solid"/>
                      <a:round/>
                      <a:headEnd type="none" w="med" len="med"/>
                      <a:tailEnd type="none" w="med" len="med"/>
                    </a:lnL>
                    <a:lnT w="12700" cap="flat" cmpd="sng" algn="ctr">
                      <a:solidFill>
                        <a:schemeClr val="accent3"/>
                      </a:solidFill>
                      <a:prstDash val="sysDot"/>
                      <a:round/>
                      <a:headEnd type="none" w="med" len="med"/>
                      <a:tailEnd type="none" w="med" len="med"/>
                    </a:lnT>
                    <a:lnB w="12700" cap="flat" cmpd="sng" algn="ctr">
                      <a:solidFill>
                        <a:schemeClr val="accent3"/>
                      </a:solidFill>
                      <a:prstDash val="sysDot"/>
                      <a:round/>
                      <a:headEnd type="none" w="med" len="med"/>
                      <a:tailEnd type="none" w="med" len="med"/>
                    </a:lnB>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400" u="none" strike="noStrike" dirty="0">
                          <a:effectLst/>
                          <a:latin typeface="Menlo" panose="020B0609030804020204" pitchFamily="49" charset="0"/>
                          <a:ea typeface="Menlo" panose="020B0609030804020204" pitchFamily="49" charset="0"/>
                          <a:cs typeface="Menlo" panose="020B0609030804020204" pitchFamily="49" charset="0"/>
                        </a:rPr>
                        <a:t>OracleJsonParser</a:t>
                      </a:r>
                    </a:p>
                    <a:p>
                      <a:pPr marL="0" marR="0" lvl="0" indent="0" algn="l" defTabSz="914126" rtl="0" eaLnBrk="1" fontAlgn="auto" latinLnBrk="0" hangingPunct="1">
                        <a:lnSpc>
                          <a:spcPct val="100000"/>
                        </a:lnSpc>
                        <a:spcBef>
                          <a:spcPts val="0"/>
                        </a:spcBef>
                        <a:spcAft>
                          <a:spcPts val="0"/>
                        </a:spcAft>
                        <a:buClrTx/>
                        <a:buSzTx/>
                        <a:buFontTx/>
                        <a:buNone/>
                        <a:tabLst/>
                        <a:defRPr/>
                      </a:pPr>
                      <a:r>
                        <a:rPr lang="en-US" sz="1400" u="none" strike="noStrike" dirty="0">
                          <a:effectLst/>
                          <a:latin typeface="Menlo" panose="020B0609030804020204" pitchFamily="49" charset="0"/>
                          <a:ea typeface="Menlo" panose="020B0609030804020204" pitchFamily="49" charset="0"/>
                          <a:cs typeface="Menlo" panose="020B0609030804020204" pitchFamily="49" charset="0"/>
                        </a:rPr>
                        <a:t>OracleJsonGenerator</a:t>
                      </a:r>
                      <a:endParaRPr lang="en-US" sz="1400" dirty="0">
                        <a:latin typeface="Menlo" panose="020B0609030804020204" pitchFamily="49" charset="0"/>
                        <a:ea typeface="Menlo" panose="020B0609030804020204" pitchFamily="49" charset="0"/>
                        <a:cs typeface="Menlo" panose="020B0609030804020204" pitchFamily="49" charset="0"/>
                      </a:endParaRPr>
                    </a:p>
                  </a:txBody>
                  <a:tcPr marT="91440">
                    <a:lnR w="12700" cap="flat" cmpd="sng" algn="ctr">
                      <a:solidFill>
                        <a:schemeClr val="accent3"/>
                      </a:solidFill>
                      <a:prstDash val="solid"/>
                      <a:round/>
                      <a:headEnd type="none" w="med" len="med"/>
                      <a:tailEnd type="none" w="med" len="med"/>
                    </a:lnR>
                    <a:lnT w="12700" cap="flat" cmpd="sng" algn="ctr">
                      <a:solidFill>
                        <a:schemeClr val="accent3"/>
                      </a:solidFill>
                      <a:prstDash val="sysDot"/>
                      <a:round/>
                      <a:headEnd type="none" w="med" len="med"/>
                      <a:tailEnd type="none" w="med" len="med"/>
                    </a:lnT>
                    <a:lnB w="12700" cap="flat" cmpd="sng" algn="ctr">
                      <a:solidFill>
                        <a:schemeClr val="accent3"/>
                      </a:solidFill>
                      <a:prstDash val="sysDot"/>
                      <a:round/>
                      <a:headEnd type="none" w="med" len="med"/>
                      <a:tailEnd type="none" w="med" len="med"/>
                    </a:lnB>
                  </a:tcPr>
                </a:tc>
                <a:extLst>
                  <a:ext uri="{0D108BD9-81ED-4DB2-BD59-A6C34878D82A}">
                    <a16:rowId xmlns:a16="http://schemas.microsoft.com/office/drawing/2014/main" val="3463087447"/>
                  </a:ext>
                </a:extLst>
              </a:tr>
              <a:tr h="606863">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800" b="0" dirty="0"/>
                        <a:t> Factory</a:t>
                      </a:r>
                    </a:p>
                  </a:txBody>
                  <a:tcPr marT="91440">
                    <a:lnL w="12700" cap="flat" cmpd="sng" algn="ctr">
                      <a:solidFill>
                        <a:schemeClr val="accent3"/>
                      </a:solidFill>
                      <a:prstDash val="solid"/>
                      <a:round/>
                      <a:headEnd type="none" w="med" len="med"/>
                      <a:tailEnd type="none" w="med" len="med"/>
                    </a:lnL>
                    <a:lnT w="12700" cap="flat" cmpd="sng" algn="ctr">
                      <a:solidFill>
                        <a:schemeClr val="accent3"/>
                      </a:solidFill>
                      <a:prstDash val="sysDot"/>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r>
                        <a:rPr lang="en-US" sz="1400" b="1" u="none" strike="noStrike" dirty="0">
                          <a:solidFill>
                            <a:schemeClr val="accent1"/>
                          </a:solidFill>
                          <a:effectLst/>
                          <a:latin typeface="Menlo" panose="020B0609030804020204" pitchFamily="49" charset="0"/>
                          <a:ea typeface="Menlo" panose="020B0609030804020204" pitchFamily="49" charset="0"/>
                          <a:cs typeface="Menlo" panose="020B0609030804020204" pitchFamily="49" charset="0"/>
                        </a:rPr>
                        <a:t>OracleJsonFactory</a:t>
                      </a:r>
                      <a:br>
                        <a:rPr lang="en-US" sz="1400" u="none" strike="noStrike" dirty="0">
                          <a:effectLst/>
                          <a:latin typeface="Menlo" panose="020B0609030804020204" pitchFamily="49" charset="0"/>
                          <a:ea typeface="Menlo" panose="020B0609030804020204" pitchFamily="49" charset="0"/>
                          <a:cs typeface="Menlo" panose="020B0609030804020204" pitchFamily="49" charset="0"/>
                        </a:rPr>
                      </a:br>
                      <a:br>
                        <a:rPr lang="en-US" sz="1400" u="none" strike="noStrike" dirty="0">
                          <a:effectLst/>
                          <a:latin typeface="Menlo" panose="020B0609030804020204" pitchFamily="49" charset="0"/>
                          <a:ea typeface="Menlo" panose="020B0609030804020204" pitchFamily="49" charset="0"/>
                          <a:cs typeface="Menlo" panose="020B0609030804020204" pitchFamily="49" charset="0"/>
                        </a:rPr>
                      </a:br>
                      <a:br>
                        <a:rPr lang="en-US" sz="1400" u="none" strike="noStrike" dirty="0">
                          <a:effectLst/>
                          <a:latin typeface="Menlo" panose="020B0609030804020204" pitchFamily="49" charset="0"/>
                          <a:ea typeface="Menlo" panose="020B0609030804020204" pitchFamily="49" charset="0"/>
                          <a:cs typeface="Menlo" panose="020B0609030804020204" pitchFamily="49" charset="0"/>
                        </a:rPr>
                      </a:br>
                      <a:endParaRPr lang="en-US" sz="1400" dirty="0">
                        <a:latin typeface="Menlo" panose="020B0609030804020204" pitchFamily="49" charset="0"/>
                        <a:ea typeface="Menlo" panose="020B0609030804020204" pitchFamily="49" charset="0"/>
                        <a:cs typeface="Menlo" panose="020B0609030804020204" pitchFamily="49" charset="0"/>
                      </a:endParaRPr>
                    </a:p>
                  </a:txBody>
                  <a:tcPr marT="91440">
                    <a:lnR w="12700" cap="flat" cmpd="sng" algn="ctr">
                      <a:solidFill>
                        <a:schemeClr val="accent3"/>
                      </a:solidFill>
                      <a:prstDash val="solid"/>
                      <a:round/>
                      <a:headEnd type="none" w="med" len="med"/>
                      <a:tailEnd type="none" w="med" len="med"/>
                    </a:lnR>
                    <a:lnT w="12700" cap="flat" cmpd="sng" algn="ctr">
                      <a:solidFill>
                        <a:schemeClr val="accent3"/>
                      </a:solidFill>
                      <a:prstDash val="sysDot"/>
                      <a:round/>
                      <a:headEnd type="none" w="med" len="med"/>
                      <a:tailEnd type="none" w="med" len="med"/>
                    </a:lnT>
                    <a:lnB w="1270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1253527771"/>
                  </a:ext>
                </a:extLst>
              </a:tr>
            </a:tbl>
          </a:graphicData>
        </a:graphic>
      </p:graphicFrame>
      <p:pic>
        <p:nvPicPr>
          <p:cNvPr id="6" name="Graphic 5" descr="Deciduous tree with solid fill">
            <a:extLst>
              <a:ext uri="{FF2B5EF4-FFF2-40B4-BE49-F238E27FC236}">
                <a16:creationId xmlns:a16="http://schemas.microsoft.com/office/drawing/2014/main" id="{BA74DB08-6D4D-0B40-BDFD-A12CD49394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35078" y="2799522"/>
            <a:ext cx="914400" cy="914400"/>
          </a:xfrm>
          <a:prstGeom prst="rect">
            <a:avLst/>
          </a:prstGeom>
        </p:spPr>
      </p:pic>
      <p:pic>
        <p:nvPicPr>
          <p:cNvPr id="9" name="Graphic 8" descr="Factory with solid fill">
            <a:extLst>
              <a:ext uri="{FF2B5EF4-FFF2-40B4-BE49-F238E27FC236}">
                <a16:creationId xmlns:a16="http://schemas.microsoft.com/office/drawing/2014/main" id="{D16A7200-C31C-7740-9E9E-1BB0F405E7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35078" y="5397524"/>
            <a:ext cx="914400" cy="914400"/>
          </a:xfrm>
          <a:prstGeom prst="rect">
            <a:avLst/>
          </a:prstGeom>
        </p:spPr>
      </p:pic>
      <p:pic>
        <p:nvPicPr>
          <p:cNvPr id="19" name="Graphic 18" descr="End with solid fill">
            <a:extLst>
              <a:ext uri="{FF2B5EF4-FFF2-40B4-BE49-F238E27FC236}">
                <a16:creationId xmlns:a16="http://schemas.microsoft.com/office/drawing/2014/main" id="{465ACF61-103E-5349-B187-8F61F398606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11278" y="4602393"/>
            <a:ext cx="762000" cy="762000"/>
          </a:xfrm>
          <a:prstGeom prst="rect">
            <a:avLst/>
          </a:prstGeom>
        </p:spPr>
      </p:pic>
    </p:spTree>
    <p:extLst>
      <p:ext uri="{BB962C8B-B14F-4D97-AF65-F5344CB8AC3E}">
        <p14:creationId xmlns:p14="http://schemas.microsoft.com/office/powerpoint/2010/main" val="996531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6A683-0FDD-1940-BB66-623FB65E3263}"/>
              </a:ext>
            </a:extLst>
          </p:cNvPr>
          <p:cNvSpPr>
            <a:spLocks noGrp="1"/>
          </p:cNvSpPr>
          <p:nvPr>
            <p:ph type="title"/>
          </p:nvPr>
        </p:nvSpPr>
        <p:spPr/>
        <p:txBody>
          <a:bodyPr/>
          <a:lstStyle/>
          <a:p>
            <a:r>
              <a:rPr lang="en-US" sz="3600" dirty="0">
                <a:latin typeface="Oracle Sans" panose="020B0503020204020204" pitchFamily="34" charset="0"/>
                <a:cs typeface="Oracle Sans" panose="020B0503020204020204" pitchFamily="34" charset="0"/>
              </a:rPr>
              <a:t>Class: </a:t>
            </a:r>
            <a:r>
              <a:rPr lang="en-US" sz="3600" b="1" dirty="0">
                <a:solidFill>
                  <a:schemeClr val="accent1"/>
                </a:solidFill>
                <a:latin typeface="Menlo" panose="020B0609030804020204" pitchFamily="49" charset="0"/>
                <a:ea typeface="Menlo" panose="020B0609030804020204" pitchFamily="49" charset="0"/>
                <a:cs typeface="Menlo" panose="020B0609030804020204" pitchFamily="49" charset="0"/>
              </a:rPr>
              <a:t>OracleJsonFactory</a:t>
            </a:r>
          </a:p>
        </p:txBody>
      </p:sp>
      <p:sp>
        <p:nvSpPr>
          <p:cNvPr id="4" name="Slide Number Placeholder 3">
            <a:extLst>
              <a:ext uri="{FF2B5EF4-FFF2-40B4-BE49-F238E27FC236}">
                <a16:creationId xmlns:a16="http://schemas.microsoft.com/office/drawing/2014/main" id="{507EE241-3477-8441-9EB6-4CCD263F6C63}"/>
              </a:ext>
            </a:extLst>
          </p:cNvPr>
          <p:cNvSpPr>
            <a:spLocks noGrp="1"/>
          </p:cNvSpPr>
          <p:nvPr>
            <p:ph type="sldNum" sz="quarter" idx="12"/>
          </p:nvPr>
        </p:nvSpPr>
        <p:spPr/>
        <p:txBody>
          <a:bodyPr/>
          <a:lstStyle/>
          <a:p>
            <a:fld id="{345D60D9-5372-5F40-9443-0F9AE5BDC3C8}" type="slidenum">
              <a:rPr lang="en-US" smtClean="0"/>
              <a:pPr/>
              <a:t>18</a:t>
            </a:fld>
            <a:endParaRPr lang="en-US" dirty="0"/>
          </a:p>
        </p:txBody>
      </p:sp>
      <p:sp>
        <p:nvSpPr>
          <p:cNvPr id="5" name="Footer Placeholder 4">
            <a:extLst>
              <a:ext uri="{FF2B5EF4-FFF2-40B4-BE49-F238E27FC236}">
                <a16:creationId xmlns:a16="http://schemas.microsoft.com/office/drawing/2014/main" id="{A2415365-6B5E-434D-905F-4EEFFA19C0DF}"/>
              </a:ext>
            </a:extLst>
          </p:cNvPr>
          <p:cNvSpPr>
            <a:spLocks noGrp="1"/>
          </p:cNvSpPr>
          <p:nvPr>
            <p:ph type="ftr" sz="quarter" idx="11"/>
          </p:nvPr>
        </p:nvSpPr>
        <p:spPr/>
        <p:txBody>
          <a:bodyPr/>
          <a:lstStyle/>
          <a:p>
            <a:r>
              <a:rPr lang="en-US" dirty="0"/>
              <a:t>Copyright © 2022, Oracle and/or its affiliates  </a:t>
            </a:r>
          </a:p>
        </p:txBody>
      </p:sp>
      <p:graphicFrame>
        <p:nvGraphicFramePr>
          <p:cNvPr id="6" name="Table 5">
            <a:extLst>
              <a:ext uri="{FF2B5EF4-FFF2-40B4-BE49-F238E27FC236}">
                <a16:creationId xmlns:a16="http://schemas.microsoft.com/office/drawing/2014/main" id="{D5F65156-4871-6441-9128-307085779F8D}"/>
              </a:ext>
            </a:extLst>
          </p:cNvPr>
          <p:cNvGraphicFramePr>
            <a:graphicFrameLocks noGrp="1"/>
          </p:cNvGraphicFramePr>
          <p:nvPr>
            <p:extLst>
              <p:ext uri="{D42A27DB-BD31-4B8C-83A1-F6EECF244321}">
                <p14:modId xmlns:p14="http://schemas.microsoft.com/office/powerpoint/2010/main" val="3543995095"/>
              </p:ext>
            </p:extLst>
          </p:nvPr>
        </p:nvGraphicFramePr>
        <p:xfrm>
          <a:off x="944880" y="1794517"/>
          <a:ext cx="10332720" cy="4385890"/>
        </p:xfrm>
        <a:graphic>
          <a:graphicData uri="http://schemas.openxmlformats.org/drawingml/2006/table">
            <a:tbl>
              <a:tblPr firstRow="1" bandRow="1">
                <a:tableStyleId>{F2DE63D5-997A-4646-A377-4702673A728D}</a:tableStyleId>
              </a:tblPr>
              <a:tblGrid>
                <a:gridCol w="3880093">
                  <a:extLst>
                    <a:ext uri="{9D8B030D-6E8A-4147-A177-3AD203B41FA5}">
                      <a16:colId xmlns:a16="http://schemas.microsoft.com/office/drawing/2014/main" val="3537140544"/>
                    </a:ext>
                  </a:extLst>
                </a:gridCol>
                <a:gridCol w="6452627">
                  <a:extLst>
                    <a:ext uri="{9D8B030D-6E8A-4147-A177-3AD203B41FA5}">
                      <a16:colId xmlns:a16="http://schemas.microsoft.com/office/drawing/2014/main" val="185809175"/>
                    </a:ext>
                  </a:extLst>
                </a:gridCol>
              </a:tblGrid>
              <a:tr h="503207">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600" b="1" dirty="0">
                          <a:ln>
                            <a:solidFill>
                              <a:sysClr val="windowText" lastClr="000000"/>
                            </a:solidFill>
                          </a:ln>
                          <a:solidFill>
                            <a:schemeClr val="tx1"/>
                          </a:solidFill>
                        </a:rPr>
                        <a:t> </a:t>
                      </a:r>
                      <a:r>
                        <a:rPr lang="en-US" sz="1600" b="1" dirty="0">
                          <a:solidFill>
                            <a:schemeClr val="tx1"/>
                          </a:solidFill>
                        </a:rPr>
                        <a:t>Description</a:t>
                      </a:r>
                      <a:endParaRPr lang="en-US" sz="1600" b="1" dirty="0">
                        <a:ln>
                          <a:solidFill>
                            <a:sysClr val="windowText" lastClr="000000"/>
                          </a:solidFill>
                        </a:ln>
                        <a:solidFill>
                          <a:schemeClr val="tx1"/>
                        </a:solidFill>
                      </a:endParaRPr>
                    </a:p>
                  </a:txBody>
                  <a:tcPr anchor="ctr">
                    <a:lnL w="12700" cap="flat" cmpd="sng" algn="ctr">
                      <a:solidFill>
                        <a:schemeClr val="accent3"/>
                      </a:solidFill>
                      <a:prstDash val="solid"/>
                      <a:round/>
                      <a:headEnd type="none" w="med" len="med"/>
                      <a:tailEnd type="none" w="med" len="med"/>
                    </a:lnL>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3">
                        <a:lumMod val="40000"/>
                        <a:lumOff val="60000"/>
                      </a:schemeClr>
                    </a:solidFill>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Methods</a:t>
                      </a:r>
                    </a:p>
                  </a:txBody>
                  <a:tcPr anchor="ctr">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051262463"/>
                  </a:ext>
                </a:extLst>
              </a:tr>
              <a:tr h="1230923">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800" b="0" dirty="0"/>
                        <a:t> </a:t>
                      </a:r>
                      <a:r>
                        <a:rPr lang="en-US" dirty="0"/>
                        <a:t>Read/write </a:t>
                      </a:r>
                      <a:r>
                        <a:rPr lang="en-US" b="1" dirty="0">
                          <a:solidFill>
                            <a:schemeClr val="accent1"/>
                          </a:solidFill>
                        </a:rPr>
                        <a:t>OSON</a:t>
                      </a:r>
                    </a:p>
                    <a:p>
                      <a:pPr marL="0" marR="0" lvl="0" indent="0" algn="l" defTabSz="914126" rtl="0" eaLnBrk="1" fontAlgn="auto" latinLnBrk="0" hangingPunct="1">
                        <a:lnSpc>
                          <a:spcPct val="100000"/>
                        </a:lnSpc>
                        <a:spcBef>
                          <a:spcPts val="0"/>
                        </a:spcBef>
                        <a:spcAft>
                          <a:spcPts val="0"/>
                        </a:spcAft>
                        <a:buClrTx/>
                        <a:buSzTx/>
                        <a:buFontTx/>
                        <a:buNone/>
                        <a:tabLst/>
                        <a:defRPr/>
                      </a:pPr>
                      <a:endParaRPr lang="en-US" sz="1800" b="0" dirty="0"/>
                    </a:p>
                  </a:txBody>
                  <a:tcPr marT="91440">
                    <a:lnL w="12700" cap="flat" cmpd="sng" algn="ctr">
                      <a:solidFill>
                        <a:schemeClr val="accent3"/>
                      </a:solidFill>
                      <a:prstDash val="solid"/>
                      <a:round/>
                      <a:headEnd type="none" w="med" len="med"/>
                      <a:tailEnd type="none" w="med" len="med"/>
                    </a:lnL>
                    <a:lnT w="12700" cap="flat" cmpd="sng" algn="ctr">
                      <a:solidFill>
                        <a:schemeClr val="accent3"/>
                      </a:solidFill>
                      <a:prstDash val="solid"/>
                      <a:round/>
                      <a:headEnd type="none" w="med" len="med"/>
                      <a:tailEnd type="none" w="med" len="med"/>
                    </a:lnT>
                    <a:lnB w="12700" cap="flat" cmpd="sng" algn="ctr">
                      <a:solidFill>
                        <a:schemeClr val="accent3"/>
                      </a:solidFill>
                      <a:prstDash val="sysDot"/>
                      <a:round/>
                      <a:headEnd type="none" w="med" len="med"/>
                      <a:tailEnd type="none" w="med" len="med"/>
                    </a:lnB>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200" u="none" strike="noStrike" kern="1200" dirty="0">
                          <a:effectLst/>
                          <a:latin typeface="Menlo" panose="020B0609030804020204" pitchFamily="49" charset="0"/>
                          <a:ea typeface="Menlo" panose="020B0609030804020204" pitchFamily="49" charset="0"/>
                          <a:cs typeface="Menlo" panose="020B0609030804020204" pitchFamily="49" charset="0"/>
                        </a:rPr>
                        <a:t>createJsonBinaryGenerator(OutputStream)</a:t>
                      </a:r>
                      <a:br>
                        <a:rPr lang="en-US" sz="1200" dirty="0">
                          <a:latin typeface="Menlo" panose="020B0609030804020204" pitchFamily="49" charset="0"/>
                          <a:ea typeface="Menlo" panose="020B0609030804020204" pitchFamily="49" charset="0"/>
                          <a:cs typeface="Menlo" panose="020B0609030804020204" pitchFamily="49" charset="0"/>
                        </a:rPr>
                      </a:br>
                      <a:r>
                        <a:rPr lang="en-US" sz="1200" u="none" strike="noStrike" kern="1200" dirty="0">
                          <a:effectLst/>
                          <a:latin typeface="Menlo" panose="020B0609030804020204" pitchFamily="49" charset="0"/>
                          <a:ea typeface="Menlo" panose="020B0609030804020204" pitchFamily="49" charset="0"/>
                          <a:cs typeface="Menlo" panose="020B0609030804020204" pitchFamily="49" charset="0"/>
                        </a:rPr>
                        <a:t>createJsonBinaryValue(ByteBuffer)</a:t>
                      </a:r>
                      <a:br>
                        <a:rPr lang="en-US" sz="1200" dirty="0">
                          <a:latin typeface="Menlo" panose="020B0609030804020204" pitchFamily="49" charset="0"/>
                          <a:ea typeface="Menlo" panose="020B0609030804020204" pitchFamily="49" charset="0"/>
                          <a:cs typeface="Menlo" panose="020B0609030804020204" pitchFamily="49" charset="0"/>
                        </a:rPr>
                      </a:br>
                      <a:r>
                        <a:rPr lang="en-US" sz="1200" u="none" strike="noStrike" kern="1200" dirty="0">
                          <a:effectLst/>
                          <a:latin typeface="Menlo" panose="020B0609030804020204" pitchFamily="49" charset="0"/>
                          <a:ea typeface="Menlo" panose="020B0609030804020204" pitchFamily="49" charset="0"/>
                          <a:cs typeface="Menlo" panose="020B0609030804020204" pitchFamily="49" charset="0"/>
                        </a:rPr>
                        <a:t>createJsonBinaryValue(InputStream)</a:t>
                      </a:r>
                      <a:br>
                        <a:rPr lang="en-US" sz="1200" dirty="0">
                          <a:latin typeface="Menlo" panose="020B0609030804020204" pitchFamily="49" charset="0"/>
                          <a:ea typeface="Menlo" panose="020B0609030804020204" pitchFamily="49" charset="0"/>
                          <a:cs typeface="Menlo" panose="020B0609030804020204" pitchFamily="49" charset="0"/>
                        </a:rPr>
                      </a:br>
                      <a:r>
                        <a:rPr lang="en-US" sz="1200" u="none" strike="noStrike" kern="1200" dirty="0">
                          <a:effectLst/>
                          <a:latin typeface="Menlo" panose="020B0609030804020204" pitchFamily="49" charset="0"/>
                          <a:ea typeface="Menlo" panose="020B0609030804020204" pitchFamily="49" charset="0"/>
                          <a:cs typeface="Menlo" panose="020B0609030804020204" pitchFamily="49" charset="0"/>
                        </a:rPr>
                        <a:t>createJsonBinaryParser(ByteBuffer)</a:t>
                      </a:r>
                      <a:br>
                        <a:rPr lang="en-US" sz="1200" dirty="0">
                          <a:latin typeface="Menlo" panose="020B0609030804020204" pitchFamily="49" charset="0"/>
                          <a:ea typeface="Menlo" panose="020B0609030804020204" pitchFamily="49" charset="0"/>
                          <a:cs typeface="Menlo" panose="020B0609030804020204" pitchFamily="49" charset="0"/>
                        </a:rPr>
                      </a:br>
                      <a:r>
                        <a:rPr lang="en-US" sz="1200" u="none" strike="noStrike" kern="1200" dirty="0">
                          <a:effectLst/>
                          <a:latin typeface="Menlo" panose="020B0609030804020204" pitchFamily="49" charset="0"/>
                          <a:ea typeface="Menlo" panose="020B0609030804020204" pitchFamily="49" charset="0"/>
                          <a:cs typeface="Menlo" panose="020B0609030804020204" pitchFamily="49" charset="0"/>
                        </a:rPr>
                        <a:t>createJsonBinaryParser(InputStream)</a:t>
                      </a:r>
                      <a:endParaRPr lang="en-US" sz="1200" dirty="0">
                        <a:latin typeface="Menlo" panose="020B0609030804020204" pitchFamily="49" charset="0"/>
                        <a:ea typeface="Menlo" panose="020B0609030804020204" pitchFamily="49" charset="0"/>
                        <a:cs typeface="Menlo" panose="020B0609030804020204" pitchFamily="49" charset="0"/>
                      </a:endParaRPr>
                    </a:p>
                  </a:txBody>
                  <a:tcPr marT="91440">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ysDot"/>
                      <a:round/>
                      <a:headEnd type="none" w="med" len="med"/>
                      <a:tailEnd type="none" w="med" len="med"/>
                    </a:lnB>
                  </a:tcPr>
                </a:tc>
                <a:extLst>
                  <a:ext uri="{0D108BD9-81ED-4DB2-BD59-A6C34878D82A}">
                    <a16:rowId xmlns:a16="http://schemas.microsoft.com/office/drawing/2014/main" val="2051455829"/>
                  </a:ext>
                </a:extLst>
              </a:tr>
              <a:tr h="396586">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800" b="0" dirty="0"/>
                        <a:t> Read/write </a:t>
                      </a:r>
                      <a:r>
                        <a:rPr lang="en-US" sz="1800" b="1" dirty="0">
                          <a:solidFill>
                            <a:schemeClr val="accent1"/>
                          </a:solidFill>
                        </a:rPr>
                        <a:t>JSON text</a:t>
                      </a:r>
                    </a:p>
                  </a:txBody>
                  <a:tcPr marT="91440">
                    <a:lnL w="12700" cap="flat" cmpd="sng" algn="ctr">
                      <a:solidFill>
                        <a:schemeClr val="accent3"/>
                      </a:solidFill>
                      <a:prstDash val="solid"/>
                      <a:round/>
                      <a:headEnd type="none" w="med" len="med"/>
                      <a:tailEnd type="none" w="med" len="med"/>
                    </a:lnL>
                    <a:lnT w="12700" cap="flat" cmpd="sng" algn="ctr">
                      <a:solidFill>
                        <a:schemeClr val="accent3"/>
                      </a:solidFill>
                      <a:prstDash val="sysDot"/>
                      <a:round/>
                      <a:headEnd type="none" w="med" len="med"/>
                      <a:tailEnd type="none" w="med" len="med"/>
                    </a:lnT>
                    <a:lnB w="12700" cap="flat" cmpd="sng" algn="ctr">
                      <a:solidFill>
                        <a:schemeClr val="accent3"/>
                      </a:solidFill>
                      <a:prstDash val="sysDot"/>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dirty="0">
                          <a:effectLst/>
                          <a:latin typeface="Menlo" panose="020B0609030804020204" pitchFamily="49" charset="0"/>
                          <a:ea typeface="Menlo" panose="020B0609030804020204" pitchFamily="49" charset="0"/>
                          <a:cs typeface="Menlo" panose="020B0609030804020204" pitchFamily="49" charset="0"/>
                        </a:rPr>
                        <a:t>createJsonTextGenerator(OutputStream)</a:t>
                      </a:r>
                      <a:br>
                        <a:rPr lang="en-US" sz="1200" u="none" strike="noStrike" dirty="0">
                          <a:effectLst/>
                          <a:latin typeface="Menlo" panose="020B0609030804020204" pitchFamily="49" charset="0"/>
                          <a:ea typeface="Menlo" panose="020B0609030804020204" pitchFamily="49" charset="0"/>
                          <a:cs typeface="Menlo" panose="020B0609030804020204" pitchFamily="49" charset="0"/>
                        </a:rPr>
                      </a:br>
                      <a:r>
                        <a:rPr lang="en-US" sz="1200" u="none" strike="noStrike" dirty="0">
                          <a:effectLst/>
                          <a:latin typeface="Menlo" panose="020B0609030804020204" pitchFamily="49" charset="0"/>
                          <a:ea typeface="Menlo" panose="020B0609030804020204" pitchFamily="49" charset="0"/>
                          <a:cs typeface="Menlo" panose="020B0609030804020204" pitchFamily="49" charset="0"/>
                        </a:rPr>
                        <a:t>createJsonTextGenerator(Writer)</a:t>
                      </a:r>
                      <a:br>
                        <a:rPr lang="en-US" sz="1200" u="none" strike="noStrike" dirty="0">
                          <a:effectLst/>
                          <a:latin typeface="Menlo" panose="020B0609030804020204" pitchFamily="49" charset="0"/>
                          <a:ea typeface="Menlo" panose="020B0609030804020204" pitchFamily="49" charset="0"/>
                          <a:cs typeface="Menlo" panose="020B0609030804020204" pitchFamily="49" charset="0"/>
                        </a:rPr>
                      </a:br>
                      <a:r>
                        <a:rPr lang="en-US" sz="1200" u="none" strike="noStrike" dirty="0">
                          <a:effectLst/>
                          <a:latin typeface="Menlo" panose="020B0609030804020204" pitchFamily="49" charset="0"/>
                          <a:ea typeface="Menlo" panose="020B0609030804020204" pitchFamily="49" charset="0"/>
                          <a:cs typeface="Menlo" panose="020B0609030804020204" pitchFamily="49" charset="0"/>
                        </a:rPr>
                        <a:t>createJsonTextValue(InputStream)</a:t>
                      </a:r>
                      <a:br>
                        <a:rPr lang="en-US" sz="1200" u="none" strike="noStrike" dirty="0">
                          <a:effectLst/>
                          <a:latin typeface="Menlo" panose="020B0609030804020204" pitchFamily="49" charset="0"/>
                          <a:ea typeface="Menlo" panose="020B0609030804020204" pitchFamily="49" charset="0"/>
                          <a:cs typeface="Menlo" panose="020B0609030804020204" pitchFamily="49" charset="0"/>
                        </a:rPr>
                      </a:br>
                      <a:r>
                        <a:rPr lang="en-US" sz="1200" u="none" strike="noStrike" dirty="0">
                          <a:effectLst/>
                          <a:latin typeface="Menlo" panose="020B0609030804020204" pitchFamily="49" charset="0"/>
                          <a:ea typeface="Menlo" panose="020B0609030804020204" pitchFamily="49" charset="0"/>
                          <a:cs typeface="Menlo" panose="020B0609030804020204" pitchFamily="49" charset="0"/>
                        </a:rPr>
                        <a:t>createJsonTextValue(Reader)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dirty="0">
                          <a:effectLst/>
                          <a:latin typeface="Menlo" panose="020B0609030804020204" pitchFamily="49" charset="0"/>
                          <a:ea typeface="Menlo" panose="020B0609030804020204" pitchFamily="49" charset="0"/>
                          <a:cs typeface="Menlo" panose="020B0609030804020204" pitchFamily="49" charset="0"/>
                        </a:rPr>
                        <a:t>createJsonTextParser(InputStream)</a:t>
                      </a:r>
                      <a:br>
                        <a:rPr lang="en-US" sz="1200" u="none" strike="noStrike" dirty="0">
                          <a:effectLst/>
                          <a:latin typeface="Menlo" panose="020B0609030804020204" pitchFamily="49" charset="0"/>
                          <a:ea typeface="Menlo" panose="020B0609030804020204" pitchFamily="49" charset="0"/>
                          <a:cs typeface="Menlo" panose="020B0609030804020204" pitchFamily="49" charset="0"/>
                        </a:rPr>
                      </a:br>
                      <a:r>
                        <a:rPr lang="en-US" sz="1200" u="none" strike="noStrike" dirty="0">
                          <a:effectLst/>
                          <a:latin typeface="Menlo" panose="020B0609030804020204" pitchFamily="49" charset="0"/>
                          <a:ea typeface="Menlo" panose="020B0609030804020204" pitchFamily="49" charset="0"/>
                          <a:cs typeface="Menlo" panose="020B0609030804020204" pitchFamily="49" charset="0"/>
                        </a:rPr>
                        <a:t>createJsonTextParser(Reader)</a:t>
                      </a:r>
                      <a:endParaRPr lang="en-US" sz="1200" dirty="0">
                        <a:solidFill>
                          <a:schemeClr val="tx1"/>
                        </a:solidFill>
                        <a:latin typeface="Menlo" panose="020B0609030804020204" pitchFamily="49" charset="0"/>
                        <a:ea typeface="Menlo" panose="020B0609030804020204" pitchFamily="49" charset="0"/>
                        <a:cs typeface="Menlo" panose="020B0609030804020204" pitchFamily="49" charset="0"/>
                      </a:endParaRPr>
                    </a:p>
                  </a:txBody>
                  <a:tcPr marT="91440">
                    <a:lnR w="12700" cap="flat" cmpd="sng" algn="ctr">
                      <a:solidFill>
                        <a:schemeClr val="accent3"/>
                      </a:solidFill>
                      <a:prstDash val="solid"/>
                      <a:round/>
                      <a:headEnd type="none" w="med" len="med"/>
                      <a:tailEnd type="none" w="med" len="med"/>
                    </a:lnR>
                    <a:lnT w="12700" cap="flat" cmpd="sng" algn="ctr">
                      <a:solidFill>
                        <a:schemeClr val="accent3"/>
                      </a:solidFill>
                      <a:prstDash val="sysDot"/>
                      <a:round/>
                      <a:headEnd type="none" w="med" len="med"/>
                      <a:tailEnd type="none" w="med" len="med"/>
                    </a:lnT>
                    <a:lnB w="12700" cap="flat" cmpd="sng" algn="ctr">
                      <a:solidFill>
                        <a:schemeClr val="accent3"/>
                      </a:solidFill>
                      <a:prstDash val="sysDot"/>
                      <a:round/>
                      <a:headEnd type="none" w="med" len="med"/>
                      <a:tailEnd type="none" w="med" len="med"/>
                    </a:lnB>
                  </a:tcPr>
                </a:tc>
                <a:extLst>
                  <a:ext uri="{0D108BD9-81ED-4DB2-BD59-A6C34878D82A}">
                    <a16:rowId xmlns:a16="http://schemas.microsoft.com/office/drawing/2014/main" val="3463087447"/>
                  </a:ext>
                </a:extLst>
              </a:tr>
              <a:tr h="499178">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800" b="0" dirty="0"/>
                        <a:t> In-memory, mutable,</a:t>
                      </a:r>
                      <a:br>
                        <a:rPr lang="en-US" sz="1800" b="0" dirty="0"/>
                      </a:br>
                      <a:r>
                        <a:rPr lang="en-US" sz="1800" b="0" dirty="0"/>
                        <a:t> tree model creation</a:t>
                      </a:r>
                    </a:p>
                  </a:txBody>
                  <a:tcPr marT="91440">
                    <a:lnL w="12700" cap="flat" cmpd="sng" algn="ctr">
                      <a:solidFill>
                        <a:schemeClr val="accent3"/>
                      </a:solidFill>
                      <a:prstDash val="solid"/>
                      <a:round/>
                      <a:headEnd type="none" w="med" len="med"/>
                      <a:tailEnd type="none" w="med" len="med"/>
                    </a:lnL>
                    <a:lnT w="12700" cap="flat" cmpd="sng" algn="ctr">
                      <a:solidFill>
                        <a:schemeClr val="accent3"/>
                      </a:solidFill>
                      <a:prstDash val="sysDot"/>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r>
                        <a:rPr lang="en-US" sz="1200" dirty="0">
                          <a:latin typeface="Menlo" panose="020B0609030804020204" pitchFamily="49" charset="0"/>
                          <a:ea typeface="Menlo" panose="020B0609030804020204" pitchFamily="49" charset="0"/>
                          <a:cs typeface="Menlo" panose="020B0609030804020204" pitchFamily="49" charset="0"/>
                        </a:rPr>
                        <a:t>createObject(), createObject(OracleJsonObject)</a:t>
                      </a:r>
                      <a:br>
                        <a:rPr lang="en-US" sz="1200" dirty="0">
                          <a:latin typeface="Menlo" panose="020B0609030804020204" pitchFamily="49" charset="0"/>
                          <a:ea typeface="Menlo" panose="020B0609030804020204" pitchFamily="49" charset="0"/>
                          <a:cs typeface="Menlo" panose="020B0609030804020204" pitchFamily="49" charset="0"/>
                        </a:rPr>
                      </a:br>
                      <a:r>
                        <a:rPr lang="en-US" sz="1200" dirty="0">
                          <a:latin typeface="Menlo" panose="020B0609030804020204" pitchFamily="49" charset="0"/>
                          <a:ea typeface="Menlo" panose="020B0609030804020204" pitchFamily="49" charset="0"/>
                          <a:cs typeface="Menlo" panose="020B0609030804020204" pitchFamily="49" charset="0"/>
                        </a:rPr>
                        <a:t>createArray(), createArray(OracleJsonArray)</a:t>
                      </a:r>
                      <a:br>
                        <a:rPr lang="en-US" sz="1200" dirty="0">
                          <a:latin typeface="Menlo" panose="020B0609030804020204" pitchFamily="49" charset="0"/>
                          <a:ea typeface="Menlo" panose="020B0609030804020204" pitchFamily="49" charset="0"/>
                          <a:cs typeface="Menlo" panose="020B0609030804020204" pitchFamily="49" charset="0"/>
                        </a:rPr>
                      </a:br>
                      <a:r>
                        <a:rPr lang="en-US" sz="1200" dirty="0">
                          <a:latin typeface="Menlo" panose="020B0609030804020204" pitchFamily="49" charset="0"/>
                          <a:ea typeface="Menlo" panose="020B0609030804020204" pitchFamily="49" charset="0"/>
                          <a:cs typeface="Menlo" panose="020B0609030804020204" pitchFamily="49" charset="0"/>
                        </a:rPr>
                        <a:t>createString(String)</a:t>
                      </a:r>
                      <a:br>
                        <a:rPr lang="en-US" sz="1200" dirty="0">
                          <a:latin typeface="Menlo" panose="020B0609030804020204" pitchFamily="49" charset="0"/>
                          <a:ea typeface="Menlo" panose="020B0609030804020204" pitchFamily="49" charset="0"/>
                          <a:cs typeface="Menlo" panose="020B0609030804020204" pitchFamily="49" charset="0"/>
                        </a:rPr>
                      </a:br>
                      <a:r>
                        <a:rPr lang="en-US" sz="1200" dirty="0">
                          <a:latin typeface="Menlo" panose="020B0609030804020204" pitchFamily="49" charset="0"/>
                          <a:ea typeface="Menlo" panose="020B0609030804020204" pitchFamily="49" charset="0"/>
                          <a:cs typeface="Menlo" panose="020B0609030804020204" pitchFamily="49" charset="0"/>
                        </a:rPr>
                        <a:t>createDecimal(BigDecimal), createDecimal(int), createDecimal(long)</a:t>
                      </a:r>
                      <a:br>
                        <a:rPr lang="en-US" sz="1200" dirty="0">
                          <a:latin typeface="Menlo" panose="020B0609030804020204" pitchFamily="49" charset="0"/>
                          <a:ea typeface="Menlo" panose="020B0609030804020204" pitchFamily="49" charset="0"/>
                          <a:cs typeface="Menlo" panose="020B0609030804020204" pitchFamily="49" charset="0"/>
                        </a:rPr>
                      </a:br>
                      <a:r>
                        <a:rPr lang="en-US" sz="1200" dirty="0">
                          <a:latin typeface="Menlo" panose="020B0609030804020204" pitchFamily="49" charset="0"/>
                          <a:ea typeface="Menlo" panose="020B0609030804020204" pitchFamily="49" charset="0"/>
                          <a:cs typeface="Menlo" panose="020B0609030804020204" pitchFamily="49" charset="0"/>
                        </a:rPr>
                        <a:t>createDouble(double)</a:t>
                      </a:r>
                      <a:br>
                        <a:rPr lang="en-US" sz="1200" dirty="0">
                          <a:latin typeface="Menlo" panose="020B0609030804020204" pitchFamily="49" charset="0"/>
                          <a:ea typeface="Menlo" panose="020B0609030804020204" pitchFamily="49" charset="0"/>
                          <a:cs typeface="Menlo" panose="020B0609030804020204" pitchFamily="49" charset="0"/>
                        </a:rPr>
                      </a:br>
                      <a:r>
                        <a:rPr lang="en-US" sz="1200" dirty="0">
                          <a:latin typeface="Menlo" panose="020B0609030804020204" pitchFamily="49" charset="0"/>
                          <a:ea typeface="Menlo" panose="020B0609030804020204" pitchFamily="49" charset="0"/>
                          <a:cs typeface="Menlo" panose="020B0609030804020204" pitchFamily="49" charset="0"/>
                        </a:rPr>
                        <a:t>createTimestamp(Instant)</a:t>
                      </a:r>
                      <a:br>
                        <a:rPr lang="en-US" sz="1200" dirty="0">
                          <a:latin typeface="Menlo" panose="020B0609030804020204" pitchFamily="49" charset="0"/>
                          <a:ea typeface="Menlo" panose="020B0609030804020204" pitchFamily="49" charset="0"/>
                          <a:cs typeface="Menlo" panose="020B0609030804020204" pitchFamily="49" charset="0"/>
                        </a:rPr>
                      </a:br>
                      <a:r>
                        <a:rPr lang="en-US" sz="1200" dirty="0">
                          <a:latin typeface="Menlo" panose="020B0609030804020204" pitchFamily="49" charset="0"/>
                          <a:ea typeface="Menlo" panose="020B0609030804020204" pitchFamily="49" charset="0"/>
                          <a:cs typeface="Menlo" panose="020B0609030804020204" pitchFamily="49" charset="0"/>
                        </a:rPr>
                        <a:t>....</a:t>
                      </a:r>
                    </a:p>
                  </a:txBody>
                  <a:tcPr marT="91440">
                    <a:lnR w="12700" cap="flat" cmpd="sng" algn="ctr">
                      <a:solidFill>
                        <a:schemeClr val="accent3"/>
                      </a:solidFill>
                      <a:prstDash val="solid"/>
                      <a:round/>
                      <a:headEnd type="none" w="med" len="med"/>
                      <a:tailEnd type="none" w="med" len="med"/>
                    </a:lnR>
                    <a:lnT w="12700" cap="flat" cmpd="sng" algn="ctr">
                      <a:solidFill>
                        <a:schemeClr val="accent3"/>
                      </a:solidFill>
                      <a:prstDash val="sysDot"/>
                      <a:round/>
                      <a:headEnd type="none" w="med" len="med"/>
                      <a:tailEnd type="none" w="med" len="med"/>
                    </a:lnT>
                    <a:lnB w="1270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1253527771"/>
                  </a:ext>
                </a:extLst>
              </a:tr>
            </a:tbl>
          </a:graphicData>
        </a:graphic>
      </p:graphicFrame>
      <p:pic>
        <p:nvPicPr>
          <p:cNvPr id="7" name="Graphic 6" descr="Factory with solid fill">
            <a:extLst>
              <a:ext uri="{FF2B5EF4-FFF2-40B4-BE49-F238E27FC236}">
                <a16:creationId xmlns:a16="http://schemas.microsoft.com/office/drawing/2014/main" id="{408FEB09-F095-F64C-A7E9-872C3EB046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61582" y="508000"/>
            <a:ext cx="914400" cy="914400"/>
          </a:xfrm>
          <a:prstGeom prst="rect">
            <a:avLst/>
          </a:prstGeom>
        </p:spPr>
      </p:pic>
    </p:spTree>
    <p:extLst>
      <p:ext uri="{BB962C8B-B14F-4D97-AF65-F5344CB8AC3E}">
        <p14:creationId xmlns:p14="http://schemas.microsoft.com/office/powerpoint/2010/main" val="3750494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ed Rectangle 36">
            <a:extLst>
              <a:ext uri="{FF2B5EF4-FFF2-40B4-BE49-F238E27FC236}">
                <a16:creationId xmlns:a16="http://schemas.microsoft.com/office/drawing/2014/main" id="{19A81303-D83B-704D-B91F-AD965B8192C6}"/>
              </a:ext>
            </a:extLst>
          </p:cNvPr>
          <p:cNvSpPr/>
          <p:nvPr/>
        </p:nvSpPr>
        <p:spPr>
          <a:xfrm>
            <a:off x="2895520" y="1478277"/>
            <a:ext cx="5886907" cy="1566994"/>
          </a:xfrm>
          <a:prstGeom prst="roundRect">
            <a:avLst>
              <a:gd name="adj" fmla="val 1807"/>
            </a:avLst>
          </a:prstGeom>
          <a:noFill/>
          <a:ln>
            <a:solidFill>
              <a:schemeClr val="tx1">
                <a:lumMod val="25000"/>
                <a:lumOff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7168B0-859D-E84F-8D7D-E6C35B6D86D8}"/>
              </a:ext>
            </a:extLst>
          </p:cNvPr>
          <p:cNvSpPr>
            <a:spLocks noGrp="1"/>
          </p:cNvSpPr>
          <p:nvPr>
            <p:ph type="title"/>
          </p:nvPr>
        </p:nvSpPr>
        <p:spPr/>
        <p:txBody>
          <a:bodyPr/>
          <a:lstStyle/>
          <a:p>
            <a:r>
              <a:rPr lang="en-US" sz="3600" dirty="0">
                <a:latin typeface="Oracle Sans" panose="020B0503020204020204" pitchFamily="34" charset="0"/>
                <a:cs typeface="Oracle Sans" panose="020B0503020204020204" pitchFamily="34" charset="0"/>
              </a:rPr>
              <a:t>Tree Model</a:t>
            </a:r>
          </a:p>
        </p:txBody>
      </p:sp>
      <p:sp>
        <p:nvSpPr>
          <p:cNvPr id="13" name="Slide Number Placeholder 12">
            <a:extLst>
              <a:ext uri="{FF2B5EF4-FFF2-40B4-BE49-F238E27FC236}">
                <a16:creationId xmlns:a16="http://schemas.microsoft.com/office/drawing/2014/main" id="{03FEBDFA-F0FA-3F4E-9DC7-02B7BBDA0028}"/>
              </a:ext>
            </a:extLst>
          </p:cNvPr>
          <p:cNvSpPr>
            <a:spLocks noGrp="1"/>
          </p:cNvSpPr>
          <p:nvPr>
            <p:ph type="sldNum" sz="quarter" idx="12"/>
          </p:nvPr>
        </p:nvSpPr>
        <p:spPr>
          <a:xfrm>
            <a:off x="823449" y="6423660"/>
            <a:ext cx="365760" cy="365760"/>
          </a:xfrm>
        </p:spPr>
        <p:txBody>
          <a:bodyPr/>
          <a:lstStyle/>
          <a:p>
            <a:fld id="{345D60D9-5372-5F40-9443-0F9AE5BDC3C8}" type="slidenum">
              <a:rPr lang="en-US" smtClean="0"/>
              <a:pPr/>
              <a:t>19</a:t>
            </a:fld>
            <a:endParaRPr lang="en-US" dirty="0"/>
          </a:p>
        </p:txBody>
      </p:sp>
      <p:sp>
        <p:nvSpPr>
          <p:cNvPr id="14" name="Footer Placeholder 13">
            <a:extLst>
              <a:ext uri="{FF2B5EF4-FFF2-40B4-BE49-F238E27FC236}">
                <a16:creationId xmlns:a16="http://schemas.microsoft.com/office/drawing/2014/main" id="{71D9E27B-D3EA-C442-9F1F-64913F49CAD1}"/>
              </a:ext>
            </a:extLst>
          </p:cNvPr>
          <p:cNvSpPr>
            <a:spLocks noGrp="1"/>
          </p:cNvSpPr>
          <p:nvPr>
            <p:ph type="ftr" sz="quarter" idx="11"/>
          </p:nvPr>
        </p:nvSpPr>
        <p:spPr>
          <a:xfrm>
            <a:off x="1189208" y="6423978"/>
            <a:ext cx="5745379" cy="365125"/>
          </a:xfrm>
        </p:spPr>
        <p:txBody>
          <a:bodyPr/>
          <a:lstStyle/>
          <a:p>
            <a:r>
              <a:rPr lang="en-US" dirty="0"/>
              <a:t>Copyright © 2022, Oracle and/or its affiliates  </a:t>
            </a:r>
          </a:p>
        </p:txBody>
      </p:sp>
      <p:sp>
        <p:nvSpPr>
          <p:cNvPr id="17" name="Content Placeholder 16">
            <a:extLst>
              <a:ext uri="{FF2B5EF4-FFF2-40B4-BE49-F238E27FC236}">
                <a16:creationId xmlns:a16="http://schemas.microsoft.com/office/drawing/2014/main" id="{909C941F-EE14-7F48-BC5D-B8818BE2CA8E}"/>
              </a:ext>
            </a:extLst>
          </p:cNvPr>
          <p:cNvSpPr>
            <a:spLocks noGrp="1"/>
          </p:cNvSpPr>
          <p:nvPr>
            <p:ph idx="1"/>
          </p:nvPr>
        </p:nvSpPr>
        <p:spPr>
          <a:xfrm>
            <a:off x="3036890" y="1489118"/>
            <a:ext cx="6701404" cy="1538883"/>
          </a:xfrm>
          <a:prstGeom prst="rect">
            <a:avLst/>
          </a:prstGeom>
          <a:noFill/>
          <a:ln>
            <a:noFill/>
          </a:ln>
        </p:spPr>
        <p:txBody>
          <a:bodyPr wrap="square" lIns="182880" tIns="182880" rIns="182880" bIns="182880">
            <a:spAutoFit/>
          </a:bodyPr>
          <a:lstStyle/>
          <a:p>
            <a:pPr>
              <a:spcBef>
                <a:spcPts val="0"/>
              </a:spcBef>
            </a:pPr>
            <a:r>
              <a:rPr lang="en-US" sz="1600"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en-US" sz="1600" dirty="0">
                <a:latin typeface="Menlo" panose="020B0609030804020204" pitchFamily="49" charset="0"/>
                <a:ea typeface="Menlo" panose="020B0609030804020204" pitchFamily="49" charset="0"/>
                <a:cs typeface="Menlo" panose="020B0609030804020204" pitchFamily="49" charset="0"/>
              </a:rPr>
              <a:t>  </a:t>
            </a:r>
          </a:p>
          <a:p>
            <a:pPr>
              <a:spcBef>
                <a:spcPts val="0"/>
              </a:spcBef>
            </a:pP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a:solidFill>
                  <a:srgbClr val="7F007F"/>
                </a:solidFill>
                <a:latin typeface="Menlo" panose="020B0609030804020204" pitchFamily="49" charset="0"/>
                <a:ea typeface="Menlo" panose="020B0609030804020204" pitchFamily="49" charset="0"/>
                <a:cs typeface="Menlo" panose="020B0609030804020204" pitchFamily="49" charset="0"/>
              </a:rPr>
              <a:t>"name" </a:t>
            </a:r>
            <a:r>
              <a:rPr lang="en-US" sz="1600" dirty="0">
                <a:solidFill>
                  <a:srgbClr val="000000"/>
                </a:solidFill>
                <a:latin typeface="Menlo" panose="020B0609030804020204" pitchFamily="49" charset="0"/>
                <a:ea typeface="Menlo" panose="020B0609030804020204" pitchFamily="49" charset="0"/>
                <a:cs typeface="Menlo" panose="020B0609030804020204" pitchFamily="49" charset="0"/>
              </a:rPr>
              <a:t>: </a:t>
            </a:r>
            <a:r>
              <a:rPr lang="en-US" sz="1600" dirty="0">
                <a:solidFill>
                  <a:srgbClr val="2A00FF"/>
                </a:solidFill>
                <a:latin typeface="Menlo" panose="020B0609030804020204" pitchFamily="49" charset="0"/>
                <a:ea typeface="Menlo" panose="020B0609030804020204" pitchFamily="49" charset="0"/>
                <a:cs typeface="Menlo" panose="020B0609030804020204" pitchFamily="49" charset="0"/>
              </a:rPr>
              <a:t>"Smith"</a:t>
            </a:r>
            <a:r>
              <a:rPr lang="en-US" sz="1600"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en-US" sz="1600" dirty="0">
                <a:latin typeface="Menlo" panose="020B0609030804020204" pitchFamily="49" charset="0"/>
                <a:ea typeface="Menlo" panose="020B0609030804020204" pitchFamily="49" charset="0"/>
                <a:cs typeface="Menlo" panose="020B0609030804020204" pitchFamily="49" charset="0"/>
              </a:rPr>
              <a:t>  </a:t>
            </a:r>
          </a:p>
          <a:p>
            <a:pPr>
              <a:spcBef>
                <a:spcPts val="0"/>
              </a:spcBef>
            </a:pP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a:solidFill>
                  <a:srgbClr val="7F007F"/>
                </a:solidFill>
                <a:latin typeface="Menlo" panose="020B0609030804020204" pitchFamily="49" charset="0"/>
                <a:ea typeface="Menlo" panose="020B0609030804020204" pitchFamily="49" charset="0"/>
                <a:cs typeface="Menlo" panose="020B0609030804020204" pitchFamily="49" charset="0"/>
              </a:rPr>
              <a:t>"created" </a:t>
            </a:r>
            <a:r>
              <a:rPr lang="en-US" sz="1600" dirty="0">
                <a:solidFill>
                  <a:srgbClr val="000000"/>
                </a:solidFill>
                <a:latin typeface="Menlo" panose="020B0609030804020204" pitchFamily="49" charset="0"/>
                <a:ea typeface="Menlo" panose="020B0609030804020204" pitchFamily="49" charset="0"/>
                <a:cs typeface="Menlo" panose="020B0609030804020204" pitchFamily="49" charset="0"/>
              </a:rPr>
              <a:t>: </a:t>
            </a:r>
            <a:r>
              <a:rPr lang="en-US" sz="1600" dirty="0">
                <a:solidFill>
                  <a:srgbClr val="2A00FF"/>
                </a:solidFill>
                <a:latin typeface="Menlo" panose="020B0609030804020204" pitchFamily="49" charset="0"/>
                <a:ea typeface="Menlo" panose="020B0609030804020204" pitchFamily="49" charset="0"/>
                <a:cs typeface="Menlo" panose="020B0609030804020204" pitchFamily="49" charset="0"/>
              </a:rPr>
              <a:t>"2019-01-21T21:25:05.610718"</a:t>
            </a:r>
            <a:r>
              <a:rPr lang="en-US" sz="1600" dirty="0">
                <a:solidFill>
                  <a:srgbClr val="000000"/>
                </a:solidFill>
                <a:latin typeface="Menlo" panose="020B0609030804020204" pitchFamily="49" charset="0"/>
                <a:ea typeface="Menlo" panose="020B0609030804020204" pitchFamily="49" charset="0"/>
                <a:cs typeface="Menlo" panose="020B0609030804020204" pitchFamily="49" charset="0"/>
              </a:rPr>
              <a:t>,</a:t>
            </a:r>
            <a:br>
              <a:rPr lang="en-US" sz="1600" dirty="0">
                <a:latin typeface="Menlo" panose="020B0609030804020204" pitchFamily="49" charset="0"/>
                <a:ea typeface="Menlo" panose="020B0609030804020204" pitchFamily="49" charset="0"/>
                <a:cs typeface="Menlo" panose="020B0609030804020204" pitchFamily="49" charset="0"/>
              </a:rPr>
            </a:b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a:solidFill>
                  <a:srgbClr val="7F007F"/>
                </a:solidFill>
                <a:latin typeface="Menlo" panose="020B0609030804020204" pitchFamily="49" charset="0"/>
                <a:ea typeface="Menlo" panose="020B0609030804020204" pitchFamily="49" charset="0"/>
                <a:cs typeface="Menlo" panose="020B0609030804020204" pitchFamily="49" charset="0"/>
              </a:rPr>
              <a:t>"phone"</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en-US" sz="1600" dirty="0">
                <a:solidFill>
                  <a:srgbClr val="2A00FF"/>
                </a:solidFill>
                <a:latin typeface="Menlo" panose="020B0609030804020204" pitchFamily="49" charset="0"/>
                <a:ea typeface="Menlo" panose="020B0609030804020204" pitchFamily="49" charset="0"/>
                <a:cs typeface="Menlo" panose="020B0609030804020204" pitchFamily="49" charset="0"/>
              </a:rPr>
              <a:t>"314-555-5555"</a:t>
            </a:r>
            <a:r>
              <a:rPr lang="en-US" sz="1600"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en-US" sz="1600" dirty="0">
                <a:solidFill>
                  <a:srgbClr val="2A00FF"/>
                </a:solidFill>
                <a:latin typeface="Menlo" panose="020B0609030804020204" pitchFamily="49" charset="0"/>
                <a:ea typeface="Menlo" panose="020B0609030804020204" pitchFamily="49" charset="0"/>
                <a:cs typeface="Menlo" panose="020B0609030804020204" pitchFamily="49" charset="0"/>
              </a:rPr>
              <a:t>"650-555-5555"</a:t>
            </a:r>
            <a:r>
              <a:rPr lang="en-US" sz="1600" dirty="0">
                <a:solidFill>
                  <a:srgbClr val="000000"/>
                </a:solidFill>
                <a:latin typeface="Menlo" panose="020B0609030804020204" pitchFamily="49" charset="0"/>
                <a:ea typeface="Menlo" panose="020B0609030804020204" pitchFamily="49" charset="0"/>
                <a:cs typeface="Menlo" panose="020B0609030804020204" pitchFamily="49" charset="0"/>
              </a:rPr>
              <a:t>]</a:t>
            </a:r>
            <a:br>
              <a:rPr lang="en-US" sz="1600" dirty="0">
                <a:latin typeface="Menlo" panose="020B0609030804020204" pitchFamily="49" charset="0"/>
                <a:ea typeface="Menlo" panose="020B0609030804020204" pitchFamily="49" charset="0"/>
                <a:cs typeface="Menlo" panose="020B0609030804020204" pitchFamily="49" charset="0"/>
              </a:rPr>
            </a:br>
            <a:r>
              <a:rPr lang="en-US" sz="1600" dirty="0">
                <a:solidFill>
                  <a:srgbClr val="000000"/>
                </a:solidFill>
                <a:latin typeface="Menlo" panose="020B0609030804020204" pitchFamily="49" charset="0"/>
                <a:ea typeface="Menlo" panose="020B0609030804020204" pitchFamily="49" charset="0"/>
                <a:cs typeface="Menlo" panose="020B0609030804020204" pitchFamily="49" charset="0"/>
              </a:rPr>
              <a:t>}</a:t>
            </a:r>
            <a:endParaRPr lang="en-US" sz="1600" dirty="0">
              <a:latin typeface="Menlo" panose="020B0609030804020204" pitchFamily="49" charset="0"/>
              <a:ea typeface="Menlo" panose="020B0609030804020204" pitchFamily="49" charset="0"/>
              <a:cs typeface="Menlo" panose="020B0609030804020204" pitchFamily="49" charset="0"/>
            </a:endParaRPr>
          </a:p>
        </p:txBody>
      </p:sp>
      <p:sp>
        <p:nvSpPr>
          <p:cNvPr id="18" name="Rounded Rectangle 17">
            <a:extLst>
              <a:ext uri="{FF2B5EF4-FFF2-40B4-BE49-F238E27FC236}">
                <a16:creationId xmlns:a16="http://schemas.microsoft.com/office/drawing/2014/main" id="{B7B0E844-11CA-664B-8841-90E57AD48C5A}"/>
              </a:ext>
            </a:extLst>
          </p:cNvPr>
          <p:cNvSpPr/>
          <p:nvPr/>
        </p:nvSpPr>
        <p:spPr>
          <a:xfrm>
            <a:off x="4708567" y="3550382"/>
            <a:ext cx="1723319" cy="359052"/>
          </a:xfrm>
          <a:prstGeom prst="round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object {}</a:t>
            </a:r>
          </a:p>
        </p:txBody>
      </p:sp>
      <p:sp>
        <p:nvSpPr>
          <p:cNvPr id="21" name="Rounded Rectangle 20">
            <a:extLst>
              <a:ext uri="{FF2B5EF4-FFF2-40B4-BE49-F238E27FC236}">
                <a16:creationId xmlns:a16="http://schemas.microsoft.com/office/drawing/2014/main" id="{8CB9EA7F-FAD5-E040-A415-86E62D8E854F}"/>
              </a:ext>
            </a:extLst>
          </p:cNvPr>
          <p:cNvSpPr/>
          <p:nvPr/>
        </p:nvSpPr>
        <p:spPr>
          <a:xfrm>
            <a:off x="1062797" y="4689272"/>
            <a:ext cx="2012089" cy="375970"/>
          </a:xfrm>
          <a:prstGeom prst="round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Smith</a:t>
            </a:r>
          </a:p>
        </p:txBody>
      </p:sp>
      <p:sp>
        <p:nvSpPr>
          <p:cNvPr id="25" name="Rounded Rectangle 24">
            <a:extLst>
              <a:ext uri="{FF2B5EF4-FFF2-40B4-BE49-F238E27FC236}">
                <a16:creationId xmlns:a16="http://schemas.microsoft.com/office/drawing/2014/main" id="{BEDFC3F6-1C9A-514D-9F6B-C287EEF1885D}"/>
              </a:ext>
            </a:extLst>
          </p:cNvPr>
          <p:cNvSpPr/>
          <p:nvPr/>
        </p:nvSpPr>
        <p:spPr>
          <a:xfrm>
            <a:off x="3741561" y="4689272"/>
            <a:ext cx="3640120" cy="374904"/>
          </a:xfrm>
          <a:prstGeom prst="round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enlo" panose="020B0609030804020204" pitchFamily="49" charset="0"/>
              </a:rPr>
              <a:t>2019-01-21T21:25:05.610718</a:t>
            </a:r>
            <a:endParaRPr lang="en-US" sz="1400" dirty="0">
              <a:solidFill>
                <a:schemeClr val="tx1"/>
              </a:solidFill>
            </a:endParaRPr>
          </a:p>
        </p:txBody>
      </p:sp>
      <p:sp>
        <p:nvSpPr>
          <p:cNvPr id="29" name="Rounded Rectangle 28">
            <a:extLst>
              <a:ext uri="{FF2B5EF4-FFF2-40B4-BE49-F238E27FC236}">
                <a16:creationId xmlns:a16="http://schemas.microsoft.com/office/drawing/2014/main" id="{AB3A7EA3-BDA3-8C4F-B906-E1FF08F3D825}"/>
              </a:ext>
            </a:extLst>
          </p:cNvPr>
          <p:cNvSpPr/>
          <p:nvPr/>
        </p:nvSpPr>
        <p:spPr>
          <a:xfrm>
            <a:off x="8388012" y="4689272"/>
            <a:ext cx="1279013" cy="374904"/>
          </a:xfrm>
          <a:prstGeom prst="round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array []</a:t>
            </a:r>
          </a:p>
        </p:txBody>
      </p:sp>
      <p:sp>
        <p:nvSpPr>
          <p:cNvPr id="31" name="Rounded Rectangle 30">
            <a:extLst>
              <a:ext uri="{FF2B5EF4-FFF2-40B4-BE49-F238E27FC236}">
                <a16:creationId xmlns:a16="http://schemas.microsoft.com/office/drawing/2014/main" id="{39E67635-C7B6-4047-AE15-F703FA270DA8}"/>
              </a:ext>
            </a:extLst>
          </p:cNvPr>
          <p:cNvSpPr/>
          <p:nvPr/>
        </p:nvSpPr>
        <p:spPr>
          <a:xfrm>
            <a:off x="7003963" y="5696253"/>
            <a:ext cx="1628983" cy="375970"/>
          </a:xfrm>
          <a:prstGeom prst="round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enlo" panose="020B0609030804020204" pitchFamily="49" charset="0"/>
              </a:rPr>
              <a:t>314-555-5555</a:t>
            </a:r>
            <a:endParaRPr lang="en-US" sz="1400" dirty="0">
              <a:solidFill>
                <a:schemeClr val="tx1"/>
              </a:solidFill>
            </a:endParaRPr>
          </a:p>
        </p:txBody>
      </p:sp>
      <p:sp>
        <p:nvSpPr>
          <p:cNvPr id="33" name="Rounded Rectangle 32">
            <a:extLst>
              <a:ext uri="{FF2B5EF4-FFF2-40B4-BE49-F238E27FC236}">
                <a16:creationId xmlns:a16="http://schemas.microsoft.com/office/drawing/2014/main" id="{9A6FA753-890E-1C4D-9655-76D9AAFD30A6}"/>
              </a:ext>
            </a:extLst>
          </p:cNvPr>
          <p:cNvSpPr/>
          <p:nvPr/>
        </p:nvSpPr>
        <p:spPr>
          <a:xfrm>
            <a:off x="9621961" y="5696355"/>
            <a:ext cx="1628982" cy="375970"/>
          </a:xfrm>
          <a:prstGeom prst="round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enlo" panose="020B0609030804020204" pitchFamily="49" charset="0"/>
              </a:rPr>
              <a:t>650-555-5555</a:t>
            </a:r>
            <a:endParaRPr lang="en-US" sz="1400" dirty="0">
              <a:solidFill>
                <a:schemeClr val="tx1"/>
              </a:solidFill>
            </a:endParaRPr>
          </a:p>
        </p:txBody>
      </p:sp>
      <p:cxnSp>
        <p:nvCxnSpPr>
          <p:cNvPr id="36" name="Straight Connector 35">
            <a:extLst>
              <a:ext uri="{FF2B5EF4-FFF2-40B4-BE49-F238E27FC236}">
                <a16:creationId xmlns:a16="http://schemas.microsoft.com/office/drawing/2014/main" id="{B6903FC8-71AC-DB4A-B53E-6C773FFDFA52}"/>
              </a:ext>
            </a:extLst>
          </p:cNvPr>
          <p:cNvCxnSpPr>
            <a:cxnSpLocks/>
          </p:cNvCxnSpPr>
          <p:nvPr/>
        </p:nvCxnSpPr>
        <p:spPr>
          <a:xfrm flipH="1">
            <a:off x="7997698" y="5064176"/>
            <a:ext cx="810911" cy="628869"/>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29A9666-81F2-4645-83A6-1E5FD4DA2A78}"/>
              </a:ext>
            </a:extLst>
          </p:cNvPr>
          <p:cNvCxnSpPr>
            <a:cxnSpLocks/>
          </p:cNvCxnSpPr>
          <p:nvPr/>
        </p:nvCxnSpPr>
        <p:spPr>
          <a:xfrm>
            <a:off x="9313247" y="5069478"/>
            <a:ext cx="886219" cy="62687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5F6613E-1C82-E245-83B4-C07B56918116}"/>
              </a:ext>
            </a:extLst>
          </p:cNvPr>
          <p:cNvCxnSpPr>
            <a:cxnSpLocks/>
          </p:cNvCxnSpPr>
          <p:nvPr/>
        </p:nvCxnSpPr>
        <p:spPr>
          <a:xfrm>
            <a:off x="6338075" y="3909434"/>
            <a:ext cx="2359155" cy="77332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D55E97F-35A7-F14D-AB0F-7922DC911237}"/>
              </a:ext>
            </a:extLst>
          </p:cNvPr>
          <p:cNvCxnSpPr>
            <a:cxnSpLocks/>
            <a:stCxn id="18" idx="2"/>
            <a:endCxn id="25" idx="0"/>
          </p:cNvCxnSpPr>
          <p:nvPr/>
        </p:nvCxnSpPr>
        <p:spPr>
          <a:xfrm flipH="1">
            <a:off x="5561621" y="3909434"/>
            <a:ext cx="8606" cy="77983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89E06B0-4B30-4645-8E11-EE6896D5C197}"/>
              </a:ext>
            </a:extLst>
          </p:cNvPr>
          <p:cNvCxnSpPr>
            <a:cxnSpLocks/>
          </p:cNvCxnSpPr>
          <p:nvPr/>
        </p:nvCxnSpPr>
        <p:spPr>
          <a:xfrm flipH="1">
            <a:off x="2662443" y="3909434"/>
            <a:ext cx="2135076" cy="78375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EC70F35-4B58-1341-A293-7E4AD468086A}"/>
              </a:ext>
            </a:extLst>
          </p:cNvPr>
          <p:cNvSpPr/>
          <p:nvPr/>
        </p:nvSpPr>
        <p:spPr>
          <a:xfrm rot="20427947">
            <a:off x="3110157" y="3941489"/>
            <a:ext cx="1366080" cy="307777"/>
          </a:xfrm>
          <a:prstGeom prst="rect">
            <a:avLst/>
          </a:prstGeom>
        </p:spPr>
        <p:txBody>
          <a:bodyPr wrap="none">
            <a:spAutoFit/>
          </a:bodyPr>
          <a:lstStyle/>
          <a:p>
            <a:r>
              <a:rPr lang="en-US" sz="1400" dirty="0">
                <a:latin typeface="Menlo" panose="020B0609030804020204" pitchFamily="49" charset="0"/>
              </a:rPr>
              <a:t>get(</a:t>
            </a:r>
            <a:r>
              <a:rPr lang="en-US" sz="1400" dirty="0">
                <a:solidFill>
                  <a:srgbClr val="312EFF"/>
                </a:solidFill>
                <a:latin typeface="Menlo" panose="020B0609030804020204" pitchFamily="49" charset="0"/>
              </a:rPr>
              <a:t>"name"</a:t>
            </a:r>
            <a:r>
              <a:rPr lang="en-US" sz="1400" dirty="0">
                <a:latin typeface="Menlo" panose="020B0609030804020204" pitchFamily="49" charset="0"/>
              </a:rPr>
              <a:t>)</a:t>
            </a:r>
            <a:endParaRPr lang="en-US" sz="1400" dirty="0"/>
          </a:p>
        </p:txBody>
      </p:sp>
      <p:sp>
        <p:nvSpPr>
          <p:cNvPr id="54" name="Rectangle 53">
            <a:extLst>
              <a:ext uri="{FF2B5EF4-FFF2-40B4-BE49-F238E27FC236}">
                <a16:creationId xmlns:a16="http://schemas.microsoft.com/office/drawing/2014/main" id="{4F15D0A0-3EA0-D44D-8DDE-D6E8DF77D3BA}"/>
              </a:ext>
            </a:extLst>
          </p:cNvPr>
          <p:cNvSpPr/>
          <p:nvPr/>
        </p:nvSpPr>
        <p:spPr>
          <a:xfrm>
            <a:off x="4822215" y="4176012"/>
            <a:ext cx="1486304" cy="276999"/>
          </a:xfrm>
          <a:prstGeom prst="rect">
            <a:avLst/>
          </a:prstGeom>
          <a:solidFill>
            <a:schemeClr val="bg1"/>
          </a:solidFill>
        </p:spPr>
        <p:txBody>
          <a:bodyPr wrap="none">
            <a:spAutoFit/>
          </a:bodyPr>
          <a:lstStyle/>
          <a:p>
            <a:r>
              <a:rPr lang="en-US" sz="1200" dirty="0">
                <a:latin typeface="Menlo" panose="020B0609030804020204" pitchFamily="49" charset="0"/>
              </a:rPr>
              <a:t>get(</a:t>
            </a:r>
            <a:r>
              <a:rPr lang="en-US" sz="1200" dirty="0">
                <a:solidFill>
                  <a:srgbClr val="312EFF"/>
                </a:solidFill>
                <a:latin typeface="Menlo" panose="020B0609030804020204" pitchFamily="49" charset="0"/>
              </a:rPr>
              <a:t>"created"</a:t>
            </a:r>
            <a:r>
              <a:rPr lang="en-US" sz="1200" dirty="0">
                <a:latin typeface="Menlo" panose="020B0609030804020204" pitchFamily="49" charset="0"/>
              </a:rPr>
              <a:t>)</a:t>
            </a:r>
            <a:endParaRPr lang="en-US" sz="1200" dirty="0"/>
          </a:p>
        </p:txBody>
      </p:sp>
      <p:sp>
        <p:nvSpPr>
          <p:cNvPr id="63" name="Rectangle 62">
            <a:extLst>
              <a:ext uri="{FF2B5EF4-FFF2-40B4-BE49-F238E27FC236}">
                <a16:creationId xmlns:a16="http://schemas.microsoft.com/office/drawing/2014/main" id="{A1ED2A27-0274-2249-B76C-0BED09705794}"/>
              </a:ext>
            </a:extLst>
          </p:cNvPr>
          <p:cNvSpPr/>
          <p:nvPr/>
        </p:nvSpPr>
        <p:spPr>
          <a:xfrm rot="1102791">
            <a:off x="6864526" y="4008163"/>
            <a:ext cx="1300356" cy="276999"/>
          </a:xfrm>
          <a:prstGeom prst="rect">
            <a:avLst/>
          </a:prstGeom>
        </p:spPr>
        <p:txBody>
          <a:bodyPr wrap="none">
            <a:spAutoFit/>
          </a:bodyPr>
          <a:lstStyle/>
          <a:p>
            <a:r>
              <a:rPr lang="en-US" sz="1200" dirty="0">
                <a:latin typeface="Menlo" panose="020B0609030804020204" pitchFamily="49" charset="0"/>
              </a:rPr>
              <a:t>get(</a:t>
            </a:r>
            <a:r>
              <a:rPr lang="en-US" sz="1200" dirty="0">
                <a:solidFill>
                  <a:srgbClr val="312EFF"/>
                </a:solidFill>
                <a:latin typeface="Menlo" panose="020B0609030804020204" pitchFamily="49" charset="0"/>
              </a:rPr>
              <a:t>"phone"</a:t>
            </a:r>
            <a:r>
              <a:rPr lang="en-US" sz="1200" dirty="0">
                <a:latin typeface="Menlo" panose="020B0609030804020204" pitchFamily="49" charset="0"/>
              </a:rPr>
              <a:t>)</a:t>
            </a:r>
            <a:endParaRPr lang="en-US" sz="1200" dirty="0"/>
          </a:p>
        </p:txBody>
      </p:sp>
      <p:sp>
        <p:nvSpPr>
          <p:cNvPr id="64" name="Rectangle 63">
            <a:extLst>
              <a:ext uri="{FF2B5EF4-FFF2-40B4-BE49-F238E27FC236}">
                <a16:creationId xmlns:a16="http://schemas.microsoft.com/office/drawing/2014/main" id="{A926702C-1101-734E-BEE1-B5A50A69330D}"/>
              </a:ext>
            </a:extLst>
          </p:cNvPr>
          <p:cNvSpPr/>
          <p:nvPr/>
        </p:nvSpPr>
        <p:spPr>
          <a:xfrm rot="19538425">
            <a:off x="7868958" y="5219271"/>
            <a:ext cx="742511" cy="276999"/>
          </a:xfrm>
          <a:prstGeom prst="rect">
            <a:avLst/>
          </a:prstGeom>
        </p:spPr>
        <p:txBody>
          <a:bodyPr wrap="none">
            <a:spAutoFit/>
          </a:bodyPr>
          <a:lstStyle/>
          <a:p>
            <a:r>
              <a:rPr lang="en-US" sz="1200" dirty="0">
                <a:latin typeface="Menlo" panose="020B0609030804020204" pitchFamily="49" charset="0"/>
              </a:rPr>
              <a:t>get(0)</a:t>
            </a:r>
            <a:endParaRPr lang="en-US" sz="1200" dirty="0"/>
          </a:p>
        </p:txBody>
      </p:sp>
      <p:sp>
        <p:nvSpPr>
          <p:cNvPr id="65" name="Rectangle 64">
            <a:extLst>
              <a:ext uri="{FF2B5EF4-FFF2-40B4-BE49-F238E27FC236}">
                <a16:creationId xmlns:a16="http://schemas.microsoft.com/office/drawing/2014/main" id="{596AEF83-A6B0-3D4B-B1E1-0E6716B2ABB1}"/>
              </a:ext>
            </a:extLst>
          </p:cNvPr>
          <p:cNvSpPr/>
          <p:nvPr/>
        </p:nvSpPr>
        <p:spPr>
          <a:xfrm rot="2245846">
            <a:off x="9566739" y="5201424"/>
            <a:ext cx="742511" cy="276999"/>
          </a:xfrm>
          <a:prstGeom prst="rect">
            <a:avLst/>
          </a:prstGeom>
        </p:spPr>
        <p:txBody>
          <a:bodyPr wrap="none">
            <a:spAutoFit/>
          </a:bodyPr>
          <a:lstStyle/>
          <a:p>
            <a:r>
              <a:rPr lang="en-US" sz="1200" dirty="0">
                <a:latin typeface="Menlo" panose="020B0609030804020204" pitchFamily="49" charset="0"/>
              </a:rPr>
              <a:t>get(1)</a:t>
            </a:r>
            <a:endParaRPr lang="en-US" sz="1200" dirty="0"/>
          </a:p>
        </p:txBody>
      </p:sp>
    </p:spTree>
    <p:extLst>
      <p:ext uri="{BB962C8B-B14F-4D97-AF65-F5344CB8AC3E}">
        <p14:creationId xmlns:p14="http://schemas.microsoft.com/office/powerpoint/2010/main" val="400284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6F9620F-BFA4-8645-81D4-5537770D3B14}"/>
              </a:ext>
            </a:extLst>
          </p:cNvPr>
          <p:cNvSpPr txBox="1">
            <a:spLocks/>
          </p:cNvSpPr>
          <p:nvPr/>
        </p:nvSpPr>
        <p:spPr>
          <a:xfrm>
            <a:off x="5957638" y="2523621"/>
            <a:ext cx="6477000" cy="19143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1600" b="1" kern="1200">
                <a:solidFill>
                  <a:schemeClr val="tx1"/>
                </a:solidFill>
                <a:latin typeface="Oracle Sans" charset="0"/>
                <a:ea typeface="Oracle Sans" charset="0"/>
                <a:cs typeface="Oracle Sans" charset="0"/>
              </a:defRPr>
            </a:lvl1pPr>
          </a:lstStyle>
          <a:p>
            <a:endParaRPr lang="en-US" sz="3600" dirty="0">
              <a:latin typeface="Oracle Sans" panose="020B0503020204020204" pitchFamily="34" charset="0"/>
              <a:cs typeface="Oracle Sans" panose="020B0503020204020204" pitchFamily="34" charset="0"/>
            </a:endParaRPr>
          </a:p>
        </p:txBody>
      </p:sp>
      <p:sp>
        <p:nvSpPr>
          <p:cNvPr id="4" name="Text Placeholder 3">
            <a:extLst>
              <a:ext uri="{FF2B5EF4-FFF2-40B4-BE49-F238E27FC236}">
                <a16:creationId xmlns:a16="http://schemas.microsoft.com/office/drawing/2014/main" id="{F54EAE71-98DE-2146-89C3-C09FDC2E34BC}"/>
              </a:ext>
            </a:extLst>
          </p:cNvPr>
          <p:cNvSpPr txBox="1">
            <a:spLocks/>
          </p:cNvSpPr>
          <p:nvPr/>
        </p:nvSpPr>
        <p:spPr>
          <a:xfrm>
            <a:off x="5957638" y="2237842"/>
            <a:ext cx="8886282" cy="395562"/>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b="1" dirty="0">
                <a:solidFill>
                  <a:schemeClr val="accent1"/>
                </a:solidFill>
              </a:rPr>
              <a:t>Overview</a:t>
            </a:r>
          </a:p>
        </p:txBody>
      </p:sp>
      <p:sp>
        <p:nvSpPr>
          <p:cNvPr id="6" name="Text Placeholder 5">
            <a:extLst>
              <a:ext uri="{FF2B5EF4-FFF2-40B4-BE49-F238E27FC236}">
                <a16:creationId xmlns:a16="http://schemas.microsoft.com/office/drawing/2014/main" id="{79B29BB6-DB71-C74D-9E97-7FD79DFD7690}"/>
              </a:ext>
            </a:extLst>
          </p:cNvPr>
          <p:cNvSpPr txBox="1">
            <a:spLocks/>
          </p:cNvSpPr>
          <p:nvPr/>
        </p:nvSpPr>
        <p:spPr>
          <a:xfrm>
            <a:off x="5957638" y="3420101"/>
            <a:ext cx="5285327" cy="395562"/>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t>Java API for JSON in JDBC</a:t>
            </a:r>
          </a:p>
        </p:txBody>
      </p:sp>
      <p:sp>
        <p:nvSpPr>
          <p:cNvPr id="7" name="Text Placeholder 5">
            <a:extLst>
              <a:ext uri="{FF2B5EF4-FFF2-40B4-BE49-F238E27FC236}">
                <a16:creationId xmlns:a16="http://schemas.microsoft.com/office/drawing/2014/main" id="{F40E72E7-E6E9-724D-B426-E0D7AF5DA130}"/>
              </a:ext>
            </a:extLst>
          </p:cNvPr>
          <p:cNvSpPr txBox="1">
            <a:spLocks/>
          </p:cNvSpPr>
          <p:nvPr/>
        </p:nvSpPr>
        <p:spPr>
          <a:xfrm>
            <a:off x="5957638" y="2828971"/>
            <a:ext cx="5285327" cy="395562"/>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t>JSON Data Type</a:t>
            </a:r>
          </a:p>
        </p:txBody>
      </p:sp>
      <p:sp>
        <p:nvSpPr>
          <p:cNvPr id="8" name="Text Placeholder 5">
            <a:extLst>
              <a:ext uri="{FF2B5EF4-FFF2-40B4-BE49-F238E27FC236}">
                <a16:creationId xmlns:a16="http://schemas.microsoft.com/office/drawing/2014/main" id="{77E7A5AF-E401-0A46-8914-25FD87EB18D1}"/>
              </a:ext>
            </a:extLst>
          </p:cNvPr>
          <p:cNvSpPr txBox="1">
            <a:spLocks/>
          </p:cNvSpPr>
          <p:nvPr/>
        </p:nvSpPr>
        <p:spPr>
          <a:xfrm>
            <a:off x="5957638" y="4011231"/>
            <a:ext cx="5285327" cy="395562"/>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t>JSON Collections</a:t>
            </a:r>
          </a:p>
        </p:txBody>
      </p:sp>
      <p:sp>
        <p:nvSpPr>
          <p:cNvPr id="9" name="Text Placeholder 5">
            <a:extLst>
              <a:ext uri="{FF2B5EF4-FFF2-40B4-BE49-F238E27FC236}">
                <a16:creationId xmlns:a16="http://schemas.microsoft.com/office/drawing/2014/main" id="{05512A5F-AC02-2F44-A5E4-BC1BF70F8DA1}"/>
              </a:ext>
            </a:extLst>
          </p:cNvPr>
          <p:cNvSpPr txBox="1">
            <a:spLocks/>
          </p:cNvSpPr>
          <p:nvPr/>
        </p:nvSpPr>
        <p:spPr>
          <a:xfrm>
            <a:off x="5957638" y="4602361"/>
            <a:ext cx="5285327" cy="395562"/>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t>Java API for MongoDB</a:t>
            </a:r>
          </a:p>
        </p:txBody>
      </p:sp>
    </p:spTree>
    <p:extLst>
      <p:ext uri="{BB962C8B-B14F-4D97-AF65-F5344CB8AC3E}">
        <p14:creationId xmlns:p14="http://schemas.microsoft.com/office/powerpoint/2010/main" val="420550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CBDC9-F0BB-0946-93A0-EFEC071AFB71}"/>
              </a:ext>
            </a:extLst>
          </p:cNvPr>
          <p:cNvSpPr>
            <a:spLocks noGrp="1"/>
          </p:cNvSpPr>
          <p:nvPr>
            <p:ph type="title"/>
          </p:nvPr>
        </p:nvSpPr>
        <p:spPr/>
        <p:txBody>
          <a:bodyPr/>
          <a:lstStyle/>
          <a:p>
            <a:r>
              <a:rPr lang="en-US" sz="3600" dirty="0">
                <a:latin typeface="Oracle Sans" panose="020B0503020204020204" pitchFamily="34" charset="0"/>
                <a:cs typeface="Oracle Sans" panose="020B0503020204020204" pitchFamily="34" charset="0"/>
              </a:rPr>
              <a:t>Example – Creating a value</a:t>
            </a:r>
          </a:p>
        </p:txBody>
      </p:sp>
      <p:sp>
        <p:nvSpPr>
          <p:cNvPr id="5" name="Slide Number Placeholder 4">
            <a:extLst>
              <a:ext uri="{FF2B5EF4-FFF2-40B4-BE49-F238E27FC236}">
                <a16:creationId xmlns:a16="http://schemas.microsoft.com/office/drawing/2014/main" id="{EF4DFD9C-B9C2-4C43-9F5B-5EBFEC7CC5CE}"/>
              </a:ext>
            </a:extLst>
          </p:cNvPr>
          <p:cNvSpPr>
            <a:spLocks noGrp="1"/>
          </p:cNvSpPr>
          <p:nvPr>
            <p:ph type="sldNum" sz="quarter" idx="12"/>
          </p:nvPr>
        </p:nvSpPr>
        <p:spPr>
          <a:xfrm>
            <a:off x="8608357" y="6356351"/>
            <a:ext cx="274248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n-US" smtClean="0"/>
              <a:pPr/>
              <a:t>20</a:t>
            </a:fld>
            <a:endParaRPr lang="en-US" dirty="0"/>
          </a:p>
        </p:txBody>
      </p:sp>
      <p:sp>
        <p:nvSpPr>
          <p:cNvPr id="7" name="TextBox 6">
            <a:extLst>
              <a:ext uri="{FF2B5EF4-FFF2-40B4-BE49-F238E27FC236}">
                <a16:creationId xmlns:a16="http://schemas.microsoft.com/office/drawing/2014/main" id="{010759A6-C0E0-8643-A050-A061424DDDCE}"/>
              </a:ext>
            </a:extLst>
          </p:cNvPr>
          <p:cNvSpPr txBox="1"/>
          <p:nvPr/>
        </p:nvSpPr>
        <p:spPr>
          <a:xfrm>
            <a:off x="3671546" y="3373395"/>
            <a:ext cx="184731" cy="369332"/>
          </a:xfrm>
          <a:prstGeom prst="rect">
            <a:avLst/>
          </a:prstGeom>
          <a:noFill/>
        </p:spPr>
        <p:txBody>
          <a:bodyPr wrap="none" rtlCol="0">
            <a:spAutoFit/>
          </a:bodyPr>
          <a:lstStyle/>
          <a:p>
            <a:endParaRPr lang="en-US" dirty="0"/>
          </a:p>
        </p:txBody>
      </p:sp>
      <p:sp>
        <p:nvSpPr>
          <p:cNvPr id="8" name="Rectangle 7">
            <a:extLst>
              <a:ext uri="{FF2B5EF4-FFF2-40B4-BE49-F238E27FC236}">
                <a16:creationId xmlns:a16="http://schemas.microsoft.com/office/drawing/2014/main" id="{EC3D8B70-FB9C-A24C-816D-D527BD270C3E}"/>
              </a:ext>
            </a:extLst>
          </p:cNvPr>
          <p:cNvSpPr/>
          <p:nvPr/>
        </p:nvSpPr>
        <p:spPr>
          <a:xfrm>
            <a:off x="638780" y="1814591"/>
            <a:ext cx="9002990" cy="2862322"/>
          </a:xfrm>
          <a:prstGeom prst="rect">
            <a:avLst/>
          </a:prstGeom>
        </p:spPr>
        <p:txBody>
          <a:bodyPr wrap="square">
            <a:spAutoFit/>
          </a:bodyPr>
          <a:lstStyle/>
          <a:p>
            <a:endParaRPr lang="en-US" dirty="0">
              <a:latin typeface="Menlo" panose="020B0609030804020204" pitchFamily="49" charset="0"/>
            </a:endParaRPr>
          </a:p>
          <a:p>
            <a:r>
              <a:rPr lang="en-US" dirty="0">
                <a:latin typeface="Menlo" panose="020B0609030804020204" pitchFamily="49" charset="0"/>
              </a:rPr>
              <a:t>    OracleJsonFactory </a:t>
            </a:r>
            <a:r>
              <a:rPr lang="en-US" dirty="0">
                <a:solidFill>
                  <a:srgbClr val="7E504F"/>
                </a:solidFill>
                <a:latin typeface="Menlo" panose="020B0609030804020204" pitchFamily="49" charset="0"/>
              </a:rPr>
              <a:t>factory</a:t>
            </a:r>
            <a:r>
              <a:rPr lang="en-US" dirty="0">
                <a:latin typeface="Menlo" panose="020B0609030804020204" pitchFamily="49" charset="0"/>
              </a:rPr>
              <a:t> = </a:t>
            </a:r>
            <a:r>
              <a:rPr lang="en-US" b="1" dirty="0">
                <a:solidFill>
                  <a:srgbClr val="931A68"/>
                </a:solidFill>
                <a:latin typeface="Menlo" panose="020B0609030804020204" pitchFamily="49" charset="0"/>
              </a:rPr>
              <a:t>new</a:t>
            </a:r>
            <a:r>
              <a:rPr lang="en-US" dirty="0">
                <a:latin typeface="Menlo" panose="020B0609030804020204" pitchFamily="49" charset="0"/>
              </a:rPr>
              <a:t> OracleJsonFactory();</a:t>
            </a:r>
          </a:p>
          <a:p>
            <a:r>
              <a:rPr lang="en-US" dirty="0">
                <a:latin typeface="Menlo" panose="020B0609030804020204" pitchFamily="49" charset="0"/>
              </a:rPr>
              <a:t>   </a:t>
            </a:r>
          </a:p>
          <a:p>
            <a:r>
              <a:rPr lang="en-US" dirty="0">
                <a:latin typeface="Menlo" panose="020B0609030804020204" pitchFamily="49" charset="0"/>
              </a:rPr>
              <a:t>    OracleJsonObject </a:t>
            </a:r>
            <a:r>
              <a:rPr lang="en-US" dirty="0">
                <a:solidFill>
                  <a:srgbClr val="7E504F"/>
                </a:solidFill>
                <a:latin typeface="Menlo" panose="020B0609030804020204" pitchFamily="49" charset="0"/>
              </a:rPr>
              <a:t>emp</a:t>
            </a:r>
            <a:r>
              <a:rPr lang="en-US" dirty="0">
                <a:latin typeface="Menlo" panose="020B0609030804020204" pitchFamily="49" charset="0"/>
              </a:rPr>
              <a:t> = </a:t>
            </a:r>
            <a:r>
              <a:rPr lang="en-US" dirty="0">
                <a:solidFill>
                  <a:srgbClr val="7E504F"/>
                </a:solidFill>
                <a:latin typeface="Menlo" panose="020B0609030804020204" pitchFamily="49" charset="0"/>
              </a:rPr>
              <a:t>factory</a:t>
            </a:r>
            <a:r>
              <a:rPr lang="en-US" dirty="0">
                <a:latin typeface="Menlo" panose="020B0609030804020204" pitchFamily="49" charset="0"/>
              </a:rPr>
              <a:t>.createObject();</a:t>
            </a:r>
          </a:p>
          <a:p>
            <a:r>
              <a:rPr lang="en-US" dirty="0">
                <a:latin typeface="Menlo" panose="020B0609030804020204" pitchFamily="49" charset="0"/>
              </a:rPr>
              <a:t>    </a:t>
            </a:r>
            <a:r>
              <a:rPr lang="en-US" dirty="0">
                <a:solidFill>
                  <a:srgbClr val="7E504F"/>
                </a:solidFill>
                <a:latin typeface="Menlo" panose="020B0609030804020204" pitchFamily="49" charset="0"/>
              </a:rPr>
              <a:t>emp</a:t>
            </a:r>
            <a:r>
              <a:rPr lang="en-US" dirty="0">
                <a:latin typeface="Menlo" panose="020B0609030804020204" pitchFamily="49" charset="0"/>
              </a:rPr>
              <a:t>.put(</a:t>
            </a:r>
            <a:r>
              <a:rPr lang="en-US" dirty="0">
                <a:solidFill>
                  <a:srgbClr val="3933FF"/>
                </a:solidFill>
                <a:latin typeface="Menlo" panose="020B0609030804020204" pitchFamily="49" charset="0"/>
              </a:rPr>
              <a:t>"name"</a:t>
            </a:r>
            <a:r>
              <a:rPr lang="en-US" dirty="0">
                <a:latin typeface="Menlo" panose="020B0609030804020204" pitchFamily="49" charset="0"/>
              </a:rPr>
              <a:t>, </a:t>
            </a:r>
            <a:r>
              <a:rPr lang="en-US" dirty="0">
                <a:solidFill>
                  <a:srgbClr val="3933FF"/>
                </a:solidFill>
                <a:latin typeface="Menlo" panose="020B0609030804020204" pitchFamily="49" charset="0"/>
              </a:rPr>
              <a:t>"Smith"</a:t>
            </a:r>
            <a:r>
              <a:rPr lang="en-US" dirty="0">
                <a:latin typeface="Menlo" panose="020B0609030804020204" pitchFamily="49" charset="0"/>
              </a:rPr>
              <a:t>);</a:t>
            </a:r>
          </a:p>
          <a:p>
            <a:r>
              <a:rPr lang="en-US" dirty="0">
                <a:latin typeface="Menlo" panose="020B0609030804020204" pitchFamily="49" charset="0"/>
              </a:rPr>
              <a:t>    </a:t>
            </a:r>
            <a:r>
              <a:rPr lang="en-US" dirty="0">
                <a:solidFill>
                  <a:srgbClr val="7E504F"/>
                </a:solidFill>
                <a:latin typeface="Menlo" panose="020B0609030804020204" pitchFamily="49" charset="0"/>
              </a:rPr>
              <a:t>emp</a:t>
            </a:r>
            <a:r>
              <a:rPr lang="en-US" dirty="0">
                <a:latin typeface="Menlo" panose="020B0609030804020204" pitchFamily="49" charset="0"/>
              </a:rPr>
              <a:t>.put(</a:t>
            </a:r>
            <a:r>
              <a:rPr lang="en-US" dirty="0">
                <a:solidFill>
                  <a:srgbClr val="3933FF"/>
                </a:solidFill>
                <a:latin typeface="Menlo" panose="020B0609030804020204" pitchFamily="49" charset="0"/>
              </a:rPr>
              <a:t>"salary"</a:t>
            </a:r>
            <a:r>
              <a:rPr lang="en-US" dirty="0">
                <a:latin typeface="Menlo" panose="020B0609030804020204" pitchFamily="49" charset="0"/>
              </a:rPr>
              <a:t>, 40000);</a:t>
            </a:r>
          </a:p>
          <a:p>
            <a:r>
              <a:rPr lang="en-US" dirty="0">
                <a:latin typeface="Menlo" panose="020B0609030804020204" pitchFamily="49" charset="0"/>
              </a:rPr>
              <a:t>    </a:t>
            </a:r>
            <a:r>
              <a:rPr lang="en-US" dirty="0">
                <a:solidFill>
                  <a:srgbClr val="7E504F"/>
                </a:solidFill>
                <a:latin typeface="Menlo" panose="020B0609030804020204" pitchFamily="49" charset="0"/>
              </a:rPr>
              <a:t>emp</a:t>
            </a:r>
            <a:r>
              <a:rPr lang="en-US" dirty="0">
                <a:latin typeface="Menlo" panose="020B0609030804020204" pitchFamily="49" charset="0"/>
              </a:rPr>
              <a:t>.put(</a:t>
            </a:r>
            <a:r>
              <a:rPr lang="en-US" dirty="0">
                <a:solidFill>
                  <a:srgbClr val="3933FF"/>
                </a:solidFill>
                <a:latin typeface="Menlo" panose="020B0609030804020204" pitchFamily="49" charset="0"/>
              </a:rPr>
              <a:t>"created"</a:t>
            </a:r>
            <a:r>
              <a:rPr lang="en-US" dirty="0">
                <a:latin typeface="Menlo" panose="020B0609030804020204" pitchFamily="49" charset="0"/>
              </a:rPr>
              <a:t>, Instant.</a:t>
            </a:r>
            <a:r>
              <a:rPr lang="en-US" i="1" dirty="0">
                <a:latin typeface="Menlo" panose="020B0609030804020204" pitchFamily="49" charset="0"/>
              </a:rPr>
              <a:t>now</a:t>
            </a:r>
            <a:r>
              <a:rPr lang="en-US" dirty="0">
                <a:latin typeface="Menlo" panose="020B0609030804020204" pitchFamily="49" charset="0"/>
              </a:rPr>
              <a:t>());</a:t>
            </a:r>
          </a:p>
          <a:p>
            <a:r>
              <a:rPr lang="en-US" dirty="0">
                <a:latin typeface="Menlo" panose="020B0609030804020204" pitchFamily="49" charset="0"/>
              </a:rPr>
              <a:t>   </a:t>
            </a:r>
          </a:p>
          <a:p>
            <a:r>
              <a:rPr lang="en-US" dirty="0">
                <a:latin typeface="Menlo" panose="020B0609030804020204" pitchFamily="49" charset="0"/>
              </a:rPr>
              <a:t>    System.</a:t>
            </a:r>
            <a:r>
              <a:rPr lang="en-US" b="1" i="1" dirty="0">
                <a:solidFill>
                  <a:srgbClr val="0326CC"/>
                </a:solidFill>
                <a:latin typeface="Menlo" panose="020B0609030804020204" pitchFamily="49" charset="0"/>
              </a:rPr>
              <a:t>out</a:t>
            </a:r>
            <a:r>
              <a:rPr lang="en-US" dirty="0">
                <a:latin typeface="Menlo" panose="020B0609030804020204" pitchFamily="49" charset="0"/>
              </a:rPr>
              <a:t>.println(</a:t>
            </a:r>
            <a:r>
              <a:rPr lang="en-US" dirty="0" err="1">
                <a:solidFill>
                  <a:srgbClr val="7E504F"/>
                </a:solidFill>
                <a:latin typeface="Menlo" panose="020B0609030804020204" pitchFamily="49" charset="0"/>
              </a:rPr>
              <a:t>emp</a:t>
            </a:r>
            <a:r>
              <a:rPr lang="en-US" dirty="0" err="1">
                <a:latin typeface="Menlo" panose="020B0609030804020204" pitchFamily="49" charset="0"/>
              </a:rPr>
              <a:t>.get</a:t>
            </a:r>
            <a:r>
              <a:rPr lang="en-US" dirty="0">
                <a:latin typeface="Menlo" panose="020B0609030804020204" pitchFamily="49" charset="0"/>
              </a:rPr>
              <a:t>(</a:t>
            </a:r>
            <a:r>
              <a:rPr lang="en-US" dirty="0">
                <a:solidFill>
                  <a:srgbClr val="3933FF"/>
                </a:solidFill>
                <a:latin typeface="Menlo" panose="020B0609030804020204" pitchFamily="49" charset="0"/>
              </a:rPr>
              <a:t>"name"</a:t>
            </a:r>
            <a:r>
              <a:rPr lang="en-US" dirty="0">
                <a:latin typeface="Menlo" panose="020B0609030804020204" pitchFamily="49" charset="0"/>
              </a:rPr>
              <a:t>));</a:t>
            </a:r>
          </a:p>
          <a:p>
            <a:r>
              <a:rPr lang="en-US" dirty="0">
                <a:latin typeface="Menlo" panose="020B0609030804020204" pitchFamily="49" charset="0"/>
              </a:rPr>
              <a:t>    System.</a:t>
            </a:r>
            <a:r>
              <a:rPr lang="en-US" b="1" i="1" dirty="0">
                <a:solidFill>
                  <a:srgbClr val="0326CC"/>
                </a:solidFill>
                <a:latin typeface="Menlo" panose="020B0609030804020204" pitchFamily="49" charset="0"/>
              </a:rPr>
              <a:t>out</a:t>
            </a:r>
            <a:r>
              <a:rPr lang="en-US" dirty="0">
                <a:latin typeface="Menlo" panose="020B0609030804020204" pitchFamily="49" charset="0"/>
              </a:rPr>
              <a:t>.println(</a:t>
            </a:r>
            <a:r>
              <a:rPr lang="en-US" dirty="0">
                <a:solidFill>
                  <a:srgbClr val="7E504F"/>
                </a:solidFill>
                <a:latin typeface="Menlo" panose="020B0609030804020204" pitchFamily="49" charset="0"/>
              </a:rPr>
              <a:t>emp</a:t>
            </a:r>
            <a:r>
              <a:rPr lang="en-US" dirty="0">
                <a:latin typeface="Menlo" panose="020B0609030804020204" pitchFamily="49" charset="0"/>
              </a:rPr>
              <a:t>.toString());</a:t>
            </a:r>
          </a:p>
        </p:txBody>
      </p:sp>
      <p:sp>
        <p:nvSpPr>
          <p:cNvPr id="9" name="Rectangle 8">
            <a:extLst>
              <a:ext uri="{FF2B5EF4-FFF2-40B4-BE49-F238E27FC236}">
                <a16:creationId xmlns:a16="http://schemas.microsoft.com/office/drawing/2014/main" id="{FABD2A4B-0EFB-F946-8467-1022DE6A9E6C}"/>
              </a:ext>
            </a:extLst>
          </p:cNvPr>
          <p:cNvSpPr/>
          <p:nvPr/>
        </p:nvSpPr>
        <p:spPr>
          <a:xfrm>
            <a:off x="1078666" y="5148091"/>
            <a:ext cx="10093426" cy="646331"/>
          </a:xfrm>
          <a:prstGeom prst="rect">
            <a:avLst/>
          </a:prstGeom>
        </p:spPr>
        <p:txBody>
          <a:bodyPr wrap="square">
            <a:spAutoFit/>
          </a:bodyPr>
          <a:lstStyle/>
          <a:p>
            <a:r>
              <a:rPr lang="en-US" dirty="0">
                <a:latin typeface="Menlo" panose="020B0609030804020204" pitchFamily="49" charset="0"/>
              </a:rPr>
              <a:t>Smith</a:t>
            </a:r>
            <a:br>
              <a:rPr lang="en-US" dirty="0">
                <a:latin typeface="Menlo" panose="020B0609030804020204" pitchFamily="49" charset="0"/>
              </a:rPr>
            </a:br>
            <a:r>
              <a:rPr lang="en-US" dirty="0">
                <a:latin typeface="Menlo" panose="020B0609030804020204" pitchFamily="49" charset="0"/>
              </a:rPr>
              <a:t>{"name":"Smith","salary":40000,"created":"2019-01-21T21:25:05.610718"}</a:t>
            </a:r>
          </a:p>
        </p:txBody>
      </p:sp>
      <p:cxnSp>
        <p:nvCxnSpPr>
          <p:cNvPr id="11" name="Straight Connector 10">
            <a:extLst>
              <a:ext uri="{FF2B5EF4-FFF2-40B4-BE49-F238E27FC236}">
                <a16:creationId xmlns:a16="http://schemas.microsoft.com/office/drawing/2014/main" id="{AD0F254F-14CD-D149-862A-44BD199C3519}"/>
              </a:ext>
            </a:extLst>
          </p:cNvPr>
          <p:cNvCxnSpPr/>
          <p:nvPr/>
        </p:nvCxnSpPr>
        <p:spPr>
          <a:xfrm>
            <a:off x="1078667" y="4835952"/>
            <a:ext cx="9624767" cy="0"/>
          </a:xfrm>
          <a:prstGeom prst="line">
            <a:avLst/>
          </a:prstGeom>
          <a:ln w="25400">
            <a:solidFill>
              <a:schemeClr val="tx1">
                <a:lumMod val="50000"/>
                <a:lumOff val="50000"/>
                <a:alpha val="68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 name="Footer Placeholder 13">
            <a:extLst>
              <a:ext uri="{FF2B5EF4-FFF2-40B4-BE49-F238E27FC236}">
                <a16:creationId xmlns:a16="http://schemas.microsoft.com/office/drawing/2014/main" id="{E2227CB0-48E2-1745-8B23-B5F685D2A0EC}"/>
              </a:ext>
            </a:extLst>
          </p:cNvPr>
          <p:cNvSpPr>
            <a:spLocks noGrp="1"/>
          </p:cNvSpPr>
          <p:nvPr>
            <p:ph type="ftr" sz="quarter" idx="11"/>
          </p:nvPr>
        </p:nvSpPr>
        <p:spPr>
          <a:xfrm>
            <a:off x="1421681" y="6423978"/>
            <a:ext cx="5745379" cy="365125"/>
          </a:xfrm>
        </p:spPr>
        <p:txBody>
          <a:bodyPr/>
          <a:lstStyle/>
          <a:p>
            <a:r>
              <a:rPr lang="en-US" dirty="0"/>
              <a:t>Copyright © 2022, Oracle and/or its affiliates  </a:t>
            </a:r>
          </a:p>
        </p:txBody>
      </p:sp>
    </p:spTree>
    <p:extLst>
      <p:ext uri="{BB962C8B-B14F-4D97-AF65-F5344CB8AC3E}">
        <p14:creationId xmlns:p14="http://schemas.microsoft.com/office/powerpoint/2010/main" val="3881384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A38FF-68EE-A746-BF55-1AA38A295219}"/>
              </a:ext>
            </a:extLst>
          </p:cNvPr>
          <p:cNvSpPr>
            <a:spLocks noGrp="1"/>
          </p:cNvSpPr>
          <p:nvPr>
            <p:ph type="title"/>
          </p:nvPr>
        </p:nvSpPr>
        <p:spPr/>
        <p:txBody>
          <a:bodyPr/>
          <a:lstStyle/>
          <a:p>
            <a:r>
              <a:rPr lang="en-US" sz="3600" dirty="0">
                <a:latin typeface="Oracle Sans" panose="020B0503020204020204" pitchFamily="34" charset="0"/>
                <a:cs typeface="Oracle Sans" panose="020B0503020204020204" pitchFamily="34" charset="0"/>
              </a:rPr>
              <a:t>Tree Model Interfaces</a:t>
            </a:r>
          </a:p>
        </p:txBody>
      </p:sp>
      <p:sp>
        <p:nvSpPr>
          <p:cNvPr id="4" name="Slide Number Placeholder 3">
            <a:extLst>
              <a:ext uri="{FF2B5EF4-FFF2-40B4-BE49-F238E27FC236}">
                <a16:creationId xmlns:a16="http://schemas.microsoft.com/office/drawing/2014/main" id="{76CE3855-6CBE-4E41-868C-A631E65ECE73}"/>
              </a:ext>
            </a:extLst>
          </p:cNvPr>
          <p:cNvSpPr>
            <a:spLocks noGrp="1"/>
          </p:cNvSpPr>
          <p:nvPr>
            <p:ph type="sldNum" sz="quarter" idx="12"/>
          </p:nvPr>
        </p:nvSpPr>
        <p:spPr/>
        <p:txBody>
          <a:bodyPr/>
          <a:lstStyle/>
          <a:p>
            <a:fld id="{345D60D9-5372-5F40-9443-0F9AE5BDC3C8}" type="slidenum">
              <a:rPr lang="en-US" smtClean="0"/>
              <a:pPr/>
              <a:t>21</a:t>
            </a:fld>
            <a:endParaRPr lang="en-US" dirty="0"/>
          </a:p>
        </p:txBody>
      </p:sp>
      <p:sp>
        <p:nvSpPr>
          <p:cNvPr id="5" name="Footer Placeholder 4">
            <a:extLst>
              <a:ext uri="{FF2B5EF4-FFF2-40B4-BE49-F238E27FC236}">
                <a16:creationId xmlns:a16="http://schemas.microsoft.com/office/drawing/2014/main" id="{0215319F-9F0E-1640-965E-849B8CC527DE}"/>
              </a:ext>
            </a:extLst>
          </p:cNvPr>
          <p:cNvSpPr>
            <a:spLocks noGrp="1"/>
          </p:cNvSpPr>
          <p:nvPr>
            <p:ph type="ftr" sz="quarter" idx="11"/>
          </p:nvPr>
        </p:nvSpPr>
        <p:spPr/>
        <p:txBody>
          <a:bodyPr/>
          <a:lstStyle/>
          <a:p>
            <a:r>
              <a:rPr lang="en-US" dirty="0"/>
              <a:t>Copyright © 2022, Oracle and/or its affiliates</a:t>
            </a:r>
          </a:p>
        </p:txBody>
      </p:sp>
      <p:graphicFrame>
        <p:nvGraphicFramePr>
          <p:cNvPr id="7" name="Table 6">
            <a:extLst>
              <a:ext uri="{FF2B5EF4-FFF2-40B4-BE49-F238E27FC236}">
                <a16:creationId xmlns:a16="http://schemas.microsoft.com/office/drawing/2014/main" id="{3F7A8862-02DD-1C4D-B923-51EB3D713B9D}"/>
              </a:ext>
            </a:extLst>
          </p:cNvPr>
          <p:cNvGraphicFramePr>
            <a:graphicFrameLocks noGrp="1"/>
          </p:cNvGraphicFramePr>
          <p:nvPr>
            <p:extLst>
              <p:ext uri="{D42A27DB-BD31-4B8C-83A1-F6EECF244321}">
                <p14:modId xmlns:p14="http://schemas.microsoft.com/office/powerpoint/2010/main" val="1447145704"/>
              </p:ext>
            </p:extLst>
          </p:nvPr>
        </p:nvGraphicFramePr>
        <p:xfrm>
          <a:off x="1226590" y="1914682"/>
          <a:ext cx="9926684" cy="4111632"/>
        </p:xfrm>
        <a:graphic>
          <a:graphicData uri="http://schemas.openxmlformats.org/drawingml/2006/table">
            <a:tbl>
              <a:tblPr firstRow="1" bandRow="1">
                <a:tableStyleId>{C083E6E3-FA7D-4D7B-A595-EF9225AFEA82}</a:tableStyleId>
              </a:tblPr>
              <a:tblGrid>
                <a:gridCol w="2613389">
                  <a:extLst>
                    <a:ext uri="{9D8B030D-6E8A-4147-A177-3AD203B41FA5}">
                      <a16:colId xmlns:a16="http://schemas.microsoft.com/office/drawing/2014/main" val="342471392"/>
                    </a:ext>
                  </a:extLst>
                </a:gridCol>
                <a:gridCol w="1879889">
                  <a:extLst>
                    <a:ext uri="{9D8B030D-6E8A-4147-A177-3AD203B41FA5}">
                      <a16:colId xmlns:a16="http://schemas.microsoft.com/office/drawing/2014/main" val="3732055262"/>
                    </a:ext>
                  </a:extLst>
                </a:gridCol>
                <a:gridCol w="2716703">
                  <a:extLst>
                    <a:ext uri="{9D8B030D-6E8A-4147-A177-3AD203B41FA5}">
                      <a16:colId xmlns:a16="http://schemas.microsoft.com/office/drawing/2014/main" val="3248000853"/>
                    </a:ext>
                  </a:extLst>
                </a:gridCol>
                <a:gridCol w="2716703">
                  <a:extLst>
                    <a:ext uri="{9D8B030D-6E8A-4147-A177-3AD203B41FA5}">
                      <a16:colId xmlns:a16="http://schemas.microsoft.com/office/drawing/2014/main" val="4134952079"/>
                    </a:ext>
                  </a:extLst>
                </a:gridCol>
              </a:tblGrid>
              <a:tr h="294436">
                <a:tc>
                  <a:txBody>
                    <a:bodyPr/>
                    <a:lstStyle/>
                    <a:p>
                      <a:r>
                        <a:rPr lang="en-US" sz="1400" dirty="0"/>
                        <a:t>Interface</a:t>
                      </a:r>
                    </a:p>
                  </a:txBody>
                  <a:tcPr>
                    <a:lnL w="12700" cap="flat" cmpd="sng" algn="ctr">
                      <a:solidFill>
                        <a:schemeClr val="accent3"/>
                      </a:solidFill>
                      <a:prstDash val="solid"/>
                      <a:round/>
                      <a:headEnd type="none" w="med" len="med"/>
                      <a:tailEnd type="none" w="med" len="med"/>
                    </a:lnL>
                  </a:tcPr>
                </a:tc>
                <a:tc>
                  <a:txBody>
                    <a:bodyPr/>
                    <a:lstStyle/>
                    <a:p>
                      <a:r>
                        <a:rPr lang="en-US" sz="1400" dirty="0"/>
                        <a:t>Enum</a:t>
                      </a:r>
                    </a:p>
                  </a:txBody>
                  <a:tcPr/>
                </a:tc>
                <a:tc>
                  <a:txBody>
                    <a:bodyPr/>
                    <a:lstStyle/>
                    <a:p>
                      <a:r>
                        <a:rPr lang="en-US" sz="1400" dirty="0"/>
                        <a:t>SQL</a:t>
                      </a:r>
                    </a:p>
                  </a:txBody>
                  <a:tcPr/>
                </a:tc>
                <a:tc>
                  <a:txBody>
                    <a:bodyPr/>
                    <a:lstStyle/>
                    <a:p>
                      <a:r>
                        <a:rPr lang="en-US" sz="1400" dirty="0"/>
                        <a:t>JSON</a:t>
                      </a:r>
                    </a:p>
                  </a:txBody>
                  <a:tcPr>
                    <a:lnR w="12700" cap="flat" cmpd="sng" algn="ctr">
                      <a:solidFill>
                        <a:schemeClr val="accent3"/>
                      </a:solidFill>
                      <a:prstDash val="solid"/>
                      <a:round/>
                      <a:headEnd type="none" w="med" len="med"/>
                      <a:tailEnd type="none" w="med" len="med"/>
                    </a:lnR>
                  </a:tcPr>
                </a:tc>
                <a:extLst>
                  <a:ext uri="{0D108BD9-81ED-4DB2-BD59-A6C34878D82A}">
                    <a16:rowId xmlns:a16="http://schemas.microsoft.com/office/drawing/2014/main" val="3437481990"/>
                  </a:ext>
                </a:extLst>
              </a:tr>
              <a:tr h="294436">
                <a:tc>
                  <a:txBody>
                    <a:bodyPr/>
                    <a:lstStyle/>
                    <a:p>
                      <a:r>
                        <a:rPr lang="en-US" sz="1400" dirty="0"/>
                        <a:t>OracleJsonObject</a:t>
                      </a:r>
                    </a:p>
                  </a:txBody>
                  <a:tcPr>
                    <a:lnL w="12700" cap="flat" cmpd="sng" algn="ctr">
                      <a:solidFill>
                        <a:schemeClr val="accent3"/>
                      </a:solidFill>
                      <a:prstDash val="solid"/>
                      <a:round/>
                      <a:headEnd type="none" w="med" len="med"/>
                      <a:tailEnd type="none" w="med" len="med"/>
                    </a:lnL>
                  </a:tcPr>
                </a:tc>
                <a:tc>
                  <a:txBody>
                    <a:bodyPr/>
                    <a:lstStyle/>
                    <a:p>
                      <a:r>
                        <a:rPr lang="en-US" sz="1400" dirty="0"/>
                        <a:t>OBJECT</a:t>
                      </a:r>
                    </a:p>
                  </a:txBody>
                  <a:tcPr/>
                </a:tc>
                <a:tc>
                  <a:txBody>
                    <a:bodyPr/>
                    <a:lstStyle/>
                    <a:p>
                      <a:endParaRPr lang="en-US" sz="1400" dirty="0"/>
                    </a:p>
                  </a:txBody>
                  <a:tcPr/>
                </a:tc>
                <a:tc>
                  <a:txBody>
                    <a:bodyPr/>
                    <a:lstStyle/>
                    <a:p>
                      <a:r>
                        <a:rPr lang="en-US" sz="1400" dirty="0"/>
                        <a:t>{ }</a:t>
                      </a:r>
                    </a:p>
                  </a:txBody>
                  <a:tcPr>
                    <a:lnR w="12700" cap="flat" cmpd="sng" algn="ctr">
                      <a:solidFill>
                        <a:schemeClr val="accent3"/>
                      </a:solidFill>
                      <a:prstDash val="solid"/>
                      <a:round/>
                      <a:headEnd type="none" w="med" len="med"/>
                      <a:tailEnd type="none" w="med" len="med"/>
                    </a:lnR>
                  </a:tcPr>
                </a:tc>
                <a:extLst>
                  <a:ext uri="{0D108BD9-81ED-4DB2-BD59-A6C34878D82A}">
                    <a16:rowId xmlns:a16="http://schemas.microsoft.com/office/drawing/2014/main" val="156133627"/>
                  </a:ext>
                </a:extLst>
              </a:tr>
              <a:tr h="294436">
                <a:tc>
                  <a:txBody>
                    <a:bodyPr/>
                    <a:lstStyle/>
                    <a:p>
                      <a:r>
                        <a:rPr lang="en-US" sz="1400" dirty="0"/>
                        <a:t>OracleJsonArray</a:t>
                      </a:r>
                    </a:p>
                  </a:txBody>
                  <a:tcPr>
                    <a:lnL w="12700" cap="flat" cmpd="sng" algn="ctr">
                      <a:solidFill>
                        <a:schemeClr val="accent3"/>
                      </a:solidFill>
                      <a:prstDash val="solid"/>
                      <a:round/>
                      <a:headEnd type="none" w="med" len="med"/>
                      <a:tailEnd type="none" w="med" len="med"/>
                    </a:lnL>
                  </a:tcPr>
                </a:tc>
                <a:tc>
                  <a:txBody>
                    <a:bodyPr/>
                    <a:lstStyle/>
                    <a:p>
                      <a:r>
                        <a:rPr lang="en-US" sz="1400" dirty="0"/>
                        <a:t>ARRAY</a:t>
                      </a:r>
                    </a:p>
                  </a:txBody>
                  <a:tcPr/>
                </a:tc>
                <a:tc>
                  <a:txBody>
                    <a:bodyPr/>
                    <a:lstStyle/>
                    <a:p>
                      <a:endParaRPr lang="en-US" sz="1400" dirty="0"/>
                    </a:p>
                  </a:txBody>
                  <a:tcPr/>
                </a:tc>
                <a:tc>
                  <a:txBody>
                    <a:bodyPr/>
                    <a:lstStyle/>
                    <a:p>
                      <a:r>
                        <a:rPr lang="en-US" sz="1400" dirty="0"/>
                        <a:t>[ ]</a:t>
                      </a:r>
                    </a:p>
                  </a:txBody>
                  <a:tcPr>
                    <a:lnR w="12700" cap="flat" cmpd="sng" algn="ctr">
                      <a:solidFill>
                        <a:schemeClr val="accent3"/>
                      </a:solidFill>
                      <a:prstDash val="solid"/>
                      <a:round/>
                      <a:headEnd type="none" w="med" len="med"/>
                      <a:tailEnd type="none" w="med" len="med"/>
                    </a:lnR>
                  </a:tcPr>
                </a:tc>
                <a:extLst>
                  <a:ext uri="{0D108BD9-81ED-4DB2-BD59-A6C34878D82A}">
                    <a16:rowId xmlns:a16="http://schemas.microsoft.com/office/drawing/2014/main" val="2562605965"/>
                  </a:ext>
                </a:extLst>
              </a:tr>
              <a:tr h="294436">
                <a:tc>
                  <a:txBody>
                    <a:bodyPr/>
                    <a:lstStyle/>
                    <a:p>
                      <a:r>
                        <a:rPr lang="en-US" sz="1400" dirty="0"/>
                        <a:t>OracleJsonDecimal</a:t>
                      </a:r>
                    </a:p>
                  </a:txBody>
                  <a:tcPr>
                    <a:lnL w="12700" cap="flat" cmpd="sng" algn="ctr">
                      <a:solidFill>
                        <a:schemeClr val="accent3"/>
                      </a:solidFill>
                      <a:prstDash val="solid"/>
                      <a:round/>
                      <a:headEnd type="none" w="med" len="med"/>
                      <a:tailEnd type="none" w="med" len="med"/>
                    </a:lnL>
                  </a:tcPr>
                </a:tc>
                <a:tc>
                  <a:txBody>
                    <a:bodyPr/>
                    <a:lstStyle/>
                    <a:p>
                      <a:r>
                        <a:rPr lang="en-US" sz="1400" dirty="0"/>
                        <a:t>DECIMAL</a:t>
                      </a:r>
                    </a:p>
                  </a:txBody>
                  <a:tcPr/>
                </a:tc>
                <a:tc>
                  <a:txBody>
                    <a:bodyPr/>
                    <a:lstStyle/>
                    <a:p>
                      <a:r>
                        <a:rPr lang="en-US" sz="1400" dirty="0"/>
                        <a:t>NUMBER</a:t>
                      </a:r>
                    </a:p>
                  </a:txBody>
                  <a:tcPr/>
                </a:tc>
                <a:tc rowSpan="3">
                  <a:txBody>
                    <a:bodyPr/>
                    <a:lstStyle/>
                    <a:p>
                      <a:r>
                        <a:rPr lang="en-US" sz="1400" dirty="0"/>
                        <a:t>Number</a:t>
                      </a:r>
                    </a:p>
                  </a:txBody>
                  <a:tcPr>
                    <a:lnR w="12700" cap="flat" cmpd="sng" algn="ctr">
                      <a:solidFill>
                        <a:schemeClr val="accent3"/>
                      </a:solidFill>
                      <a:prstDash val="solid"/>
                      <a:round/>
                      <a:headEnd type="none" w="med" len="med"/>
                      <a:tailEnd type="none" w="med" len="med"/>
                    </a:lnR>
                  </a:tcPr>
                </a:tc>
                <a:extLst>
                  <a:ext uri="{0D108BD9-81ED-4DB2-BD59-A6C34878D82A}">
                    <a16:rowId xmlns:a16="http://schemas.microsoft.com/office/drawing/2014/main" val="335548767"/>
                  </a:ext>
                </a:extLst>
              </a:tr>
              <a:tr h="294436">
                <a:tc>
                  <a:txBody>
                    <a:bodyPr/>
                    <a:lstStyle/>
                    <a:p>
                      <a:r>
                        <a:rPr lang="en-US" sz="1400" dirty="0"/>
                        <a:t>OracleJsonDouble</a:t>
                      </a:r>
                    </a:p>
                  </a:txBody>
                  <a:tcPr>
                    <a:lnL w="12700" cap="flat" cmpd="sng" algn="ctr">
                      <a:solidFill>
                        <a:schemeClr val="accent3"/>
                      </a:solidFill>
                      <a:prstDash val="solid"/>
                      <a:round/>
                      <a:headEnd type="none" w="med" len="med"/>
                      <a:tailEnd type="none" w="med" len="med"/>
                    </a:lnL>
                  </a:tcPr>
                </a:tc>
                <a:tc>
                  <a:txBody>
                    <a:bodyPr/>
                    <a:lstStyle/>
                    <a:p>
                      <a:r>
                        <a:rPr lang="en-US" sz="1400" dirty="0"/>
                        <a:t>DOUBLE</a:t>
                      </a:r>
                    </a:p>
                  </a:txBody>
                  <a:tcPr/>
                </a:tc>
                <a:tc>
                  <a:txBody>
                    <a:bodyPr/>
                    <a:lstStyle/>
                    <a:p>
                      <a:r>
                        <a:rPr lang="en-US" sz="1400" dirty="0"/>
                        <a:t>BINARY_DOUBLE</a:t>
                      </a:r>
                    </a:p>
                  </a:txBody>
                  <a:tcPr/>
                </a:tc>
                <a:tc vMerge="1">
                  <a:txBody>
                    <a:bodyPr/>
                    <a:lstStyle/>
                    <a:p>
                      <a:endParaRPr lang="en-US" sz="1400" dirty="0"/>
                    </a:p>
                  </a:txBody>
                  <a:tcPr/>
                </a:tc>
                <a:extLst>
                  <a:ext uri="{0D108BD9-81ED-4DB2-BD59-A6C34878D82A}">
                    <a16:rowId xmlns:a16="http://schemas.microsoft.com/office/drawing/2014/main" val="1706440610"/>
                  </a:ext>
                </a:extLst>
              </a:tr>
              <a:tr h="294436">
                <a:tc>
                  <a:txBody>
                    <a:bodyPr/>
                    <a:lstStyle/>
                    <a:p>
                      <a:r>
                        <a:rPr lang="en-US" sz="1400" dirty="0"/>
                        <a:t>OracleJsonFloat</a:t>
                      </a:r>
                    </a:p>
                  </a:txBody>
                  <a:tcPr>
                    <a:lnL w="12700" cap="flat" cmpd="sng" algn="ctr">
                      <a:solidFill>
                        <a:schemeClr val="accent3"/>
                      </a:solidFill>
                      <a:prstDash val="solid"/>
                      <a:round/>
                      <a:headEnd type="none" w="med" len="med"/>
                      <a:tailEnd type="none" w="med" len="med"/>
                    </a:lnL>
                  </a:tcPr>
                </a:tc>
                <a:tc>
                  <a:txBody>
                    <a:bodyPr/>
                    <a:lstStyle/>
                    <a:p>
                      <a:r>
                        <a:rPr lang="en-US" sz="1400" dirty="0"/>
                        <a:t>FLOAT</a:t>
                      </a:r>
                    </a:p>
                  </a:txBody>
                  <a:tcPr/>
                </a:tc>
                <a:tc>
                  <a:txBody>
                    <a:bodyPr/>
                    <a:lstStyle/>
                    <a:p>
                      <a:r>
                        <a:rPr lang="en-US" sz="1400" dirty="0"/>
                        <a:t>BINARY_FLOAT</a:t>
                      </a:r>
                    </a:p>
                  </a:txBody>
                  <a:tcPr/>
                </a:tc>
                <a:tc vMerge="1">
                  <a:txBody>
                    <a:bodyPr/>
                    <a:lstStyle/>
                    <a:p>
                      <a:endParaRPr lang="en-US" sz="1400" dirty="0"/>
                    </a:p>
                  </a:txBody>
                  <a:tcPr/>
                </a:tc>
                <a:extLst>
                  <a:ext uri="{0D108BD9-81ED-4DB2-BD59-A6C34878D82A}">
                    <a16:rowId xmlns:a16="http://schemas.microsoft.com/office/drawing/2014/main" val="1701231231"/>
                  </a:ext>
                </a:extLst>
              </a:tr>
              <a:tr h="294436">
                <a:tc>
                  <a:txBody>
                    <a:bodyPr/>
                    <a:lstStyle/>
                    <a:p>
                      <a:r>
                        <a:rPr lang="en-US" sz="1400" dirty="0"/>
                        <a:t>OracleJsonString</a:t>
                      </a:r>
                    </a:p>
                  </a:txBody>
                  <a:tcPr>
                    <a:lnL w="12700" cap="flat" cmpd="sng" algn="ctr">
                      <a:solidFill>
                        <a:schemeClr val="accent3"/>
                      </a:solidFill>
                      <a:prstDash val="solid"/>
                      <a:round/>
                      <a:headEnd type="none" w="med" len="med"/>
                      <a:tailEnd type="none" w="med" len="med"/>
                    </a:lnL>
                  </a:tcPr>
                </a:tc>
                <a:tc>
                  <a:txBody>
                    <a:bodyPr/>
                    <a:lstStyle/>
                    <a:p>
                      <a:r>
                        <a:rPr lang="en-US" sz="1400" dirty="0"/>
                        <a:t>STRING</a:t>
                      </a:r>
                    </a:p>
                  </a:txBody>
                  <a:tcPr/>
                </a:tc>
                <a:tc>
                  <a:txBody>
                    <a:bodyPr/>
                    <a:lstStyle/>
                    <a:p>
                      <a:r>
                        <a:rPr lang="en-US" sz="1400" dirty="0"/>
                        <a:t>VARCHAR2</a:t>
                      </a:r>
                    </a:p>
                  </a:txBody>
                  <a:tcPr/>
                </a:tc>
                <a:tc rowSpan="7">
                  <a:txBody>
                    <a:bodyPr/>
                    <a:lstStyle/>
                    <a:p>
                      <a:r>
                        <a:rPr lang="en-US" sz="1400" dirty="0"/>
                        <a:t>String</a:t>
                      </a:r>
                    </a:p>
                  </a:txBody>
                  <a:tcPr>
                    <a:lnR w="12700" cap="flat" cmpd="sng" algn="ctr">
                      <a:solidFill>
                        <a:schemeClr val="accent3"/>
                      </a:solidFill>
                      <a:prstDash val="solid"/>
                      <a:round/>
                      <a:headEnd type="none" w="med" len="med"/>
                      <a:tailEnd type="none" w="med" len="med"/>
                    </a:lnR>
                  </a:tcPr>
                </a:tc>
                <a:extLst>
                  <a:ext uri="{0D108BD9-81ED-4DB2-BD59-A6C34878D82A}">
                    <a16:rowId xmlns:a16="http://schemas.microsoft.com/office/drawing/2014/main" val="1491060070"/>
                  </a:ext>
                </a:extLst>
              </a:tr>
              <a:tr h="294436">
                <a:tc>
                  <a:txBody>
                    <a:bodyPr/>
                    <a:lstStyle/>
                    <a:p>
                      <a:r>
                        <a:rPr lang="en-US" sz="1400" dirty="0"/>
                        <a:t>OracleJsonBinary</a:t>
                      </a:r>
                    </a:p>
                  </a:txBody>
                  <a:tcPr>
                    <a:lnL w="12700" cap="flat" cmpd="sng" algn="ctr">
                      <a:solidFill>
                        <a:schemeClr val="accent3"/>
                      </a:solidFill>
                      <a:prstDash val="solid"/>
                      <a:round/>
                      <a:headEnd type="none" w="med" len="med"/>
                      <a:tailEnd type="none" w="med" len="med"/>
                    </a:lnL>
                  </a:tcPr>
                </a:tc>
                <a:tc>
                  <a:txBody>
                    <a:bodyPr/>
                    <a:lstStyle/>
                    <a:p>
                      <a:r>
                        <a:rPr lang="en-US" sz="1400" dirty="0"/>
                        <a:t>BINARY</a:t>
                      </a:r>
                    </a:p>
                  </a:txBody>
                  <a:tcPr/>
                </a:tc>
                <a:tc>
                  <a:txBody>
                    <a:bodyPr/>
                    <a:lstStyle/>
                    <a:p>
                      <a:r>
                        <a:rPr lang="en-US" sz="1400" dirty="0"/>
                        <a:t>RAW</a:t>
                      </a:r>
                    </a:p>
                  </a:txBody>
                  <a:tcPr/>
                </a:tc>
                <a:tc vMerge="1">
                  <a:txBody>
                    <a:bodyPr/>
                    <a:lstStyle/>
                    <a:p>
                      <a:endParaRPr lang="en-US" sz="1400" dirty="0"/>
                    </a:p>
                  </a:txBody>
                  <a:tcPr/>
                </a:tc>
                <a:extLst>
                  <a:ext uri="{0D108BD9-81ED-4DB2-BD59-A6C34878D82A}">
                    <a16:rowId xmlns:a16="http://schemas.microsoft.com/office/drawing/2014/main" val="2767582424"/>
                  </a:ext>
                </a:extLst>
              </a:tr>
              <a:tr h="294436">
                <a:tc>
                  <a:txBody>
                    <a:bodyPr/>
                    <a:lstStyle/>
                    <a:p>
                      <a:r>
                        <a:rPr lang="en-US" sz="1400" dirty="0"/>
                        <a:t>OracleJsonTimestamp</a:t>
                      </a:r>
                    </a:p>
                  </a:txBody>
                  <a:tcPr>
                    <a:lnL w="12700" cap="flat" cmpd="sng" algn="ctr">
                      <a:solidFill>
                        <a:schemeClr val="accent3"/>
                      </a:solidFill>
                      <a:prstDash val="solid"/>
                      <a:round/>
                      <a:headEnd type="none" w="med" len="med"/>
                      <a:tailEnd type="none" w="med" len="med"/>
                    </a:lnL>
                  </a:tcPr>
                </a:tc>
                <a:tc>
                  <a:txBody>
                    <a:bodyPr/>
                    <a:lstStyle/>
                    <a:p>
                      <a:r>
                        <a:rPr lang="en-US" sz="1400" dirty="0"/>
                        <a:t>TIMESTAMP</a:t>
                      </a:r>
                    </a:p>
                  </a:txBody>
                  <a:tcPr/>
                </a:tc>
                <a:tc>
                  <a:txBody>
                    <a:bodyPr/>
                    <a:lstStyle/>
                    <a:p>
                      <a:r>
                        <a:rPr lang="en-US" sz="1400" dirty="0"/>
                        <a:t>TIMESTAMP</a:t>
                      </a:r>
                    </a:p>
                  </a:txBody>
                  <a:tcPr/>
                </a:tc>
                <a:tc vMerge="1">
                  <a:txBody>
                    <a:bodyPr/>
                    <a:lstStyle/>
                    <a:p>
                      <a:endParaRPr lang="en-US" sz="1400" dirty="0"/>
                    </a:p>
                  </a:txBody>
                  <a:tcPr/>
                </a:tc>
                <a:extLst>
                  <a:ext uri="{0D108BD9-81ED-4DB2-BD59-A6C34878D82A}">
                    <a16:rowId xmlns:a16="http://schemas.microsoft.com/office/drawing/2014/main" val="2931868095"/>
                  </a:ext>
                </a:extLst>
              </a:tr>
              <a:tr h="294436">
                <a:tc>
                  <a:txBody>
                    <a:bodyPr/>
                    <a:lstStyle/>
                    <a:p>
                      <a:r>
                        <a:rPr lang="en-US" sz="1400" dirty="0"/>
                        <a:t>OracleJsonTimestampTZ</a:t>
                      </a:r>
                    </a:p>
                  </a:txBody>
                  <a:tcPr>
                    <a:lnL w="12700" cap="flat" cmpd="sng" algn="ctr">
                      <a:solidFill>
                        <a:schemeClr val="accent3"/>
                      </a:solidFill>
                      <a:prstDash val="solid"/>
                      <a:round/>
                      <a:headEnd type="none" w="med" len="med"/>
                      <a:tailEnd type="none" w="med" len="med"/>
                    </a:lnL>
                  </a:tcPr>
                </a:tc>
                <a:tc>
                  <a:txBody>
                    <a:bodyPr/>
                    <a:lstStyle/>
                    <a:p>
                      <a:r>
                        <a:rPr lang="en-US" sz="1400" dirty="0"/>
                        <a:t>TIMESTAMPTZ</a:t>
                      </a:r>
                    </a:p>
                  </a:txBody>
                  <a:tcPr/>
                </a:tc>
                <a:tc>
                  <a:txBody>
                    <a:bodyPr/>
                    <a:lstStyle/>
                    <a:p>
                      <a:r>
                        <a:rPr lang="en-US" sz="1400" dirty="0"/>
                        <a:t>TIMETAMP WITH TIMEZONE</a:t>
                      </a:r>
                    </a:p>
                  </a:txBody>
                  <a:tcPr/>
                </a:tc>
                <a:tc vMerge="1">
                  <a:txBody>
                    <a:bodyPr/>
                    <a:lstStyle/>
                    <a:p>
                      <a:endParaRPr lang="en-US" sz="1400" dirty="0"/>
                    </a:p>
                  </a:txBody>
                  <a:tcPr/>
                </a:tc>
                <a:extLst>
                  <a:ext uri="{0D108BD9-81ED-4DB2-BD59-A6C34878D82A}">
                    <a16:rowId xmlns:a16="http://schemas.microsoft.com/office/drawing/2014/main" val="1818533177"/>
                  </a:ext>
                </a:extLst>
              </a:tr>
              <a:tr h="294436">
                <a:tc>
                  <a:txBody>
                    <a:bodyPr/>
                    <a:lstStyle/>
                    <a:p>
                      <a:r>
                        <a:rPr lang="en-US" sz="1400" dirty="0"/>
                        <a:t>OracleJsonDate</a:t>
                      </a:r>
                    </a:p>
                  </a:txBody>
                  <a:tcPr>
                    <a:lnL w="12700" cap="flat" cmpd="sng" algn="ctr">
                      <a:solidFill>
                        <a:schemeClr val="accent3"/>
                      </a:solidFill>
                      <a:prstDash val="solid"/>
                      <a:round/>
                      <a:headEnd type="none" w="med" len="med"/>
                      <a:tailEnd type="none" w="med" len="med"/>
                    </a:lnL>
                  </a:tcPr>
                </a:tc>
                <a:tc>
                  <a:txBody>
                    <a:bodyPr/>
                    <a:lstStyle/>
                    <a:p>
                      <a:r>
                        <a:rPr lang="en-US" sz="1400" dirty="0"/>
                        <a:t>DATE</a:t>
                      </a:r>
                    </a:p>
                  </a:txBody>
                  <a:tcPr/>
                </a:tc>
                <a:tc>
                  <a:txBody>
                    <a:bodyPr/>
                    <a:lstStyle/>
                    <a:p>
                      <a:r>
                        <a:rPr lang="en-US" sz="1400" dirty="0"/>
                        <a:t>DATE</a:t>
                      </a:r>
                    </a:p>
                  </a:txBody>
                  <a:tcPr/>
                </a:tc>
                <a:tc vMerge="1">
                  <a:txBody>
                    <a:bodyPr/>
                    <a:lstStyle/>
                    <a:p>
                      <a:endParaRPr lang="en-US" sz="1400" dirty="0"/>
                    </a:p>
                  </a:txBody>
                  <a:tcPr/>
                </a:tc>
                <a:extLst>
                  <a:ext uri="{0D108BD9-81ED-4DB2-BD59-A6C34878D82A}">
                    <a16:rowId xmlns:a16="http://schemas.microsoft.com/office/drawing/2014/main" val="1666915289"/>
                  </a:ext>
                </a:extLst>
              </a:tr>
              <a:tr h="294436">
                <a:tc>
                  <a:txBody>
                    <a:bodyPr/>
                    <a:lstStyle/>
                    <a:p>
                      <a:r>
                        <a:rPr lang="en-US" sz="1400" dirty="0"/>
                        <a:t>OracleJsonIntervalDS</a:t>
                      </a:r>
                    </a:p>
                  </a:txBody>
                  <a:tcPr>
                    <a:lnL w="12700" cap="flat" cmpd="sng" algn="ctr">
                      <a:solidFill>
                        <a:schemeClr val="accent3"/>
                      </a:solidFill>
                      <a:prstDash val="solid"/>
                      <a:round/>
                      <a:headEnd type="none" w="med" len="med"/>
                      <a:tailEnd type="none" w="med" len="med"/>
                    </a:lnL>
                  </a:tcPr>
                </a:tc>
                <a:tc>
                  <a:txBody>
                    <a:bodyPr/>
                    <a:lstStyle/>
                    <a:p>
                      <a:r>
                        <a:rPr lang="en-US" sz="1400" dirty="0"/>
                        <a:t>INTERVALDS</a:t>
                      </a:r>
                    </a:p>
                  </a:txBody>
                  <a:tcPr/>
                </a:tc>
                <a:tc>
                  <a:txBody>
                    <a:bodyPr/>
                    <a:lstStyle/>
                    <a:p>
                      <a:r>
                        <a:rPr lang="en-US" sz="1400" dirty="0"/>
                        <a:t>INERVAL DAY TO SECOND</a:t>
                      </a:r>
                    </a:p>
                  </a:txBody>
                  <a:tcPr/>
                </a:tc>
                <a:tc vMerge="1">
                  <a:txBody>
                    <a:bodyPr/>
                    <a:lstStyle/>
                    <a:p>
                      <a:endParaRPr lang="en-US" sz="1400" dirty="0"/>
                    </a:p>
                  </a:txBody>
                  <a:tcPr/>
                </a:tc>
                <a:extLst>
                  <a:ext uri="{0D108BD9-81ED-4DB2-BD59-A6C34878D82A}">
                    <a16:rowId xmlns:a16="http://schemas.microsoft.com/office/drawing/2014/main" val="48916116"/>
                  </a:ext>
                </a:extLst>
              </a:tr>
              <a:tr h="454032">
                <a:tc>
                  <a:txBody>
                    <a:bodyPr/>
                    <a:lstStyle/>
                    <a:p>
                      <a:r>
                        <a:rPr lang="en-US" sz="1400" dirty="0"/>
                        <a:t>OracleJsonIntervalYM</a:t>
                      </a:r>
                    </a:p>
                  </a:txBody>
                  <a:tcPr>
                    <a:lnL w="12700" cap="flat" cmpd="sng" algn="ctr">
                      <a:solidFill>
                        <a:schemeClr val="accent3"/>
                      </a:solidFill>
                      <a:prstDash val="solid"/>
                      <a:round/>
                      <a:headEnd type="none" w="med" len="med"/>
                      <a:tailEnd type="none" w="med" len="med"/>
                    </a:lnL>
                  </a:tcPr>
                </a:tc>
                <a:tc>
                  <a:txBody>
                    <a:bodyPr/>
                    <a:lstStyle/>
                    <a:p>
                      <a:r>
                        <a:rPr lang="en-US" sz="1400" dirty="0"/>
                        <a:t>INTERVALYM</a:t>
                      </a:r>
                    </a:p>
                  </a:txBody>
                  <a:tcPr/>
                </a:tc>
                <a:tc>
                  <a:txBody>
                    <a:bodyPr/>
                    <a:lstStyle/>
                    <a:p>
                      <a:r>
                        <a:rPr lang="en-US" sz="1400" dirty="0"/>
                        <a:t>INTERVAL YEAR TO MONTH</a:t>
                      </a:r>
                    </a:p>
                  </a:txBody>
                  <a:tcPr/>
                </a:tc>
                <a:tc vMerge="1">
                  <a:txBody>
                    <a:bodyPr/>
                    <a:lstStyle/>
                    <a:p>
                      <a:endParaRPr lang="en-US" sz="1400" dirty="0"/>
                    </a:p>
                  </a:txBody>
                  <a:tcPr/>
                </a:tc>
                <a:extLst>
                  <a:ext uri="{0D108BD9-81ED-4DB2-BD59-A6C34878D82A}">
                    <a16:rowId xmlns:a16="http://schemas.microsoft.com/office/drawing/2014/main" val="1880204100"/>
                  </a:ext>
                </a:extLst>
              </a:tr>
            </a:tbl>
          </a:graphicData>
        </a:graphic>
      </p:graphicFrame>
      <p:sp>
        <p:nvSpPr>
          <p:cNvPr id="8" name="TextBox 7">
            <a:extLst>
              <a:ext uri="{FF2B5EF4-FFF2-40B4-BE49-F238E27FC236}">
                <a16:creationId xmlns:a16="http://schemas.microsoft.com/office/drawing/2014/main" id="{6FFEE60E-664A-4544-B78E-0766AB7BFF53}"/>
              </a:ext>
            </a:extLst>
          </p:cNvPr>
          <p:cNvSpPr txBox="1"/>
          <p:nvPr/>
        </p:nvSpPr>
        <p:spPr>
          <a:xfrm>
            <a:off x="5036282" y="1507400"/>
            <a:ext cx="2023183" cy="369332"/>
          </a:xfrm>
          <a:prstGeom prst="rect">
            <a:avLst/>
          </a:prstGeom>
          <a:noFill/>
        </p:spPr>
        <p:txBody>
          <a:bodyPr wrap="none" rtlCol="0">
            <a:spAutoFit/>
          </a:bodyPr>
          <a:lstStyle/>
          <a:p>
            <a:r>
              <a:rPr lang="en-US" b="1" dirty="0"/>
              <a:t>OracleJsonValue</a:t>
            </a:r>
          </a:p>
        </p:txBody>
      </p:sp>
    </p:spTree>
    <p:extLst>
      <p:ext uri="{BB962C8B-B14F-4D97-AF65-F5344CB8AC3E}">
        <p14:creationId xmlns:p14="http://schemas.microsoft.com/office/powerpoint/2010/main" val="34619980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69CFF-E53E-B84E-A91D-101CBD8A51DF}"/>
              </a:ext>
            </a:extLst>
          </p:cNvPr>
          <p:cNvSpPr>
            <a:spLocks noGrp="1"/>
          </p:cNvSpPr>
          <p:nvPr>
            <p:ph type="title"/>
          </p:nvPr>
        </p:nvSpPr>
        <p:spPr/>
        <p:txBody>
          <a:bodyPr/>
          <a:lstStyle/>
          <a:p>
            <a:r>
              <a:rPr lang="en-US" sz="3600" dirty="0">
                <a:latin typeface="Oracle Sans" panose="020B0503020204020204" pitchFamily="34" charset="0"/>
                <a:cs typeface="Oracle Sans" panose="020B0503020204020204" pitchFamily="34" charset="0"/>
              </a:rPr>
              <a:t>Tree Model – Type Hierarchy</a:t>
            </a:r>
          </a:p>
        </p:txBody>
      </p:sp>
      <p:sp>
        <p:nvSpPr>
          <p:cNvPr id="5" name="Slide Number Placeholder 4">
            <a:extLst>
              <a:ext uri="{FF2B5EF4-FFF2-40B4-BE49-F238E27FC236}">
                <a16:creationId xmlns:a16="http://schemas.microsoft.com/office/drawing/2014/main" id="{FCC6AA87-2F40-744F-876B-999385F98943}"/>
              </a:ext>
            </a:extLst>
          </p:cNvPr>
          <p:cNvSpPr>
            <a:spLocks noGrp="1"/>
          </p:cNvSpPr>
          <p:nvPr>
            <p:ph type="sldNum" sz="quarter" idx="12"/>
          </p:nvPr>
        </p:nvSpPr>
        <p:spPr>
          <a:xfrm>
            <a:off x="8608357" y="6356351"/>
            <a:ext cx="274248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n-US" smtClean="0"/>
              <a:pPr/>
              <a:t>22</a:t>
            </a:fld>
            <a:endParaRPr lang="en-US" dirty="0"/>
          </a:p>
        </p:txBody>
      </p:sp>
      <p:sp>
        <p:nvSpPr>
          <p:cNvPr id="7" name="Rectangle 6">
            <a:extLst>
              <a:ext uri="{FF2B5EF4-FFF2-40B4-BE49-F238E27FC236}">
                <a16:creationId xmlns:a16="http://schemas.microsoft.com/office/drawing/2014/main" id="{7B64FEA1-E198-BB4E-8D7A-5BF945F77D06}"/>
              </a:ext>
            </a:extLst>
          </p:cNvPr>
          <p:cNvSpPr/>
          <p:nvPr/>
        </p:nvSpPr>
        <p:spPr>
          <a:xfrm>
            <a:off x="5181171" y="1663849"/>
            <a:ext cx="1846456" cy="365760"/>
          </a:xfrm>
          <a:prstGeom prst="rect">
            <a:avLst/>
          </a:prstGeom>
          <a:solidFill>
            <a:schemeClr val="tx1">
              <a:lumMod val="10000"/>
              <a:lumOff val="90000"/>
              <a:alpha val="50000"/>
            </a:schemeClr>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OracleJsonValue</a:t>
            </a:r>
          </a:p>
        </p:txBody>
      </p:sp>
      <p:sp>
        <p:nvSpPr>
          <p:cNvPr id="8" name="Rectangle 7">
            <a:extLst>
              <a:ext uri="{FF2B5EF4-FFF2-40B4-BE49-F238E27FC236}">
                <a16:creationId xmlns:a16="http://schemas.microsoft.com/office/drawing/2014/main" id="{636DC463-0243-034B-9951-F1FB33DD2F14}"/>
              </a:ext>
            </a:extLst>
          </p:cNvPr>
          <p:cNvSpPr/>
          <p:nvPr/>
        </p:nvSpPr>
        <p:spPr>
          <a:xfrm>
            <a:off x="1948288" y="2948967"/>
            <a:ext cx="2034778" cy="358977"/>
          </a:xfrm>
          <a:prstGeom prst="rect">
            <a:avLst/>
          </a:prstGeom>
          <a:solidFill>
            <a:schemeClr val="tx1">
              <a:lumMod val="10000"/>
              <a:lumOff val="90000"/>
              <a:alpha val="50000"/>
            </a:schemeClr>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OracleJsonStructure</a:t>
            </a:r>
          </a:p>
        </p:txBody>
      </p:sp>
      <p:sp>
        <p:nvSpPr>
          <p:cNvPr id="9" name="Rectangle 8">
            <a:extLst>
              <a:ext uri="{FF2B5EF4-FFF2-40B4-BE49-F238E27FC236}">
                <a16:creationId xmlns:a16="http://schemas.microsoft.com/office/drawing/2014/main" id="{E37D0468-A8D5-1E4A-BC0B-4124D41FBCA5}"/>
              </a:ext>
            </a:extLst>
          </p:cNvPr>
          <p:cNvSpPr/>
          <p:nvPr/>
        </p:nvSpPr>
        <p:spPr>
          <a:xfrm>
            <a:off x="221722" y="2942185"/>
            <a:ext cx="1560584" cy="365760"/>
          </a:xfrm>
          <a:prstGeom prst="rect">
            <a:avLst/>
          </a:prstGeom>
          <a:solidFill>
            <a:schemeClr val="tx1">
              <a:lumMod val="10000"/>
              <a:lumOff val="90000"/>
              <a:alpha val="50000"/>
            </a:schemeClr>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java.util.Map</a:t>
            </a:r>
          </a:p>
        </p:txBody>
      </p:sp>
      <p:sp>
        <p:nvSpPr>
          <p:cNvPr id="10" name="Rectangle 9">
            <a:extLst>
              <a:ext uri="{FF2B5EF4-FFF2-40B4-BE49-F238E27FC236}">
                <a16:creationId xmlns:a16="http://schemas.microsoft.com/office/drawing/2014/main" id="{D26842A9-CC93-954E-A10D-CD64AEE91343}"/>
              </a:ext>
            </a:extLst>
          </p:cNvPr>
          <p:cNvSpPr/>
          <p:nvPr/>
        </p:nvSpPr>
        <p:spPr>
          <a:xfrm>
            <a:off x="4149048" y="2942185"/>
            <a:ext cx="1418695" cy="358977"/>
          </a:xfrm>
          <a:prstGeom prst="rect">
            <a:avLst/>
          </a:prstGeom>
          <a:solidFill>
            <a:schemeClr val="tx1">
              <a:lumMod val="10000"/>
              <a:lumOff val="90000"/>
              <a:alpha val="50000"/>
            </a:schemeClr>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java.util.List</a:t>
            </a:r>
          </a:p>
        </p:txBody>
      </p:sp>
      <p:sp>
        <p:nvSpPr>
          <p:cNvPr id="11" name="Rectangle 10">
            <a:extLst>
              <a:ext uri="{FF2B5EF4-FFF2-40B4-BE49-F238E27FC236}">
                <a16:creationId xmlns:a16="http://schemas.microsoft.com/office/drawing/2014/main" id="{4A48633D-6DEA-BA47-A742-3878817E5EED}"/>
              </a:ext>
            </a:extLst>
          </p:cNvPr>
          <p:cNvSpPr/>
          <p:nvPr/>
        </p:nvSpPr>
        <p:spPr>
          <a:xfrm>
            <a:off x="822012" y="4208311"/>
            <a:ext cx="1912332" cy="365760"/>
          </a:xfrm>
          <a:prstGeom prst="rect">
            <a:avLst/>
          </a:prstGeom>
          <a:solidFill>
            <a:schemeClr val="accent1">
              <a:lumMod val="75000"/>
              <a:alpha val="20000"/>
            </a:schemeClr>
          </a:solidFill>
          <a:ln>
            <a:solidFill>
              <a:schemeClr val="accent1">
                <a:lumMod val="75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OracleJsonObject</a:t>
            </a:r>
          </a:p>
        </p:txBody>
      </p:sp>
      <p:sp>
        <p:nvSpPr>
          <p:cNvPr id="12" name="Rectangle 11">
            <a:extLst>
              <a:ext uri="{FF2B5EF4-FFF2-40B4-BE49-F238E27FC236}">
                <a16:creationId xmlns:a16="http://schemas.microsoft.com/office/drawing/2014/main" id="{0E21C7E4-7CA2-7348-B12D-C20686E2AB25}"/>
              </a:ext>
            </a:extLst>
          </p:cNvPr>
          <p:cNvSpPr/>
          <p:nvPr/>
        </p:nvSpPr>
        <p:spPr>
          <a:xfrm>
            <a:off x="3127839" y="4208311"/>
            <a:ext cx="1912332" cy="365760"/>
          </a:xfrm>
          <a:prstGeom prst="rect">
            <a:avLst/>
          </a:prstGeom>
          <a:solidFill>
            <a:schemeClr val="accent1">
              <a:lumMod val="75000"/>
              <a:alpha val="20000"/>
            </a:schemeClr>
          </a:solidFill>
          <a:ln>
            <a:solidFill>
              <a:schemeClr val="accent1">
                <a:lumMod val="75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OracleJsonArray</a:t>
            </a:r>
          </a:p>
        </p:txBody>
      </p:sp>
      <p:sp>
        <p:nvSpPr>
          <p:cNvPr id="13" name="Rectangle 12">
            <a:extLst>
              <a:ext uri="{FF2B5EF4-FFF2-40B4-BE49-F238E27FC236}">
                <a16:creationId xmlns:a16="http://schemas.microsoft.com/office/drawing/2014/main" id="{EAE9078B-E649-D549-B64F-DA0F76431A4D}"/>
              </a:ext>
            </a:extLst>
          </p:cNvPr>
          <p:cNvSpPr/>
          <p:nvPr/>
        </p:nvSpPr>
        <p:spPr>
          <a:xfrm>
            <a:off x="9755832" y="4201348"/>
            <a:ext cx="1912332" cy="365760"/>
          </a:xfrm>
          <a:prstGeom prst="rect">
            <a:avLst/>
          </a:prstGeom>
          <a:solidFill>
            <a:schemeClr val="accent6">
              <a:lumMod val="75000"/>
              <a:alpha val="20000"/>
            </a:schemeClr>
          </a:solidFill>
          <a:ln>
            <a:solidFill>
              <a:schemeClr val="accent6">
                <a:lumMod val="75000"/>
                <a:alpha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OracleJsonString</a:t>
            </a:r>
          </a:p>
        </p:txBody>
      </p:sp>
      <p:sp>
        <p:nvSpPr>
          <p:cNvPr id="14" name="Rectangle 13">
            <a:extLst>
              <a:ext uri="{FF2B5EF4-FFF2-40B4-BE49-F238E27FC236}">
                <a16:creationId xmlns:a16="http://schemas.microsoft.com/office/drawing/2014/main" id="{8CA1CB2A-A11F-8547-86FA-22A98335A8FC}"/>
              </a:ext>
            </a:extLst>
          </p:cNvPr>
          <p:cNvSpPr/>
          <p:nvPr/>
        </p:nvSpPr>
        <p:spPr>
          <a:xfrm>
            <a:off x="6404464" y="4208311"/>
            <a:ext cx="1912332" cy="365760"/>
          </a:xfrm>
          <a:prstGeom prst="rect">
            <a:avLst/>
          </a:prstGeom>
          <a:solidFill>
            <a:srgbClr val="B7D0E8">
              <a:alpha val="52000"/>
            </a:srgbClr>
          </a:solidFill>
          <a:ln>
            <a:solidFill>
              <a:srgbClr val="365FA2">
                <a:alpha val="6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OracleJsonNumber</a:t>
            </a:r>
          </a:p>
        </p:txBody>
      </p:sp>
      <p:sp>
        <p:nvSpPr>
          <p:cNvPr id="15" name="Rectangle 14">
            <a:extLst>
              <a:ext uri="{FF2B5EF4-FFF2-40B4-BE49-F238E27FC236}">
                <a16:creationId xmlns:a16="http://schemas.microsoft.com/office/drawing/2014/main" id="{128FF963-EF7F-ED4D-A4D2-E1E85A780EF9}"/>
              </a:ext>
            </a:extLst>
          </p:cNvPr>
          <p:cNvSpPr/>
          <p:nvPr/>
        </p:nvSpPr>
        <p:spPr>
          <a:xfrm>
            <a:off x="9577642" y="1027735"/>
            <a:ext cx="2268712" cy="365760"/>
          </a:xfrm>
          <a:prstGeom prst="rect">
            <a:avLst/>
          </a:prstGeom>
          <a:solidFill>
            <a:schemeClr val="accent6">
              <a:lumMod val="75000"/>
              <a:alpha val="20000"/>
            </a:schemeClr>
          </a:solidFill>
          <a:ln>
            <a:solidFill>
              <a:schemeClr val="accent6">
                <a:lumMod val="75000"/>
                <a:alpha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OracleJsonIntervalYM</a:t>
            </a:r>
          </a:p>
        </p:txBody>
      </p:sp>
      <p:sp>
        <p:nvSpPr>
          <p:cNvPr id="16" name="Rectangle 15">
            <a:extLst>
              <a:ext uri="{FF2B5EF4-FFF2-40B4-BE49-F238E27FC236}">
                <a16:creationId xmlns:a16="http://schemas.microsoft.com/office/drawing/2014/main" id="{025F14BE-2A7C-F943-A244-F9CAD545001A}"/>
              </a:ext>
            </a:extLst>
          </p:cNvPr>
          <p:cNvSpPr/>
          <p:nvPr/>
        </p:nvSpPr>
        <p:spPr>
          <a:xfrm>
            <a:off x="9577642" y="1550852"/>
            <a:ext cx="2268712" cy="365760"/>
          </a:xfrm>
          <a:prstGeom prst="rect">
            <a:avLst/>
          </a:prstGeom>
          <a:solidFill>
            <a:schemeClr val="accent6">
              <a:lumMod val="75000"/>
              <a:alpha val="20000"/>
            </a:schemeClr>
          </a:solidFill>
          <a:ln>
            <a:solidFill>
              <a:schemeClr val="accent6">
                <a:lumMod val="75000"/>
                <a:alpha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OracleJsonIntervalDS</a:t>
            </a:r>
          </a:p>
        </p:txBody>
      </p:sp>
      <p:sp>
        <p:nvSpPr>
          <p:cNvPr id="17" name="Rectangle 16">
            <a:extLst>
              <a:ext uri="{FF2B5EF4-FFF2-40B4-BE49-F238E27FC236}">
                <a16:creationId xmlns:a16="http://schemas.microsoft.com/office/drawing/2014/main" id="{605604FA-669C-5347-9A42-E21B07A38A28}"/>
              </a:ext>
            </a:extLst>
          </p:cNvPr>
          <p:cNvSpPr/>
          <p:nvPr/>
        </p:nvSpPr>
        <p:spPr>
          <a:xfrm>
            <a:off x="9850488" y="2073969"/>
            <a:ext cx="1723020" cy="365760"/>
          </a:xfrm>
          <a:prstGeom prst="rect">
            <a:avLst/>
          </a:prstGeom>
          <a:solidFill>
            <a:schemeClr val="accent6">
              <a:lumMod val="75000"/>
              <a:alpha val="20000"/>
            </a:schemeClr>
          </a:solidFill>
          <a:ln>
            <a:solidFill>
              <a:schemeClr val="accent6">
                <a:lumMod val="75000"/>
                <a:alpha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OracleJsonDate</a:t>
            </a:r>
          </a:p>
        </p:txBody>
      </p:sp>
      <p:sp>
        <p:nvSpPr>
          <p:cNvPr id="18" name="Rectangle 17">
            <a:extLst>
              <a:ext uri="{FF2B5EF4-FFF2-40B4-BE49-F238E27FC236}">
                <a16:creationId xmlns:a16="http://schemas.microsoft.com/office/drawing/2014/main" id="{882A2AAE-D406-3945-837B-3578AB0AEA20}"/>
              </a:ext>
            </a:extLst>
          </p:cNvPr>
          <p:cNvSpPr/>
          <p:nvPr/>
        </p:nvSpPr>
        <p:spPr>
          <a:xfrm>
            <a:off x="9577642" y="2597086"/>
            <a:ext cx="2268712" cy="365760"/>
          </a:xfrm>
          <a:prstGeom prst="rect">
            <a:avLst/>
          </a:prstGeom>
          <a:solidFill>
            <a:schemeClr val="accent6">
              <a:lumMod val="75000"/>
              <a:alpha val="20000"/>
            </a:schemeClr>
          </a:solidFill>
          <a:ln>
            <a:solidFill>
              <a:schemeClr val="accent6">
                <a:lumMod val="75000"/>
                <a:alpha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OracleJsonTimestamp</a:t>
            </a:r>
          </a:p>
        </p:txBody>
      </p:sp>
      <p:sp>
        <p:nvSpPr>
          <p:cNvPr id="19" name="Rectangle 18">
            <a:extLst>
              <a:ext uri="{FF2B5EF4-FFF2-40B4-BE49-F238E27FC236}">
                <a16:creationId xmlns:a16="http://schemas.microsoft.com/office/drawing/2014/main" id="{E0385E26-2E8A-6142-AEAA-F6626F312B62}"/>
              </a:ext>
            </a:extLst>
          </p:cNvPr>
          <p:cNvSpPr/>
          <p:nvPr/>
        </p:nvSpPr>
        <p:spPr>
          <a:xfrm>
            <a:off x="9453717" y="3120203"/>
            <a:ext cx="2516562" cy="365760"/>
          </a:xfrm>
          <a:prstGeom prst="rect">
            <a:avLst/>
          </a:prstGeom>
          <a:solidFill>
            <a:schemeClr val="accent6">
              <a:lumMod val="75000"/>
              <a:alpha val="20000"/>
            </a:schemeClr>
          </a:solidFill>
          <a:ln>
            <a:solidFill>
              <a:schemeClr val="accent6">
                <a:lumMod val="75000"/>
                <a:alpha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OracleJsonTimestampTZ</a:t>
            </a:r>
          </a:p>
        </p:txBody>
      </p:sp>
      <p:sp>
        <p:nvSpPr>
          <p:cNvPr id="20" name="Rectangle 19">
            <a:extLst>
              <a:ext uri="{FF2B5EF4-FFF2-40B4-BE49-F238E27FC236}">
                <a16:creationId xmlns:a16="http://schemas.microsoft.com/office/drawing/2014/main" id="{2888FF10-8A47-C14C-B9B8-DAC5CC8E8334}"/>
              </a:ext>
            </a:extLst>
          </p:cNvPr>
          <p:cNvSpPr/>
          <p:nvPr/>
        </p:nvSpPr>
        <p:spPr>
          <a:xfrm>
            <a:off x="9697407" y="3640088"/>
            <a:ext cx="2029183" cy="365760"/>
          </a:xfrm>
          <a:prstGeom prst="rect">
            <a:avLst/>
          </a:prstGeom>
          <a:solidFill>
            <a:schemeClr val="accent6">
              <a:lumMod val="75000"/>
              <a:alpha val="20000"/>
            </a:schemeClr>
          </a:solidFill>
          <a:ln>
            <a:solidFill>
              <a:schemeClr val="accent6">
                <a:lumMod val="75000"/>
                <a:alpha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OracleJsonBinary</a:t>
            </a:r>
          </a:p>
        </p:txBody>
      </p:sp>
      <p:sp>
        <p:nvSpPr>
          <p:cNvPr id="21" name="Rectangle 20">
            <a:extLst>
              <a:ext uri="{FF2B5EF4-FFF2-40B4-BE49-F238E27FC236}">
                <a16:creationId xmlns:a16="http://schemas.microsoft.com/office/drawing/2014/main" id="{5B3FA63E-890A-F843-BCE3-65BB7B824E8E}"/>
              </a:ext>
            </a:extLst>
          </p:cNvPr>
          <p:cNvSpPr/>
          <p:nvPr/>
        </p:nvSpPr>
        <p:spPr>
          <a:xfrm>
            <a:off x="4321186" y="5506726"/>
            <a:ext cx="1912332" cy="365760"/>
          </a:xfrm>
          <a:prstGeom prst="rect">
            <a:avLst/>
          </a:prstGeom>
          <a:solidFill>
            <a:srgbClr val="B7D0E8">
              <a:alpha val="52000"/>
            </a:srgbClr>
          </a:solidFill>
          <a:ln>
            <a:solidFill>
              <a:srgbClr val="365FA2">
                <a:alpha val="6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OracleJsonDecimal</a:t>
            </a:r>
          </a:p>
        </p:txBody>
      </p:sp>
      <p:sp>
        <p:nvSpPr>
          <p:cNvPr id="22" name="Rectangle 21">
            <a:extLst>
              <a:ext uri="{FF2B5EF4-FFF2-40B4-BE49-F238E27FC236}">
                <a16:creationId xmlns:a16="http://schemas.microsoft.com/office/drawing/2014/main" id="{F2A64B9C-CE39-9842-B858-562260B5F842}"/>
              </a:ext>
            </a:extLst>
          </p:cNvPr>
          <p:cNvSpPr/>
          <p:nvPr/>
        </p:nvSpPr>
        <p:spPr>
          <a:xfrm>
            <a:off x="6404464" y="5491607"/>
            <a:ext cx="1912332" cy="365760"/>
          </a:xfrm>
          <a:prstGeom prst="rect">
            <a:avLst/>
          </a:prstGeom>
          <a:solidFill>
            <a:srgbClr val="B7D0E8">
              <a:alpha val="52000"/>
            </a:srgbClr>
          </a:solidFill>
          <a:ln>
            <a:solidFill>
              <a:srgbClr val="365FA2">
                <a:alpha val="6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OracleJsonDouble</a:t>
            </a:r>
          </a:p>
        </p:txBody>
      </p:sp>
      <p:sp>
        <p:nvSpPr>
          <p:cNvPr id="23" name="Rectangle 22">
            <a:extLst>
              <a:ext uri="{FF2B5EF4-FFF2-40B4-BE49-F238E27FC236}">
                <a16:creationId xmlns:a16="http://schemas.microsoft.com/office/drawing/2014/main" id="{07CC4211-DA97-294D-B6BB-F981DFB9D51C}"/>
              </a:ext>
            </a:extLst>
          </p:cNvPr>
          <p:cNvSpPr/>
          <p:nvPr/>
        </p:nvSpPr>
        <p:spPr>
          <a:xfrm>
            <a:off x="8485402" y="5491382"/>
            <a:ext cx="1631993" cy="365760"/>
          </a:xfrm>
          <a:prstGeom prst="rect">
            <a:avLst/>
          </a:prstGeom>
          <a:solidFill>
            <a:srgbClr val="B7D0E8">
              <a:alpha val="52000"/>
            </a:srgbClr>
          </a:solidFill>
          <a:ln>
            <a:solidFill>
              <a:srgbClr val="365FA2">
                <a:alpha val="6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OracleJsonFloat</a:t>
            </a:r>
          </a:p>
        </p:txBody>
      </p:sp>
      <p:cxnSp>
        <p:nvCxnSpPr>
          <p:cNvPr id="25" name="Straight Arrow Connector 24">
            <a:extLst>
              <a:ext uri="{FF2B5EF4-FFF2-40B4-BE49-F238E27FC236}">
                <a16:creationId xmlns:a16="http://schemas.microsoft.com/office/drawing/2014/main" id="{FA721E07-49B9-B54E-B5E7-4EAAF7C70150}"/>
              </a:ext>
            </a:extLst>
          </p:cNvPr>
          <p:cNvCxnSpPr>
            <a:cxnSpLocks/>
          </p:cNvCxnSpPr>
          <p:nvPr/>
        </p:nvCxnSpPr>
        <p:spPr>
          <a:xfrm flipV="1">
            <a:off x="4696164" y="3301162"/>
            <a:ext cx="1" cy="900186"/>
          </a:xfrm>
          <a:prstGeom prst="straightConnector1">
            <a:avLst/>
          </a:prstGeom>
          <a:ln w="25400">
            <a:solidFill>
              <a:srgbClr val="5452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381D1BA-8686-624A-83FC-597A49450DB1}"/>
              </a:ext>
            </a:extLst>
          </p:cNvPr>
          <p:cNvCxnSpPr>
            <a:cxnSpLocks/>
          </p:cNvCxnSpPr>
          <p:nvPr/>
        </p:nvCxnSpPr>
        <p:spPr>
          <a:xfrm flipV="1">
            <a:off x="1216663" y="3308035"/>
            <a:ext cx="1" cy="900186"/>
          </a:xfrm>
          <a:prstGeom prst="straightConnector1">
            <a:avLst/>
          </a:prstGeom>
          <a:ln w="25400">
            <a:solidFill>
              <a:srgbClr val="5452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F51E48C1-9071-464C-9DDA-C8558F87ACCD}"/>
              </a:ext>
            </a:extLst>
          </p:cNvPr>
          <p:cNvCxnSpPr>
            <a:cxnSpLocks/>
            <a:stCxn id="21" idx="0"/>
          </p:cNvCxnSpPr>
          <p:nvPr/>
        </p:nvCxnSpPr>
        <p:spPr>
          <a:xfrm rot="5400000" flipH="1" flipV="1">
            <a:off x="6080820" y="4229258"/>
            <a:ext cx="474000" cy="2080937"/>
          </a:xfrm>
          <a:prstGeom prst="bentConnector2">
            <a:avLst/>
          </a:prstGeom>
          <a:ln w="25400">
            <a:solidFill>
              <a:srgbClr val="545250"/>
            </a:solidFill>
            <a:tailEnd type="none" w="lg" len="lg"/>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F8611DF0-18BF-C245-A7B2-828ED41DA64E}"/>
              </a:ext>
            </a:extLst>
          </p:cNvPr>
          <p:cNvCxnSpPr>
            <a:cxnSpLocks/>
            <a:endCxn id="8" idx="2"/>
          </p:cNvCxnSpPr>
          <p:nvPr/>
        </p:nvCxnSpPr>
        <p:spPr>
          <a:xfrm rot="5400000" flipH="1" flipV="1">
            <a:off x="2253662" y="3489334"/>
            <a:ext cx="893404" cy="530625"/>
          </a:xfrm>
          <a:prstGeom prst="bentConnector3">
            <a:avLst>
              <a:gd name="adj1" fmla="val 49230"/>
            </a:avLst>
          </a:prstGeom>
          <a:ln w="25400">
            <a:solidFill>
              <a:srgbClr val="5452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B3C05A8F-494D-5C48-98EE-2EF35EC44479}"/>
              </a:ext>
            </a:extLst>
          </p:cNvPr>
          <p:cNvCxnSpPr>
            <a:cxnSpLocks/>
            <a:stCxn id="8" idx="0"/>
            <a:endCxn id="7" idx="2"/>
          </p:cNvCxnSpPr>
          <p:nvPr/>
        </p:nvCxnSpPr>
        <p:spPr>
          <a:xfrm rot="5400000" flipH="1" flipV="1">
            <a:off x="4075359" y="919927"/>
            <a:ext cx="919358" cy="3138722"/>
          </a:xfrm>
          <a:prstGeom prst="bentConnector3">
            <a:avLst>
              <a:gd name="adj1" fmla="val 50000"/>
            </a:avLst>
          </a:prstGeom>
          <a:ln w="25400">
            <a:solidFill>
              <a:srgbClr val="5452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C3576285-A44F-6746-96A0-6F8F0F47412F}"/>
              </a:ext>
            </a:extLst>
          </p:cNvPr>
          <p:cNvCxnSpPr>
            <a:cxnSpLocks/>
            <a:stCxn id="14" idx="0"/>
          </p:cNvCxnSpPr>
          <p:nvPr/>
        </p:nvCxnSpPr>
        <p:spPr>
          <a:xfrm rot="16200000" flipV="1">
            <a:off x="5664319" y="2512000"/>
            <a:ext cx="2134342" cy="1258280"/>
          </a:xfrm>
          <a:prstGeom prst="bentConnector3">
            <a:avLst>
              <a:gd name="adj1" fmla="val 80495"/>
            </a:avLst>
          </a:prstGeom>
          <a:ln w="25400">
            <a:solidFill>
              <a:srgbClr val="545250"/>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74" name="Elbow Connector 73">
            <a:extLst>
              <a:ext uri="{FF2B5EF4-FFF2-40B4-BE49-F238E27FC236}">
                <a16:creationId xmlns:a16="http://schemas.microsoft.com/office/drawing/2014/main" id="{FA6D6DFB-F129-6E48-8D14-47ABFD4E3F36}"/>
              </a:ext>
            </a:extLst>
          </p:cNvPr>
          <p:cNvCxnSpPr>
            <a:cxnSpLocks/>
          </p:cNvCxnSpPr>
          <p:nvPr/>
        </p:nvCxnSpPr>
        <p:spPr>
          <a:xfrm rot="16200000" flipV="1">
            <a:off x="2750175" y="3523447"/>
            <a:ext cx="907149" cy="476144"/>
          </a:xfrm>
          <a:prstGeom prst="bentConnector3">
            <a:avLst>
              <a:gd name="adj1" fmla="val 50000"/>
            </a:avLst>
          </a:prstGeom>
          <a:ln w="25400">
            <a:solidFill>
              <a:srgbClr val="5452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A656C83C-766E-9C40-A638-8F5504B7E745}"/>
              </a:ext>
            </a:extLst>
          </p:cNvPr>
          <p:cNvCxnSpPr>
            <a:cxnSpLocks/>
            <a:stCxn id="22" idx="0"/>
            <a:endCxn id="14" idx="2"/>
          </p:cNvCxnSpPr>
          <p:nvPr/>
        </p:nvCxnSpPr>
        <p:spPr>
          <a:xfrm flipV="1">
            <a:off x="7360630" y="4574071"/>
            <a:ext cx="0" cy="917536"/>
          </a:xfrm>
          <a:prstGeom prst="straightConnector1">
            <a:avLst/>
          </a:prstGeom>
          <a:ln w="25400">
            <a:solidFill>
              <a:srgbClr val="5452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8" name="Elbow Connector 77">
            <a:extLst>
              <a:ext uri="{FF2B5EF4-FFF2-40B4-BE49-F238E27FC236}">
                <a16:creationId xmlns:a16="http://schemas.microsoft.com/office/drawing/2014/main" id="{D43E2F7C-9065-DA4F-9241-5C1305036BD2}"/>
              </a:ext>
            </a:extLst>
          </p:cNvPr>
          <p:cNvCxnSpPr>
            <a:cxnSpLocks/>
            <a:stCxn id="23" idx="0"/>
          </p:cNvCxnSpPr>
          <p:nvPr/>
        </p:nvCxnSpPr>
        <p:spPr>
          <a:xfrm rot="16200000" flipV="1">
            <a:off x="8100517" y="4290500"/>
            <a:ext cx="458656" cy="1943108"/>
          </a:xfrm>
          <a:prstGeom prst="bentConnector2">
            <a:avLst/>
          </a:prstGeom>
          <a:ln w="25400">
            <a:solidFill>
              <a:srgbClr val="545250"/>
            </a:solidFill>
            <a:tailEnd type="none" w="lg" len="lg"/>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B7161753-39DF-2D47-8653-632B3C180AB0}"/>
              </a:ext>
            </a:extLst>
          </p:cNvPr>
          <p:cNvCxnSpPr>
            <a:cxnSpLocks/>
          </p:cNvCxnSpPr>
          <p:nvPr/>
        </p:nvCxnSpPr>
        <p:spPr>
          <a:xfrm>
            <a:off x="6104399" y="2489289"/>
            <a:ext cx="2822499" cy="1"/>
          </a:xfrm>
          <a:prstGeom prst="bentConnector3">
            <a:avLst>
              <a:gd name="adj1" fmla="val 50000"/>
            </a:avLst>
          </a:prstGeom>
          <a:ln w="25400">
            <a:solidFill>
              <a:srgbClr val="545250"/>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94" name="Elbow Connector 93">
            <a:extLst>
              <a:ext uri="{FF2B5EF4-FFF2-40B4-BE49-F238E27FC236}">
                <a16:creationId xmlns:a16="http://schemas.microsoft.com/office/drawing/2014/main" id="{920FFC7E-3F00-C844-8B33-088F97D71A99}"/>
              </a:ext>
            </a:extLst>
          </p:cNvPr>
          <p:cNvCxnSpPr>
            <a:cxnSpLocks/>
            <a:endCxn id="13" idx="1"/>
          </p:cNvCxnSpPr>
          <p:nvPr/>
        </p:nvCxnSpPr>
        <p:spPr>
          <a:xfrm rot="16200000" flipH="1">
            <a:off x="7753424" y="2381819"/>
            <a:ext cx="3175885" cy="828932"/>
          </a:xfrm>
          <a:prstGeom prst="bentConnector2">
            <a:avLst/>
          </a:prstGeom>
          <a:ln w="25400">
            <a:solidFill>
              <a:srgbClr val="545250"/>
            </a:solidFill>
            <a:tailEnd type="none" w="lg" len="lg"/>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8F6E7E11-D7B1-AA47-AF73-ECBB75782FEF}"/>
              </a:ext>
            </a:extLst>
          </p:cNvPr>
          <p:cNvCxnSpPr>
            <a:cxnSpLocks/>
            <a:stCxn id="20" idx="1"/>
          </p:cNvCxnSpPr>
          <p:nvPr/>
        </p:nvCxnSpPr>
        <p:spPr>
          <a:xfrm flipH="1">
            <a:off x="8930104" y="3822968"/>
            <a:ext cx="767303" cy="0"/>
          </a:xfrm>
          <a:prstGeom prst="straightConnector1">
            <a:avLst/>
          </a:prstGeom>
          <a:ln w="25400">
            <a:solidFill>
              <a:srgbClr val="545250"/>
            </a:solidFill>
            <a:tailEnd type="none" w="lg" len="lg"/>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98D67B18-27EA-9648-B71A-040B582C1696}"/>
              </a:ext>
            </a:extLst>
          </p:cNvPr>
          <p:cNvCxnSpPr>
            <a:cxnSpLocks/>
            <a:stCxn id="19" idx="1"/>
          </p:cNvCxnSpPr>
          <p:nvPr/>
        </p:nvCxnSpPr>
        <p:spPr>
          <a:xfrm flipH="1" flipV="1">
            <a:off x="8930105" y="3301163"/>
            <a:ext cx="523612" cy="1920"/>
          </a:xfrm>
          <a:prstGeom prst="straightConnector1">
            <a:avLst/>
          </a:prstGeom>
          <a:ln w="25400">
            <a:solidFill>
              <a:srgbClr val="545250"/>
            </a:solidFill>
            <a:tailEnd type="none" w="lg" len="lg"/>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90900A7C-3B18-D04C-BD83-C0C89D7E78BF}"/>
              </a:ext>
            </a:extLst>
          </p:cNvPr>
          <p:cNvCxnSpPr>
            <a:cxnSpLocks/>
            <a:stCxn id="18" idx="1"/>
          </p:cNvCxnSpPr>
          <p:nvPr/>
        </p:nvCxnSpPr>
        <p:spPr>
          <a:xfrm flipH="1">
            <a:off x="8930106" y="2779966"/>
            <a:ext cx="647536" cy="1594"/>
          </a:xfrm>
          <a:prstGeom prst="straightConnector1">
            <a:avLst/>
          </a:prstGeom>
          <a:ln w="25400">
            <a:solidFill>
              <a:srgbClr val="545250"/>
            </a:solidFill>
            <a:tailEnd type="none" w="lg" len="lg"/>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A683D83E-D25E-3544-9CF5-A356AAF01C22}"/>
              </a:ext>
            </a:extLst>
          </p:cNvPr>
          <p:cNvCxnSpPr>
            <a:cxnSpLocks/>
          </p:cNvCxnSpPr>
          <p:nvPr/>
        </p:nvCxnSpPr>
        <p:spPr>
          <a:xfrm flipH="1">
            <a:off x="8930104" y="2258234"/>
            <a:ext cx="908276" cy="0"/>
          </a:xfrm>
          <a:prstGeom prst="straightConnector1">
            <a:avLst/>
          </a:prstGeom>
          <a:ln w="25400">
            <a:solidFill>
              <a:srgbClr val="545250"/>
            </a:solidFill>
            <a:tailEnd type="none" w="lg" len="lg"/>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92FA6555-7917-7B4F-B304-86F0AE8DB68C}"/>
              </a:ext>
            </a:extLst>
          </p:cNvPr>
          <p:cNvCxnSpPr>
            <a:cxnSpLocks/>
            <a:stCxn id="16" idx="1"/>
          </p:cNvCxnSpPr>
          <p:nvPr/>
        </p:nvCxnSpPr>
        <p:spPr>
          <a:xfrm flipH="1" flipV="1">
            <a:off x="8930104" y="1730500"/>
            <a:ext cx="647538" cy="3232"/>
          </a:xfrm>
          <a:prstGeom prst="straightConnector1">
            <a:avLst/>
          </a:prstGeom>
          <a:ln w="25400">
            <a:solidFill>
              <a:srgbClr val="545250"/>
            </a:solidFill>
            <a:tailEnd type="none" w="lg" len="lg"/>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5F19520-EF90-574B-8CC0-B32464B929BB}"/>
              </a:ext>
            </a:extLst>
          </p:cNvPr>
          <p:cNvCxnSpPr>
            <a:cxnSpLocks/>
            <a:stCxn id="15" idx="1"/>
          </p:cNvCxnSpPr>
          <p:nvPr/>
        </p:nvCxnSpPr>
        <p:spPr>
          <a:xfrm flipH="1">
            <a:off x="8926898" y="1210615"/>
            <a:ext cx="650744" cy="0"/>
          </a:xfrm>
          <a:prstGeom prst="straightConnector1">
            <a:avLst/>
          </a:prstGeom>
          <a:ln w="25400">
            <a:solidFill>
              <a:srgbClr val="545250"/>
            </a:solidFill>
            <a:tailEnd type="none" w="lg" len="lg"/>
          </a:ln>
        </p:spPr>
        <p:style>
          <a:lnRef idx="1">
            <a:schemeClr val="accent1"/>
          </a:lnRef>
          <a:fillRef idx="0">
            <a:schemeClr val="accent1"/>
          </a:fillRef>
          <a:effectRef idx="0">
            <a:schemeClr val="accent1"/>
          </a:effectRef>
          <a:fontRef idx="minor">
            <a:schemeClr val="tx1"/>
          </a:fontRef>
        </p:style>
      </p:cxnSp>
      <p:sp>
        <p:nvSpPr>
          <p:cNvPr id="39" name="Footer Placeholder 4">
            <a:extLst>
              <a:ext uri="{FF2B5EF4-FFF2-40B4-BE49-F238E27FC236}">
                <a16:creationId xmlns:a16="http://schemas.microsoft.com/office/drawing/2014/main" id="{5985CD34-5506-454A-B280-6C4CC17BFF0D}"/>
              </a:ext>
            </a:extLst>
          </p:cNvPr>
          <p:cNvSpPr>
            <a:spLocks noGrp="1"/>
          </p:cNvSpPr>
          <p:nvPr>
            <p:ph type="ftr" sz="quarter" idx="11"/>
          </p:nvPr>
        </p:nvSpPr>
        <p:spPr>
          <a:xfrm>
            <a:off x="1127759" y="6423978"/>
            <a:ext cx="5745379" cy="365125"/>
          </a:xfrm>
        </p:spPr>
        <p:txBody>
          <a:bodyPr/>
          <a:lstStyle/>
          <a:p>
            <a:r>
              <a:rPr lang="en-US" dirty="0"/>
              <a:t>Copyright © 2022, Oracle and/or its affiliates</a:t>
            </a:r>
          </a:p>
        </p:txBody>
      </p:sp>
    </p:spTree>
    <p:extLst>
      <p:ext uri="{BB962C8B-B14F-4D97-AF65-F5344CB8AC3E}">
        <p14:creationId xmlns:p14="http://schemas.microsoft.com/office/powerpoint/2010/main" val="262499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7FDEE-1F9E-7B46-A07A-54CFCFBE2144}"/>
              </a:ext>
            </a:extLst>
          </p:cNvPr>
          <p:cNvSpPr>
            <a:spLocks noGrp="1"/>
          </p:cNvSpPr>
          <p:nvPr>
            <p:ph type="title"/>
          </p:nvPr>
        </p:nvSpPr>
        <p:spPr/>
        <p:txBody>
          <a:bodyPr/>
          <a:lstStyle/>
          <a:p>
            <a:r>
              <a:rPr lang="en-US" sz="3600" dirty="0">
                <a:latin typeface="Oracle Sans" panose="020B0503020204020204" pitchFamily="34" charset="0"/>
                <a:cs typeface="Oracle Sans" panose="020B0503020204020204" pitchFamily="34" charset="0"/>
              </a:rPr>
              <a:t>Tree Model Sources</a:t>
            </a:r>
          </a:p>
        </p:txBody>
      </p:sp>
      <p:sp>
        <p:nvSpPr>
          <p:cNvPr id="5" name="Slide Number Placeholder 4">
            <a:extLst>
              <a:ext uri="{FF2B5EF4-FFF2-40B4-BE49-F238E27FC236}">
                <a16:creationId xmlns:a16="http://schemas.microsoft.com/office/drawing/2014/main" id="{0C27DA29-0CB6-7C4B-8615-D932472E418E}"/>
              </a:ext>
            </a:extLst>
          </p:cNvPr>
          <p:cNvSpPr>
            <a:spLocks noGrp="1"/>
          </p:cNvSpPr>
          <p:nvPr>
            <p:ph type="sldNum" sz="quarter" idx="12"/>
          </p:nvPr>
        </p:nvSpPr>
        <p:spPr>
          <a:xfrm>
            <a:off x="8608357" y="6356351"/>
            <a:ext cx="274248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n-US" smtClean="0"/>
              <a:pPr/>
              <a:t>23</a:t>
            </a:fld>
            <a:endParaRPr lang="en-US" dirty="0"/>
          </a:p>
        </p:txBody>
      </p:sp>
      <p:graphicFrame>
        <p:nvGraphicFramePr>
          <p:cNvPr id="8" name="Table 7">
            <a:extLst>
              <a:ext uri="{FF2B5EF4-FFF2-40B4-BE49-F238E27FC236}">
                <a16:creationId xmlns:a16="http://schemas.microsoft.com/office/drawing/2014/main" id="{183817F1-CD82-384E-8875-5C7838B2CF5D}"/>
              </a:ext>
            </a:extLst>
          </p:cNvPr>
          <p:cNvGraphicFramePr>
            <a:graphicFrameLocks noGrp="1"/>
          </p:cNvGraphicFramePr>
          <p:nvPr/>
        </p:nvGraphicFramePr>
        <p:xfrm>
          <a:off x="948317" y="2568753"/>
          <a:ext cx="10312164" cy="3325855"/>
        </p:xfrm>
        <a:graphic>
          <a:graphicData uri="http://schemas.openxmlformats.org/drawingml/2006/table">
            <a:tbl>
              <a:tblPr firstRow="1" bandRow="1">
                <a:tableStyleId>{F2DE63D5-997A-4646-A377-4702673A728D}</a:tableStyleId>
              </a:tblPr>
              <a:tblGrid>
                <a:gridCol w="3436139">
                  <a:extLst>
                    <a:ext uri="{9D8B030D-6E8A-4147-A177-3AD203B41FA5}">
                      <a16:colId xmlns:a16="http://schemas.microsoft.com/office/drawing/2014/main" val="3537140544"/>
                    </a:ext>
                  </a:extLst>
                </a:gridCol>
                <a:gridCol w="5314888">
                  <a:extLst>
                    <a:ext uri="{9D8B030D-6E8A-4147-A177-3AD203B41FA5}">
                      <a16:colId xmlns:a16="http://schemas.microsoft.com/office/drawing/2014/main" val="185809175"/>
                    </a:ext>
                  </a:extLst>
                </a:gridCol>
                <a:gridCol w="1561137">
                  <a:extLst>
                    <a:ext uri="{9D8B030D-6E8A-4147-A177-3AD203B41FA5}">
                      <a16:colId xmlns:a16="http://schemas.microsoft.com/office/drawing/2014/main" val="1133483164"/>
                    </a:ext>
                  </a:extLst>
                </a:gridCol>
              </a:tblGrid>
              <a:tr h="331745">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600" b="1" dirty="0">
                          <a:ln>
                            <a:solidFill>
                              <a:sysClr val="windowText" lastClr="000000"/>
                            </a:solidFill>
                          </a:ln>
                          <a:solidFill>
                            <a:schemeClr val="tx1"/>
                          </a:solidFill>
                        </a:rPr>
                        <a:t> </a:t>
                      </a:r>
                      <a:r>
                        <a:rPr lang="en-US" sz="1600" b="1" dirty="0">
                          <a:solidFill>
                            <a:schemeClr val="tx1"/>
                          </a:solidFill>
                        </a:rPr>
                        <a:t>Description</a:t>
                      </a:r>
                      <a:endParaRPr lang="en-US" sz="1600" b="1" dirty="0">
                        <a:ln>
                          <a:solidFill>
                            <a:sysClr val="windowText" lastClr="000000"/>
                          </a:solidFill>
                        </a:ln>
                        <a:solidFill>
                          <a:schemeClr val="tx1"/>
                        </a:solidFill>
                      </a:endParaRPr>
                    </a:p>
                  </a:txBody>
                  <a:tcPr anchor="ctr">
                    <a:lnL w="12700" cap="flat" cmpd="sng" algn="ctr">
                      <a:solidFill>
                        <a:schemeClr val="accent3"/>
                      </a:solidFill>
                      <a:prstDash val="solid"/>
                      <a:round/>
                      <a:headEnd type="none" w="med" len="med"/>
                      <a:tailEnd type="none" w="med" len="med"/>
                    </a:lnL>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3">
                        <a:lumMod val="40000"/>
                        <a:lumOff val="60000"/>
                      </a:schemeClr>
                    </a:solidFill>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Source</a:t>
                      </a:r>
                    </a:p>
                  </a:txBody>
                  <a:tcPr anchor="ct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3">
                        <a:lumMod val="40000"/>
                        <a:lumOff val="60000"/>
                      </a:schemeClr>
                    </a:solidFill>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Read-only?</a:t>
                      </a:r>
                    </a:p>
                  </a:txBody>
                  <a:tcPr anchor="ctr">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051262463"/>
                  </a:ext>
                </a:extLst>
              </a:tr>
              <a:tr h="491215">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600" dirty="0"/>
                        <a:t>From the database</a:t>
                      </a:r>
                    </a:p>
                  </a:txBody>
                  <a:tcPr marT="91440">
                    <a:lnL w="12700" cap="flat" cmpd="sng" algn="ctr">
                      <a:solidFill>
                        <a:schemeClr val="accent3"/>
                      </a:solidFill>
                      <a:prstDash val="solid"/>
                      <a:round/>
                      <a:headEnd type="none" w="med" len="med"/>
                      <a:tailEnd type="none" w="med" len="med"/>
                    </a:lnL>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ResultSet.getObject()</a:t>
                      </a:r>
                    </a:p>
                  </a:txBody>
                  <a:tcPr marT="9144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600" dirty="0"/>
                        <a:t>Yes</a:t>
                      </a:r>
                    </a:p>
                  </a:txBody>
                  <a:tcPr marT="91440">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2051455829"/>
                  </a:ext>
                </a:extLst>
              </a:tr>
              <a:tr h="491215">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600" dirty="0"/>
                        <a:t>Created from OSON</a:t>
                      </a:r>
                    </a:p>
                  </a:txBody>
                  <a:tcPr marT="91440">
                    <a:lnL w="12700" cap="flat" cmpd="sng" algn="ctr">
                      <a:solidFill>
                        <a:schemeClr val="accent3"/>
                      </a:solidFill>
                      <a:prstDash val="solid"/>
                      <a:round/>
                      <a:headEnd type="none" w="med" len="med"/>
                      <a:tailEnd type="none" w="med" len="med"/>
                    </a:lnL>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u="none" strike="noStrike" kern="1200" dirty="0">
                          <a:effectLst/>
                        </a:rPr>
                        <a:t>createJsonBinaryValue(ByteBuffer)</a:t>
                      </a:r>
                      <a:br>
                        <a:rPr lang="en-US" sz="1600" dirty="0"/>
                      </a:br>
                      <a:r>
                        <a:rPr lang="en-US" sz="1600" u="none" strike="noStrike" kern="1200" dirty="0">
                          <a:effectLst/>
                        </a:rPr>
                        <a:t>createJsonBinaryValue(InputStream)</a:t>
                      </a:r>
                      <a:endParaRPr lang="en-US" sz="1600" dirty="0"/>
                    </a:p>
                  </a:txBody>
                  <a:tcPr marT="9144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600" dirty="0"/>
                        <a:t>Yes</a:t>
                      </a:r>
                    </a:p>
                  </a:txBody>
                  <a:tcPr marT="91440">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2999824492"/>
                  </a:ext>
                </a:extLst>
              </a:tr>
              <a:tr h="491215">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600" dirty="0"/>
                        <a:t>Created from JSON text</a:t>
                      </a:r>
                    </a:p>
                  </a:txBody>
                  <a:tcPr marT="91440">
                    <a:lnL w="12700" cap="flat" cmpd="sng" algn="ctr">
                      <a:solidFill>
                        <a:schemeClr val="accent3"/>
                      </a:solidFill>
                      <a:prstDash val="solid"/>
                      <a:round/>
                      <a:headEnd type="none" w="med" len="med"/>
                      <a:tailEnd type="none" w="med" len="med"/>
                    </a:lnL>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createJsonTextValue(Reader)</a:t>
                      </a:r>
                      <a:br>
                        <a:rPr lang="en-US" sz="1600" dirty="0"/>
                      </a:br>
                      <a:r>
                        <a:rPr lang="en-US" sz="1600" dirty="0"/>
                        <a:t>createJsonTextValue(InputStream)</a:t>
                      </a:r>
                    </a:p>
                  </a:txBody>
                  <a:tcPr marT="9144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600" dirty="0"/>
                        <a:t>No</a:t>
                      </a:r>
                    </a:p>
                  </a:txBody>
                  <a:tcPr marT="91440">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3098017747"/>
                  </a:ext>
                </a:extLst>
              </a:tr>
              <a:tr h="491215">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600" dirty="0"/>
                        <a:t>Created programmatically</a:t>
                      </a:r>
                    </a:p>
                  </a:txBody>
                  <a:tcPr marT="91440">
                    <a:lnL w="12700" cap="flat" cmpd="sng" algn="ctr">
                      <a:solidFill>
                        <a:schemeClr val="accent3"/>
                      </a:solidFill>
                      <a:prstDash val="solid"/>
                      <a:round/>
                      <a:headEnd type="none" w="med" len="med"/>
                      <a:tailEnd type="none" w="med" len="med"/>
                    </a:lnL>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createObject()</a:t>
                      </a:r>
                      <a:br>
                        <a:rPr lang="en-US" sz="1600" dirty="0"/>
                      </a:br>
                      <a:r>
                        <a:rPr lang="en-US" sz="1600" dirty="0"/>
                        <a:t>createArray()</a:t>
                      </a:r>
                    </a:p>
                  </a:txBody>
                  <a:tcPr marT="9144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600" dirty="0"/>
                        <a:t>No</a:t>
                      </a:r>
                    </a:p>
                  </a:txBody>
                  <a:tcPr marT="91440">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2613243511"/>
                  </a:ext>
                </a:extLst>
              </a:tr>
              <a:tr h="491215">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600" dirty="0"/>
                        <a:t>Copied</a:t>
                      </a:r>
                    </a:p>
                  </a:txBody>
                  <a:tcPr marT="91440">
                    <a:lnL w="12700" cap="flat" cmpd="sng" algn="ctr">
                      <a:solidFill>
                        <a:schemeClr val="accent3"/>
                      </a:solidFill>
                      <a:prstDash val="solid"/>
                      <a:round/>
                      <a:headEnd type="none" w="med" len="med"/>
                      <a:tailEnd type="none" w="med" len="med"/>
                    </a:lnL>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createObject(OracleJsonObject)</a:t>
                      </a:r>
                      <a:br>
                        <a:rPr lang="en-US" sz="1600" dirty="0"/>
                      </a:br>
                      <a:r>
                        <a:rPr lang="en-US" sz="1600" dirty="0"/>
                        <a:t>createArray(OracleJsonArray)</a:t>
                      </a:r>
                    </a:p>
                  </a:txBody>
                  <a:tcPr marT="91440">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600" dirty="0"/>
                        <a:t>No</a:t>
                      </a:r>
                    </a:p>
                  </a:txBody>
                  <a:tcPr marT="91440">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567172307"/>
                  </a:ext>
                </a:extLst>
              </a:tr>
            </a:tbl>
          </a:graphicData>
        </a:graphic>
      </p:graphicFrame>
      <p:sp>
        <p:nvSpPr>
          <p:cNvPr id="6" name="TextBox 5">
            <a:extLst>
              <a:ext uri="{FF2B5EF4-FFF2-40B4-BE49-F238E27FC236}">
                <a16:creationId xmlns:a16="http://schemas.microsoft.com/office/drawing/2014/main" id="{1711C714-AA56-5A42-B61B-F097CEDB5566}"/>
              </a:ext>
            </a:extLst>
          </p:cNvPr>
          <p:cNvSpPr txBox="1"/>
          <p:nvPr/>
        </p:nvSpPr>
        <p:spPr>
          <a:xfrm>
            <a:off x="694970" y="1896304"/>
            <a:ext cx="10802060" cy="369332"/>
          </a:xfrm>
          <a:prstGeom prst="rect">
            <a:avLst/>
          </a:prstGeom>
          <a:noFill/>
        </p:spPr>
        <p:txBody>
          <a:bodyPr wrap="none" rtlCol="0">
            <a:spAutoFit/>
          </a:bodyPr>
          <a:lstStyle/>
          <a:p>
            <a:r>
              <a:rPr lang="en-US" b="1" dirty="0">
                <a:latin typeface="Menlo" panose="020B0609030804020204" pitchFamily="49" charset="0"/>
                <a:ea typeface="Menlo" panose="020B0609030804020204" pitchFamily="49" charset="0"/>
                <a:cs typeface="Menlo" panose="020B0609030804020204" pitchFamily="49" charset="0"/>
              </a:rPr>
              <a:t>OracleJsonObject</a:t>
            </a:r>
            <a:r>
              <a:rPr lang="en-US" dirty="0"/>
              <a:t> and </a:t>
            </a:r>
            <a:r>
              <a:rPr lang="en-US" b="1" dirty="0">
                <a:latin typeface="Menlo" panose="020B0609030804020204" pitchFamily="49" charset="0"/>
                <a:ea typeface="Menlo" panose="020B0609030804020204" pitchFamily="49" charset="0"/>
                <a:cs typeface="Menlo" panose="020B0609030804020204" pitchFamily="49" charset="0"/>
              </a:rPr>
              <a:t>OracleJsonArray</a:t>
            </a:r>
            <a:r>
              <a:rPr lang="en-US" dirty="0"/>
              <a:t> support updates when not directly created from OSON.</a:t>
            </a:r>
          </a:p>
        </p:txBody>
      </p:sp>
      <p:sp>
        <p:nvSpPr>
          <p:cNvPr id="7" name="Footer Placeholder 4">
            <a:extLst>
              <a:ext uri="{FF2B5EF4-FFF2-40B4-BE49-F238E27FC236}">
                <a16:creationId xmlns:a16="http://schemas.microsoft.com/office/drawing/2014/main" id="{537F6513-5790-D34D-A487-1784D963C6AA}"/>
              </a:ext>
            </a:extLst>
          </p:cNvPr>
          <p:cNvSpPr>
            <a:spLocks noGrp="1"/>
          </p:cNvSpPr>
          <p:nvPr>
            <p:ph type="ftr" sz="quarter" idx="11"/>
          </p:nvPr>
        </p:nvSpPr>
        <p:spPr>
          <a:xfrm>
            <a:off x="1127759" y="6423978"/>
            <a:ext cx="5745379" cy="365125"/>
          </a:xfrm>
        </p:spPr>
        <p:txBody>
          <a:bodyPr/>
          <a:lstStyle/>
          <a:p>
            <a:r>
              <a:rPr lang="en-US" dirty="0"/>
              <a:t>Copyright © 2022, Oracle and/or its affiliates</a:t>
            </a:r>
          </a:p>
        </p:txBody>
      </p:sp>
    </p:spTree>
    <p:extLst>
      <p:ext uri="{BB962C8B-B14F-4D97-AF65-F5344CB8AC3E}">
        <p14:creationId xmlns:p14="http://schemas.microsoft.com/office/powerpoint/2010/main" val="2225109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168B0-859D-E84F-8D7D-E6C35B6D86D8}"/>
              </a:ext>
            </a:extLst>
          </p:cNvPr>
          <p:cNvSpPr>
            <a:spLocks noGrp="1"/>
          </p:cNvSpPr>
          <p:nvPr>
            <p:ph type="title"/>
          </p:nvPr>
        </p:nvSpPr>
        <p:spPr/>
        <p:txBody>
          <a:bodyPr/>
          <a:lstStyle/>
          <a:p>
            <a:r>
              <a:rPr lang="en-US" sz="3600" dirty="0">
                <a:latin typeface="Oracle Sans" panose="020B0503020204020204" pitchFamily="34" charset="0"/>
                <a:cs typeface="Oracle Sans" panose="020B0503020204020204" pitchFamily="34" charset="0"/>
              </a:rPr>
              <a:t>Event model</a:t>
            </a:r>
          </a:p>
        </p:txBody>
      </p:sp>
      <p:sp>
        <p:nvSpPr>
          <p:cNvPr id="13" name="Slide Number Placeholder 12">
            <a:extLst>
              <a:ext uri="{FF2B5EF4-FFF2-40B4-BE49-F238E27FC236}">
                <a16:creationId xmlns:a16="http://schemas.microsoft.com/office/drawing/2014/main" id="{03FEBDFA-F0FA-3F4E-9DC7-02B7BBDA0028}"/>
              </a:ext>
            </a:extLst>
          </p:cNvPr>
          <p:cNvSpPr>
            <a:spLocks noGrp="1"/>
          </p:cNvSpPr>
          <p:nvPr>
            <p:ph type="sldNum" sz="quarter" idx="12"/>
          </p:nvPr>
        </p:nvSpPr>
        <p:spPr/>
        <p:txBody>
          <a:bodyPr/>
          <a:lstStyle/>
          <a:p>
            <a:fld id="{345D60D9-5372-5F40-9443-0F9AE5BDC3C8}" type="slidenum">
              <a:rPr lang="en-US" smtClean="0"/>
              <a:pPr/>
              <a:t>24</a:t>
            </a:fld>
            <a:endParaRPr lang="en-US" dirty="0"/>
          </a:p>
        </p:txBody>
      </p:sp>
      <p:sp>
        <p:nvSpPr>
          <p:cNvPr id="14" name="Footer Placeholder 13">
            <a:extLst>
              <a:ext uri="{FF2B5EF4-FFF2-40B4-BE49-F238E27FC236}">
                <a16:creationId xmlns:a16="http://schemas.microsoft.com/office/drawing/2014/main" id="{71D9E27B-D3EA-C442-9F1F-64913F49CAD1}"/>
              </a:ext>
            </a:extLst>
          </p:cNvPr>
          <p:cNvSpPr>
            <a:spLocks noGrp="1"/>
          </p:cNvSpPr>
          <p:nvPr>
            <p:ph type="ftr" sz="quarter" idx="11"/>
          </p:nvPr>
        </p:nvSpPr>
        <p:spPr/>
        <p:txBody>
          <a:bodyPr/>
          <a:lstStyle/>
          <a:p>
            <a:r>
              <a:rPr lang="en-US" dirty="0"/>
              <a:t>Copyright © 2022, Oracle and/or its affiliates  </a:t>
            </a:r>
          </a:p>
        </p:txBody>
      </p:sp>
      <p:sp>
        <p:nvSpPr>
          <p:cNvPr id="18" name="Rounded Rectangle 17">
            <a:extLst>
              <a:ext uri="{FF2B5EF4-FFF2-40B4-BE49-F238E27FC236}">
                <a16:creationId xmlns:a16="http://schemas.microsoft.com/office/drawing/2014/main" id="{B7B0E844-11CA-664B-8841-90E57AD48C5A}"/>
              </a:ext>
            </a:extLst>
          </p:cNvPr>
          <p:cNvSpPr/>
          <p:nvPr/>
        </p:nvSpPr>
        <p:spPr>
          <a:xfrm>
            <a:off x="1585050" y="3293952"/>
            <a:ext cx="538213" cy="365125"/>
          </a:xfrm>
          <a:prstGeom prst="round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 </a:t>
            </a:r>
          </a:p>
        </p:txBody>
      </p:sp>
      <p:sp>
        <p:nvSpPr>
          <p:cNvPr id="21" name="Rounded Rectangle 20">
            <a:extLst>
              <a:ext uri="{FF2B5EF4-FFF2-40B4-BE49-F238E27FC236}">
                <a16:creationId xmlns:a16="http://schemas.microsoft.com/office/drawing/2014/main" id="{8CB9EA7F-FAD5-E040-A415-86E62D8E854F}"/>
              </a:ext>
            </a:extLst>
          </p:cNvPr>
          <p:cNvSpPr/>
          <p:nvPr/>
        </p:nvSpPr>
        <p:spPr>
          <a:xfrm>
            <a:off x="3431555" y="3293952"/>
            <a:ext cx="801313" cy="365125"/>
          </a:xfrm>
          <a:prstGeom prst="round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Smith</a:t>
            </a:r>
          </a:p>
        </p:txBody>
      </p:sp>
      <p:sp>
        <p:nvSpPr>
          <p:cNvPr id="25" name="Rounded Rectangle 24">
            <a:extLst>
              <a:ext uri="{FF2B5EF4-FFF2-40B4-BE49-F238E27FC236}">
                <a16:creationId xmlns:a16="http://schemas.microsoft.com/office/drawing/2014/main" id="{BEDFC3F6-1C9A-514D-9F6B-C287EEF1885D}"/>
              </a:ext>
            </a:extLst>
          </p:cNvPr>
          <p:cNvSpPr/>
          <p:nvPr/>
        </p:nvSpPr>
        <p:spPr>
          <a:xfrm>
            <a:off x="5619681" y="3293952"/>
            <a:ext cx="1834403" cy="365125"/>
          </a:xfrm>
          <a:prstGeom prst="round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enlo" panose="020B0609030804020204" pitchFamily="49" charset="0"/>
              </a:rPr>
              <a:t>2019-01-21T...</a:t>
            </a:r>
            <a:endParaRPr lang="en-US" sz="1400" dirty="0">
              <a:solidFill>
                <a:schemeClr val="tx1"/>
              </a:solidFill>
            </a:endParaRPr>
          </a:p>
        </p:txBody>
      </p:sp>
      <p:sp>
        <p:nvSpPr>
          <p:cNvPr id="35" name="Rounded Rectangle 34">
            <a:extLst>
              <a:ext uri="{FF2B5EF4-FFF2-40B4-BE49-F238E27FC236}">
                <a16:creationId xmlns:a16="http://schemas.microsoft.com/office/drawing/2014/main" id="{7DB4E9D4-9178-8A4F-8D5C-8D88E843E330}"/>
              </a:ext>
            </a:extLst>
          </p:cNvPr>
          <p:cNvSpPr/>
          <p:nvPr/>
        </p:nvSpPr>
        <p:spPr>
          <a:xfrm>
            <a:off x="2198743" y="3293952"/>
            <a:ext cx="1157333" cy="365125"/>
          </a:xfrm>
          <a:prstGeom prst="round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Key: name</a:t>
            </a:r>
          </a:p>
        </p:txBody>
      </p:sp>
      <p:sp>
        <p:nvSpPr>
          <p:cNvPr id="37" name="Rounded Rectangle 36">
            <a:extLst>
              <a:ext uri="{FF2B5EF4-FFF2-40B4-BE49-F238E27FC236}">
                <a16:creationId xmlns:a16="http://schemas.microsoft.com/office/drawing/2014/main" id="{F64842A6-370A-A148-A531-362F2BBE3E66}"/>
              </a:ext>
            </a:extLst>
          </p:cNvPr>
          <p:cNvSpPr/>
          <p:nvPr/>
        </p:nvSpPr>
        <p:spPr>
          <a:xfrm>
            <a:off x="4308347" y="3293952"/>
            <a:ext cx="1235855" cy="365125"/>
          </a:xfrm>
          <a:prstGeom prst="round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Key: created</a:t>
            </a:r>
          </a:p>
        </p:txBody>
      </p:sp>
      <p:sp>
        <p:nvSpPr>
          <p:cNvPr id="40" name="Rounded Rectangle 39">
            <a:extLst>
              <a:ext uri="{FF2B5EF4-FFF2-40B4-BE49-F238E27FC236}">
                <a16:creationId xmlns:a16="http://schemas.microsoft.com/office/drawing/2014/main" id="{711E7E8B-8963-4C4D-94B3-5D9A6D1999F4}"/>
              </a:ext>
            </a:extLst>
          </p:cNvPr>
          <p:cNvSpPr/>
          <p:nvPr/>
        </p:nvSpPr>
        <p:spPr>
          <a:xfrm>
            <a:off x="8840897" y="3293952"/>
            <a:ext cx="528585" cy="367406"/>
          </a:xfrm>
          <a:prstGeom prst="round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 </a:t>
            </a:r>
          </a:p>
        </p:txBody>
      </p:sp>
      <p:sp>
        <p:nvSpPr>
          <p:cNvPr id="44" name="Rounded Rectangle 43">
            <a:extLst>
              <a:ext uri="{FF2B5EF4-FFF2-40B4-BE49-F238E27FC236}">
                <a16:creationId xmlns:a16="http://schemas.microsoft.com/office/drawing/2014/main" id="{5B36ABE6-6DCD-1248-AF5F-E8FE74A62E63}"/>
              </a:ext>
            </a:extLst>
          </p:cNvPr>
          <p:cNvSpPr/>
          <p:nvPr/>
        </p:nvSpPr>
        <p:spPr>
          <a:xfrm>
            <a:off x="9444961" y="3293952"/>
            <a:ext cx="1235855" cy="365760"/>
          </a:xfrm>
          <a:prstGeom prst="round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enlo" panose="020B0609030804020204" pitchFamily="49" charset="0"/>
              </a:rPr>
              <a:t>650-55...</a:t>
            </a:r>
            <a:endParaRPr lang="en-US" sz="1400" dirty="0">
              <a:solidFill>
                <a:schemeClr val="tx1"/>
              </a:solidFill>
            </a:endParaRPr>
          </a:p>
        </p:txBody>
      </p:sp>
      <p:sp>
        <p:nvSpPr>
          <p:cNvPr id="48" name="Rounded Rectangle 47">
            <a:extLst>
              <a:ext uri="{FF2B5EF4-FFF2-40B4-BE49-F238E27FC236}">
                <a16:creationId xmlns:a16="http://schemas.microsoft.com/office/drawing/2014/main" id="{B9F6085F-3F21-D748-BC98-8D0A21CC9697}"/>
              </a:ext>
            </a:extLst>
          </p:cNvPr>
          <p:cNvSpPr/>
          <p:nvPr/>
        </p:nvSpPr>
        <p:spPr>
          <a:xfrm>
            <a:off x="7529563" y="3293952"/>
            <a:ext cx="1235855" cy="365125"/>
          </a:xfrm>
          <a:prstGeom prst="round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Key: phone</a:t>
            </a:r>
          </a:p>
        </p:txBody>
      </p:sp>
      <p:sp>
        <p:nvSpPr>
          <p:cNvPr id="52" name="Rectangle 51">
            <a:extLst>
              <a:ext uri="{FF2B5EF4-FFF2-40B4-BE49-F238E27FC236}">
                <a16:creationId xmlns:a16="http://schemas.microsoft.com/office/drawing/2014/main" id="{CAC648D5-E716-AE4D-9972-5BB19DE6B0C1}"/>
              </a:ext>
            </a:extLst>
          </p:cNvPr>
          <p:cNvSpPr/>
          <p:nvPr/>
        </p:nvSpPr>
        <p:spPr>
          <a:xfrm>
            <a:off x="1421681" y="4105706"/>
            <a:ext cx="4968241" cy="1900200"/>
          </a:xfrm>
          <a:prstGeom prst="rect">
            <a:avLst/>
          </a:prstGeom>
        </p:spPr>
        <p:txBody>
          <a:bodyPr wrap="square">
            <a:spAutoFit/>
          </a:bodyPr>
          <a:lstStyle/>
          <a:p>
            <a:pPr>
              <a:lnSpc>
                <a:spcPct val="150000"/>
              </a:lnSpc>
            </a:pPr>
            <a:r>
              <a:rPr lang="en-US" sz="2000" b="1" dirty="0">
                <a:latin typeface="Menlo" panose="020B0609030804020204" pitchFamily="49" charset="0"/>
              </a:rPr>
              <a:t>OracleJsonParser</a:t>
            </a:r>
          </a:p>
          <a:p>
            <a:pPr marL="342900" indent="-342900">
              <a:lnSpc>
                <a:spcPct val="150000"/>
              </a:lnSpc>
              <a:buFont typeface="Arial" panose="020B0604020202020204" pitchFamily="34" charset="0"/>
              <a:buChar char="•"/>
            </a:pPr>
            <a:r>
              <a:rPr lang="en-US" sz="2000" dirty="0"/>
              <a:t>Produces a sequence of events</a:t>
            </a:r>
          </a:p>
          <a:p>
            <a:pPr marL="342900" indent="-342900">
              <a:lnSpc>
                <a:spcPct val="150000"/>
              </a:lnSpc>
              <a:buFont typeface="Arial" panose="020B0604020202020204" pitchFamily="34" charset="0"/>
              <a:buChar char="•"/>
            </a:pPr>
            <a:r>
              <a:rPr lang="en-US" sz="2000" dirty="0">
                <a:latin typeface="Menlo" panose="020B0609030804020204" pitchFamily="49" charset="0"/>
              </a:rPr>
              <a:t>parser.next()</a:t>
            </a:r>
          </a:p>
          <a:p>
            <a:pPr marL="342900" indent="-342900">
              <a:lnSpc>
                <a:spcPct val="150000"/>
              </a:lnSpc>
              <a:buFont typeface="Arial" panose="020B0604020202020204" pitchFamily="34" charset="0"/>
              <a:buChar char="•"/>
            </a:pPr>
            <a:r>
              <a:rPr lang="en-US" sz="2000" dirty="0"/>
              <a:t>Events can come from text or OSON</a:t>
            </a:r>
          </a:p>
        </p:txBody>
      </p:sp>
      <p:sp>
        <p:nvSpPr>
          <p:cNvPr id="55" name="Rectangle 54">
            <a:extLst>
              <a:ext uri="{FF2B5EF4-FFF2-40B4-BE49-F238E27FC236}">
                <a16:creationId xmlns:a16="http://schemas.microsoft.com/office/drawing/2014/main" id="{A613DB5F-ACE4-CC48-86CD-8C165C40AEF7}"/>
              </a:ext>
            </a:extLst>
          </p:cNvPr>
          <p:cNvSpPr/>
          <p:nvPr/>
        </p:nvSpPr>
        <p:spPr>
          <a:xfrm>
            <a:off x="6869733" y="4105706"/>
            <a:ext cx="4968241" cy="1900200"/>
          </a:xfrm>
          <a:prstGeom prst="rect">
            <a:avLst/>
          </a:prstGeom>
        </p:spPr>
        <p:txBody>
          <a:bodyPr wrap="square">
            <a:spAutoFit/>
          </a:bodyPr>
          <a:lstStyle/>
          <a:p>
            <a:pPr>
              <a:lnSpc>
                <a:spcPct val="150000"/>
              </a:lnSpc>
            </a:pPr>
            <a:r>
              <a:rPr lang="en-US" sz="2000" b="1" dirty="0">
                <a:latin typeface="Menlo" panose="020B0609030804020204" pitchFamily="49" charset="0"/>
              </a:rPr>
              <a:t>OracleJsonGenerator</a:t>
            </a:r>
          </a:p>
          <a:p>
            <a:pPr marL="342900" indent="-342900">
              <a:lnSpc>
                <a:spcPct val="150000"/>
              </a:lnSpc>
              <a:buFont typeface="Arial" panose="020B0604020202020204" pitchFamily="34" charset="0"/>
              <a:buChar char="•"/>
            </a:pPr>
            <a:r>
              <a:rPr lang="en-US" sz="2000" dirty="0"/>
              <a:t>Consumes a sequence of events</a:t>
            </a:r>
          </a:p>
          <a:p>
            <a:pPr marL="342900" indent="-342900">
              <a:lnSpc>
                <a:spcPct val="150000"/>
              </a:lnSpc>
              <a:buFont typeface="Arial" panose="020B0604020202020204" pitchFamily="34" charset="0"/>
              <a:buChar char="•"/>
            </a:pPr>
            <a:r>
              <a:rPr lang="en-US" sz="2000" dirty="0">
                <a:latin typeface="Menlo" panose="020B0609030804020204" pitchFamily="49" charset="0"/>
                <a:ea typeface="Menlo" panose="020B0609030804020204" pitchFamily="49" charset="0"/>
                <a:cs typeface="Menlo" panose="020B0609030804020204" pitchFamily="49" charset="0"/>
              </a:rPr>
              <a:t>generator.write(...)</a:t>
            </a:r>
          </a:p>
          <a:p>
            <a:pPr marL="342900" indent="-342900">
              <a:lnSpc>
                <a:spcPct val="150000"/>
              </a:lnSpc>
              <a:buFont typeface="Arial" panose="020B0604020202020204" pitchFamily="34" charset="0"/>
              <a:buChar char="•"/>
            </a:pPr>
            <a:r>
              <a:rPr lang="en-US" sz="2000" dirty="0">
                <a:ea typeface="Menlo" panose="020B0609030804020204" pitchFamily="49" charset="0"/>
                <a:cs typeface="Menlo" panose="020B0609030804020204" pitchFamily="49" charset="0"/>
              </a:rPr>
              <a:t>Generates text or OSON</a:t>
            </a:r>
          </a:p>
        </p:txBody>
      </p:sp>
      <p:sp>
        <p:nvSpPr>
          <p:cNvPr id="17" name="Rounded Rectangle 16">
            <a:extLst>
              <a:ext uri="{FF2B5EF4-FFF2-40B4-BE49-F238E27FC236}">
                <a16:creationId xmlns:a16="http://schemas.microsoft.com/office/drawing/2014/main" id="{7AB0126D-9A9F-664C-A68E-FD75566BF000}"/>
              </a:ext>
            </a:extLst>
          </p:cNvPr>
          <p:cNvSpPr/>
          <p:nvPr/>
        </p:nvSpPr>
        <p:spPr>
          <a:xfrm>
            <a:off x="2895520" y="1478277"/>
            <a:ext cx="6259590" cy="1566994"/>
          </a:xfrm>
          <a:prstGeom prst="roundRect">
            <a:avLst>
              <a:gd name="adj" fmla="val 1807"/>
            </a:avLst>
          </a:prstGeom>
          <a:noFill/>
          <a:ln>
            <a:solidFill>
              <a:schemeClr val="tx1">
                <a:lumMod val="25000"/>
                <a:lumOff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16">
            <a:extLst>
              <a:ext uri="{FF2B5EF4-FFF2-40B4-BE49-F238E27FC236}">
                <a16:creationId xmlns:a16="http://schemas.microsoft.com/office/drawing/2014/main" id="{20FBC388-DDB7-5F44-A228-3110C2A11C3E}"/>
              </a:ext>
            </a:extLst>
          </p:cNvPr>
          <p:cNvSpPr>
            <a:spLocks noGrp="1"/>
          </p:cNvSpPr>
          <p:nvPr>
            <p:ph idx="1"/>
          </p:nvPr>
        </p:nvSpPr>
        <p:spPr>
          <a:xfrm>
            <a:off x="3036890" y="1489118"/>
            <a:ext cx="6701404" cy="1538883"/>
          </a:xfrm>
          <a:prstGeom prst="rect">
            <a:avLst/>
          </a:prstGeom>
          <a:noFill/>
          <a:ln>
            <a:noFill/>
          </a:ln>
        </p:spPr>
        <p:txBody>
          <a:bodyPr wrap="square" lIns="182880" tIns="182880" rIns="182880" bIns="182880">
            <a:spAutoFit/>
          </a:bodyPr>
          <a:lstStyle/>
          <a:p>
            <a:pPr>
              <a:spcBef>
                <a:spcPts val="0"/>
              </a:spcBef>
            </a:pPr>
            <a:r>
              <a:rPr lang="en-US" sz="1600"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en-US" sz="1600" dirty="0">
                <a:latin typeface="Menlo" panose="020B0609030804020204" pitchFamily="49" charset="0"/>
                <a:ea typeface="Menlo" panose="020B0609030804020204" pitchFamily="49" charset="0"/>
                <a:cs typeface="Menlo" panose="020B0609030804020204" pitchFamily="49" charset="0"/>
              </a:rPr>
              <a:t>  </a:t>
            </a:r>
          </a:p>
          <a:p>
            <a:pPr>
              <a:spcBef>
                <a:spcPts val="0"/>
              </a:spcBef>
            </a:pP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a:solidFill>
                  <a:srgbClr val="7F007F"/>
                </a:solidFill>
                <a:latin typeface="Menlo" panose="020B0609030804020204" pitchFamily="49" charset="0"/>
                <a:ea typeface="Menlo" panose="020B0609030804020204" pitchFamily="49" charset="0"/>
                <a:cs typeface="Menlo" panose="020B0609030804020204" pitchFamily="49" charset="0"/>
              </a:rPr>
              <a:t>"name" </a:t>
            </a:r>
            <a:r>
              <a:rPr lang="en-US" sz="1600" dirty="0">
                <a:solidFill>
                  <a:srgbClr val="000000"/>
                </a:solidFill>
                <a:latin typeface="Menlo" panose="020B0609030804020204" pitchFamily="49" charset="0"/>
                <a:ea typeface="Menlo" panose="020B0609030804020204" pitchFamily="49" charset="0"/>
                <a:cs typeface="Menlo" panose="020B0609030804020204" pitchFamily="49" charset="0"/>
              </a:rPr>
              <a:t>: </a:t>
            </a:r>
            <a:r>
              <a:rPr lang="en-US" sz="1600" dirty="0">
                <a:solidFill>
                  <a:srgbClr val="2A00FF"/>
                </a:solidFill>
                <a:latin typeface="Menlo" panose="020B0609030804020204" pitchFamily="49" charset="0"/>
                <a:ea typeface="Menlo" panose="020B0609030804020204" pitchFamily="49" charset="0"/>
                <a:cs typeface="Menlo" panose="020B0609030804020204" pitchFamily="49" charset="0"/>
              </a:rPr>
              <a:t>"Smith"</a:t>
            </a:r>
            <a:r>
              <a:rPr lang="en-US" sz="1600"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en-US" sz="1600" dirty="0">
                <a:latin typeface="Menlo" panose="020B0609030804020204" pitchFamily="49" charset="0"/>
                <a:ea typeface="Menlo" panose="020B0609030804020204" pitchFamily="49" charset="0"/>
                <a:cs typeface="Menlo" panose="020B0609030804020204" pitchFamily="49" charset="0"/>
              </a:rPr>
              <a:t>  </a:t>
            </a:r>
          </a:p>
          <a:p>
            <a:pPr>
              <a:spcBef>
                <a:spcPts val="0"/>
              </a:spcBef>
            </a:pP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a:solidFill>
                  <a:srgbClr val="7F007F"/>
                </a:solidFill>
                <a:latin typeface="Menlo" panose="020B0609030804020204" pitchFamily="49" charset="0"/>
                <a:ea typeface="Menlo" panose="020B0609030804020204" pitchFamily="49" charset="0"/>
                <a:cs typeface="Menlo" panose="020B0609030804020204" pitchFamily="49" charset="0"/>
              </a:rPr>
              <a:t>"created" </a:t>
            </a:r>
            <a:r>
              <a:rPr lang="en-US" sz="1600" dirty="0">
                <a:solidFill>
                  <a:srgbClr val="000000"/>
                </a:solidFill>
                <a:latin typeface="Menlo" panose="020B0609030804020204" pitchFamily="49" charset="0"/>
                <a:ea typeface="Menlo" panose="020B0609030804020204" pitchFamily="49" charset="0"/>
                <a:cs typeface="Menlo" panose="020B0609030804020204" pitchFamily="49" charset="0"/>
              </a:rPr>
              <a:t>: </a:t>
            </a:r>
            <a:r>
              <a:rPr lang="en-US" sz="1600" dirty="0">
                <a:solidFill>
                  <a:srgbClr val="2A00FF"/>
                </a:solidFill>
                <a:latin typeface="Menlo" panose="020B0609030804020204" pitchFamily="49" charset="0"/>
                <a:ea typeface="Menlo" panose="020B0609030804020204" pitchFamily="49" charset="0"/>
                <a:cs typeface="Menlo" panose="020B0609030804020204" pitchFamily="49" charset="0"/>
              </a:rPr>
              <a:t>"2019-01-21T21:25:05.610718"</a:t>
            </a:r>
            <a:r>
              <a:rPr lang="en-US" sz="1600" dirty="0">
                <a:solidFill>
                  <a:srgbClr val="000000"/>
                </a:solidFill>
                <a:latin typeface="Menlo" panose="020B0609030804020204" pitchFamily="49" charset="0"/>
                <a:ea typeface="Menlo" panose="020B0609030804020204" pitchFamily="49" charset="0"/>
                <a:cs typeface="Menlo" panose="020B0609030804020204" pitchFamily="49" charset="0"/>
              </a:rPr>
              <a:t>,</a:t>
            </a:r>
            <a:br>
              <a:rPr lang="en-US" sz="1600" dirty="0">
                <a:latin typeface="Menlo" panose="020B0609030804020204" pitchFamily="49" charset="0"/>
                <a:ea typeface="Menlo" panose="020B0609030804020204" pitchFamily="49" charset="0"/>
                <a:cs typeface="Menlo" panose="020B0609030804020204" pitchFamily="49" charset="0"/>
              </a:rPr>
            </a:b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a:solidFill>
                  <a:srgbClr val="7F007F"/>
                </a:solidFill>
                <a:latin typeface="Menlo" panose="020B0609030804020204" pitchFamily="49" charset="0"/>
                <a:ea typeface="Menlo" panose="020B0609030804020204" pitchFamily="49" charset="0"/>
                <a:cs typeface="Menlo" panose="020B0609030804020204" pitchFamily="49" charset="0"/>
              </a:rPr>
              <a:t>"phone"</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en-US" sz="1600" dirty="0">
                <a:solidFill>
                  <a:srgbClr val="2A00FF"/>
                </a:solidFill>
                <a:latin typeface="Menlo" panose="020B0609030804020204" pitchFamily="49" charset="0"/>
                <a:ea typeface="Menlo" panose="020B0609030804020204" pitchFamily="49" charset="0"/>
                <a:cs typeface="Menlo" panose="020B0609030804020204" pitchFamily="49" charset="0"/>
              </a:rPr>
              <a:t>"314-555-5555"</a:t>
            </a:r>
            <a:r>
              <a:rPr lang="en-US" sz="1600"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en-US" sz="1600" dirty="0">
                <a:solidFill>
                  <a:srgbClr val="2A00FF"/>
                </a:solidFill>
                <a:latin typeface="Menlo" panose="020B0609030804020204" pitchFamily="49" charset="0"/>
                <a:ea typeface="Menlo" panose="020B0609030804020204" pitchFamily="49" charset="0"/>
                <a:cs typeface="Menlo" panose="020B0609030804020204" pitchFamily="49" charset="0"/>
              </a:rPr>
              <a:t>"650-555-5555"</a:t>
            </a:r>
            <a:r>
              <a:rPr lang="en-US" sz="1600" dirty="0">
                <a:solidFill>
                  <a:srgbClr val="000000"/>
                </a:solidFill>
                <a:latin typeface="Menlo" panose="020B0609030804020204" pitchFamily="49" charset="0"/>
                <a:ea typeface="Menlo" panose="020B0609030804020204" pitchFamily="49" charset="0"/>
                <a:cs typeface="Menlo" panose="020B0609030804020204" pitchFamily="49" charset="0"/>
              </a:rPr>
              <a:t>]</a:t>
            </a:r>
            <a:br>
              <a:rPr lang="en-US" sz="1600" dirty="0">
                <a:latin typeface="Menlo" panose="020B0609030804020204" pitchFamily="49" charset="0"/>
                <a:ea typeface="Menlo" panose="020B0609030804020204" pitchFamily="49" charset="0"/>
                <a:cs typeface="Menlo" panose="020B0609030804020204" pitchFamily="49" charset="0"/>
              </a:rPr>
            </a:br>
            <a:r>
              <a:rPr lang="en-US" sz="1600" dirty="0">
                <a:solidFill>
                  <a:srgbClr val="000000"/>
                </a:solidFill>
                <a:latin typeface="Menlo" panose="020B0609030804020204" pitchFamily="49" charset="0"/>
                <a:ea typeface="Menlo" panose="020B0609030804020204" pitchFamily="49" charset="0"/>
                <a:cs typeface="Menlo" panose="020B0609030804020204" pitchFamily="49" charset="0"/>
              </a:rPr>
              <a:t>}</a:t>
            </a:r>
            <a:endParaRPr lang="en-US" sz="1600"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2125829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69CFF-E53E-B84E-A91D-101CBD8A51DF}"/>
              </a:ext>
            </a:extLst>
          </p:cNvPr>
          <p:cNvSpPr>
            <a:spLocks noGrp="1"/>
          </p:cNvSpPr>
          <p:nvPr>
            <p:ph type="title"/>
          </p:nvPr>
        </p:nvSpPr>
        <p:spPr/>
        <p:txBody>
          <a:bodyPr/>
          <a:lstStyle/>
          <a:p>
            <a:r>
              <a:rPr lang="en-US" sz="3600" dirty="0">
                <a:latin typeface="Oracle Sans" panose="020B0503020204020204" pitchFamily="34" charset="0"/>
                <a:cs typeface="Oracle Sans" panose="020B0503020204020204" pitchFamily="34" charset="0"/>
              </a:rPr>
              <a:t>OracleJsonGenerator</a:t>
            </a:r>
          </a:p>
        </p:txBody>
      </p:sp>
      <p:sp>
        <p:nvSpPr>
          <p:cNvPr id="5" name="Slide Number Placeholder 4">
            <a:extLst>
              <a:ext uri="{FF2B5EF4-FFF2-40B4-BE49-F238E27FC236}">
                <a16:creationId xmlns:a16="http://schemas.microsoft.com/office/drawing/2014/main" id="{FCC6AA87-2F40-744F-876B-999385F98943}"/>
              </a:ext>
            </a:extLst>
          </p:cNvPr>
          <p:cNvSpPr>
            <a:spLocks noGrp="1"/>
          </p:cNvSpPr>
          <p:nvPr>
            <p:ph type="sldNum" sz="quarter" idx="12"/>
          </p:nvPr>
        </p:nvSpPr>
        <p:spPr>
          <a:xfrm>
            <a:off x="8608357" y="6356351"/>
            <a:ext cx="274248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n-US" smtClean="0"/>
              <a:pPr/>
              <a:t>25</a:t>
            </a:fld>
            <a:endParaRPr lang="en-US" dirty="0"/>
          </a:p>
        </p:txBody>
      </p:sp>
      <p:sp>
        <p:nvSpPr>
          <p:cNvPr id="3" name="Rectangle 2">
            <a:extLst>
              <a:ext uri="{FF2B5EF4-FFF2-40B4-BE49-F238E27FC236}">
                <a16:creationId xmlns:a16="http://schemas.microsoft.com/office/drawing/2014/main" id="{64315BF3-F782-1549-BF5B-FED935CD223E}"/>
              </a:ext>
            </a:extLst>
          </p:cNvPr>
          <p:cNvSpPr/>
          <p:nvPr/>
        </p:nvSpPr>
        <p:spPr>
          <a:xfrm>
            <a:off x="343990" y="2294497"/>
            <a:ext cx="10647624" cy="2585323"/>
          </a:xfrm>
          <a:prstGeom prst="rect">
            <a:avLst/>
          </a:prstGeom>
        </p:spPr>
        <p:txBody>
          <a:bodyPr wrap="square">
            <a:spAutoFit/>
          </a:bodyPr>
          <a:lstStyle/>
          <a:p>
            <a:r>
              <a:rPr lang="en-US" dirty="0">
                <a:latin typeface="Menlo" panose="020B0609030804020204" pitchFamily="49" charset="0"/>
              </a:rPr>
              <a:t>    OracleJsonFactory </a:t>
            </a:r>
            <a:r>
              <a:rPr lang="en-US" dirty="0">
                <a:solidFill>
                  <a:srgbClr val="7E504F"/>
                </a:solidFill>
                <a:latin typeface="Menlo" panose="020B0609030804020204" pitchFamily="49" charset="0"/>
              </a:rPr>
              <a:t>factory</a:t>
            </a:r>
            <a:r>
              <a:rPr lang="en-US" dirty="0">
                <a:latin typeface="Menlo" panose="020B0609030804020204" pitchFamily="49" charset="0"/>
              </a:rPr>
              <a:t> = </a:t>
            </a:r>
            <a:r>
              <a:rPr lang="en-US" b="1" dirty="0">
                <a:solidFill>
                  <a:srgbClr val="931A68"/>
                </a:solidFill>
                <a:latin typeface="Menlo" panose="020B0609030804020204" pitchFamily="49" charset="0"/>
              </a:rPr>
              <a:t>new</a:t>
            </a:r>
            <a:r>
              <a:rPr lang="en-US" dirty="0">
                <a:latin typeface="Menlo" panose="020B0609030804020204" pitchFamily="49" charset="0"/>
              </a:rPr>
              <a:t> OracleJsonFactory();</a:t>
            </a:r>
          </a:p>
          <a:p>
            <a:r>
              <a:rPr lang="en-US" dirty="0">
                <a:latin typeface="Menlo" panose="020B0609030804020204" pitchFamily="49" charset="0"/>
              </a:rPr>
              <a:t>    FileOutputStream </a:t>
            </a:r>
            <a:r>
              <a:rPr lang="en-US" dirty="0">
                <a:solidFill>
                  <a:srgbClr val="7E504F"/>
                </a:solidFill>
                <a:latin typeface="Menlo" panose="020B0609030804020204" pitchFamily="49" charset="0"/>
              </a:rPr>
              <a:t>out</a:t>
            </a:r>
            <a:r>
              <a:rPr lang="en-US" dirty="0">
                <a:latin typeface="Menlo" panose="020B0609030804020204" pitchFamily="49" charset="0"/>
              </a:rPr>
              <a:t> = </a:t>
            </a:r>
            <a:r>
              <a:rPr lang="en-US" b="1" dirty="0">
                <a:solidFill>
                  <a:srgbClr val="931A68"/>
                </a:solidFill>
                <a:latin typeface="Menlo" panose="020B0609030804020204" pitchFamily="49" charset="0"/>
              </a:rPr>
              <a:t>new</a:t>
            </a:r>
            <a:r>
              <a:rPr lang="en-US" dirty="0">
                <a:latin typeface="Menlo" panose="020B0609030804020204" pitchFamily="49" charset="0"/>
              </a:rPr>
              <a:t> FileOutputStream(</a:t>
            </a:r>
            <a:r>
              <a:rPr lang="en-US" dirty="0">
                <a:solidFill>
                  <a:srgbClr val="3933FF"/>
                </a:solidFill>
                <a:latin typeface="Menlo" panose="020B0609030804020204" pitchFamily="49" charset="0"/>
              </a:rPr>
              <a:t>"emp.oson"</a:t>
            </a:r>
            <a:r>
              <a:rPr lang="en-US" dirty="0">
                <a:latin typeface="Menlo" panose="020B0609030804020204" pitchFamily="49" charset="0"/>
              </a:rPr>
              <a:t>);</a:t>
            </a:r>
          </a:p>
          <a:p>
            <a:r>
              <a:rPr lang="en-US" dirty="0">
                <a:latin typeface="Menlo" panose="020B0609030804020204" pitchFamily="49" charset="0"/>
              </a:rPr>
              <a:t>    OracleJsonGenerator </a:t>
            </a:r>
            <a:r>
              <a:rPr lang="en-US" dirty="0">
                <a:solidFill>
                  <a:srgbClr val="7E504F"/>
                </a:solidFill>
                <a:latin typeface="Menlo" panose="020B0609030804020204" pitchFamily="49" charset="0"/>
              </a:rPr>
              <a:t>generator</a:t>
            </a:r>
            <a:r>
              <a:rPr lang="en-US" dirty="0">
                <a:latin typeface="Menlo" panose="020B0609030804020204" pitchFamily="49" charset="0"/>
              </a:rPr>
              <a:t> = </a:t>
            </a:r>
            <a:r>
              <a:rPr lang="en-US" dirty="0">
                <a:solidFill>
                  <a:srgbClr val="7E504F"/>
                </a:solidFill>
                <a:latin typeface="Menlo" panose="020B0609030804020204" pitchFamily="49" charset="0"/>
              </a:rPr>
              <a:t>factory</a:t>
            </a:r>
            <a:r>
              <a:rPr lang="en-US" dirty="0">
                <a:latin typeface="Menlo" panose="020B0609030804020204" pitchFamily="49" charset="0"/>
              </a:rPr>
              <a:t>.createJsonBinaryGenerator(</a:t>
            </a:r>
            <a:r>
              <a:rPr lang="en-US" dirty="0">
                <a:solidFill>
                  <a:srgbClr val="7E504F"/>
                </a:solidFill>
                <a:latin typeface="Menlo" panose="020B0609030804020204" pitchFamily="49" charset="0"/>
              </a:rPr>
              <a:t>out</a:t>
            </a:r>
            <a:r>
              <a:rPr lang="en-US" dirty="0">
                <a:latin typeface="Menlo" panose="020B0609030804020204" pitchFamily="49" charset="0"/>
              </a:rPr>
              <a:t>);</a:t>
            </a:r>
          </a:p>
          <a:p>
            <a:r>
              <a:rPr lang="en-US" dirty="0">
                <a:latin typeface="Menlo" panose="020B0609030804020204" pitchFamily="49" charset="0"/>
              </a:rPr>
              <a:t>    </a:t>
            </a:r>
            <a:r>
              <a:rPr lang="en-US" dirty="0">
                <a:solidFill>
                  <a:srgbClr val="7E504F"/>
                </a:solidFill>
                <a:latin typeface="Menlo" panose="020B0609030804020204" pitchFamily="49" charset="0"/>
              </a:rPr>
              <a:t>generator</a:t>
            </a:r>
            <a:r>
              <a:rPr lang="en-US" dirty="0">
                <a:latin typeface="Menlo" panose="020B0609030804020204" pitchFamily="49" charset="0"/>
              </a:rPr>
              <a:t>.writeStartObject();</a:t>
            </a:r>
          </a:p>
          <a:p>
            <a:r>
              <a:rPr lang="en-US" dirty="0">
                <a:latin typeface="Menlo" panose="020B0609030804020204" pitchFamily="49" charset="0"/>
              </a:rPr>
              <a:t>    </a:t>
            </a:r>
            <a:r>
              <a:rPr lang="en-US" dirty="0">
                <a:solidFill>
                  <a:srgbClr val="7E504F"/>
                </a:solidFill>
                <a:latin typeface="Menlo" panose="020B0609030804020204" pitchFamily="49" charset="0"/>
              </a:rPr>
              <a:t>generator</a:t>
            </a:r>
            <a:r>
              <a:rPr lang="en-US" dirty="0">
                <a:latin typeface="Menlo" panose="020B0609030804020204" pitchFamily="49" charset="0"/>
              </a:rPr>
              <a:t>.write(</a:t>
            </a:r>
            <a:r>
              <a:rPr lang="en-US" dirty="0">
                <a:solidFill>
                  <a:srgbClr val="3933FF"/>
                </a:solidFill>
                <a:latin typeface="Menlo" panose="020B0609030804020204" pitchFamily="49" charset="0"/>
              </a:rPr>
              <a:t>"name"</a:t>
            </a:r>
            <a:r>
              <a:rPr lang="en-US" dirty="0">
                <a:latin typeface="Menlo" panose="020B0609030804020204" pitchFamily="49" charset="0"/>
              </a:rPr>
              <a:t>, </a:t>
            </a:r>
            <a:r>
              <a:rPr lang="en-US" dirty="0">
                <a:solidFill>
                  <a:srgbClr val="3933FF"/>
                </a:solidFill>
                <a:latin typeface="Menlo" panose="020B0609030804020204" pitchFamily="49" charset="0"/>
              </a:rPr>
              <a:t>"smith"</a:t>
            </a:r>
            <a:r>
              <a:rPr lang="en-US" dirty="0">
                <a:latin typeface="Menlo" panose="020B0609030804020204" pitchFamily="49" charset="0"/>
              </a:rPr>
              <a:t>);</a:t>
            </a:r>
          </a:p>
          <a:p>
            <a:r>
              <a:rPr lang="en-US" dirty="0">
                <a:latin typeface="Menlo" panose="020B0609030804020204" pitchFamily="49" charset="0"/>
              </a:rPr>
              <a:t>    </a:t>
            </a:r>
            <a:r>
              <a:rPr lang="en-US" dirty="0">
                <a:solidFill>
                  <a:srgbClr val="7E504F"/>
                </a:solidFill>
                <a:latin typeface="Menlo" panose="020B0609030804020204" pitchFamily="49" charset="0"/>
              </a:rPr>
              <a:t>generator</a:t>
            </a:r>
            <a:r>
              <a:rPr lang="en-US" dirty="0">
                <a:latin typeface="Menlo" panose="020B0609030804020204" pitchFamily="49" charset="0"/>
              </a:rPr>
              <a:t>.write(</a:t>
            </a:r>
            <a:r>
              <a:rPr lang="en-US" dirty="0">
                <a:solidFill>
                  <a:srgbClr val="3933FF"/>
                </a:solidFill>
                <a:latin typeface="Menlo" panose="020B0609030804020204" pitchFamily="49" charset="0"/>
              </a:rPr>
              <a:t>"salary"</a:t>
            </a:r>
            <a:r>
              <a:rPr lang="en-US" dirty="0">
                <a:latin typeface="Menlo" panose="020B0609030804020204" pitchFamily="49" charset="0"/>
              </a:rPr>
              <a:t>, 40000);</a:t>
            </a:r>
          </a:p>
          <a:p>
            <a:r>
              <a:rPr lang="en-US" dirty="0">
                <a:latin typeface="Menlo" panose="020B0609030804020204" pitchFamily="49" charset="0"/>
              </a:rPr>
              <a:t>    </a:t>
            </a:r>
            <a:r>
              <a:rPr lang="en-US" dirty="0">
                <a:solidFill>
                  <a:srgbClr val="7E504F"/>
                </a:solidFill>
                <a:latin typeface="Menlo" panose="020B0609030804020204" pitchFamily="49" charset="0"/>
              </a:rPr>
              <a:t>generator</a:t>
            </a:r>
            <a:r>
              <a:rPr lang="en-US" dirty="0">
                <a:latin typeface="Menlo" panose="020B0609030804020204" pitchFamily="49" charset="0"/>
              </a:rPr>
              <a:t>.write(</a:t>
            </a:r>
            <a:r>
              <a:rPr lang="en-US" dirty="0">
                <a:solidFill>
                  <a:srgbClr val="3933FF"/>
                </a:solidFill>
                <a:latin typeface="Menlo" panose="020B0609030804020204" pitchFamily="49" charset="0"/>
              </a:rPr>
              <a:t>"created"</a:t>
            </a:r>
            <a:r>
              <a:rPr lang="en-US" dirty="0">
                <a:latin typeface="Menlo" panose="020B0609030804020204" pitchFamily="49" charset="0"/>
              </a:rPr>
              <a:t>, Instant.</a:t>
            </a:r>
            <a:r>
              <a:rPr lang="en-US" i="1" dirty="0">
                <a:latin typeface="Menlo" panose="020B0609030804020204" pitchFamily="49" charset="0"/>
              </a:rPr>
              <a:t>now</a:t>
            </a:r>
            <a:r>
              <a:rPr lang="en-US" dirty="0">
                <a:latin typeface="Menlo" panose="020B0609030804020204" pitchFamily="49" charset="0"/>
              </a:rPr>
              <a:t>());</a:t>
            </a:r>
          </a:p>
          <a:p>
            <a:r>
              <a:rPr lang="en-US" dirty="0">
                <a:latin typeface="Menlo" panose="020B0609030804020204" pitchFamily="49" charset="0"/>
              </a:rPr>
              <a:t>    </a:t>
            </a:r>
            <a:r>
              <a:rPr lang="en-US" dirty="0">
                <a:solidFill>
                  <a:srgbClr val="7E504F"/>
                </a:solidFill>
                <a:latin typeface="Menlo" panose="020B0609030804020204" pitchFamily="49" charset="0"/>
              </a:rPr>
              <a:t>generator</a:t>
            </a:r>
            <a:r>
              <a:rPr lang="en-US" dirty="0">
                <a:latin typeface="Menlo" panose="020B0609030804020204" pitchFamily="49" charset="0"/>
              </a:rPr>
              <a:t>.writeEnd();</a:t>
            </a:r>
          </a:p>
          <a:p>
            <a:r>
              <a:rPr lang="en-US" dirty="0">
                <a:latin typeface="Menlo" panose="020B0609030804020204" pitchFamily="49" charset="0"/>
              </a:rPr>
              <a:t>    </a:t>
            </a:r>
            <a:r>
              <a:rPr lang="en-US" dirty="0">
                <a:solidFill>
                  <a:srgbClr val="7E504F"/>
                </a:solidFill>
                <a:latin typeface="Menlo" panose="020B0609030804020204" pitchFamily="49" charset="0"/>
              </a:rPr>
              <a:t>generator</a:t>
            </a:r>
            <a:r>
              <a:rPr lang="en-US" dirty="0">
                <a:latin typeface="Menlo" panose="020B0609030804020204" pitchFamily="49" charset="0"/>
              </a:rPr>
              <a:t>.close();</a:t>
            </a:r>
          </a:p>
        </p:txBody>
      </p:sp>
      <p:sp>
        <p:nvSpPr>
          <p:cNvPr id="6" name="Footer Placeholder 13">
            <a:extLst>
              <a:ext uri="{FF2B5EF4-FFF2-40B4-BE49-F238E27FC236}">
                <a16:creationId xmlns:a16="http://schemas.microsoft.com/office/drawing/2014/main" id="{C1598451-E8DC-4D47-B8F2-FBFC26845A65}"/>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Tree>
    <p:extLst>
      <p:ext uri="{BB962C8B-B14F-4D97-AF65-F5344CB8AC3E}">
        <p14:creationId xmlns:p14="http://schemas.microsoft.com/office/powerpoint/2010/main" val="28694002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485DE-7D31-724E-8155-7A9E4B7913FC}"/>
              </a:ext>
            </a:extLst>
          </p:cNvPr>
          <p:cNvSpPr>
            <a:spLocks noGrp="1"/>
          </p:cNvSpPr>
          <p:nvPr>
            <p:ph type="title"/>
          </p:nvPr>
        </p:nvSpPr>
        <p:spPr/>
        <p:txBody>
          <a:bodyPr/>
          <a:lstStyle/>
          <a:p>
            <a:r>
              <a:rPr lang="en-US" sz="3600" dirty="0">
                <a:latin typeface="Oracle Sans" panose="020B0503020204020204" pitchFamily="34" charset="0"/>
                <a:cs typeface="Oracle Sans" panose="020B0503020204020204" pitchFamily="34" charset="0"/>
              </a:rPr>
              <a:t>OracleJsonParser</a:t>
            </a:r>
          </a:p>
        </p:txBody>
      </p:sp>
      <p:sp>
        <p:nvSpPr>
          <p:cNvPr id="5" name="Slide Number Placeholder 4">
            <a:extLst>
              <a:ext uri="{FF2B5EF4-FFF2-40B4-BE49-F238E27FC236}">
                <a16:creationId xmlns:a16="http://schemas.microsoft.com/office/drawing/2014/main" id="{77F4B4FE-45EB-1346-9141-CA454798367C}"/>
              </a:ext>
            </a:extLst>
          </p:cNvPr>
          <p:cNvSpPr>
            <a:spLocks noGrp="1"/>
          </p:cNvSpPr>
          <p:nvPr>
            <p:ph type="sldNum" sz="quarter" idx="4"/>
          </p:nvPr>
        </p:nvSpPr>
        <p:spPr/>
        <p:txBody>
          <a:bodyPr/>
          <a:lstStyle/>
          <a:p>
            <a:fld id="{D440507A-669E-A943-A4A7-E531D638091A}" type="slidenum">
              <a:rPr lang="en-US" smtClean="0">
                <a:solidFill>
                  <a:srgbClr val="4E3629">
                    <a:tint val="75000"/>
                  </a:srgbClr>
                </a:solidFill>
              </a:rPr>
              <a:pPr/>
              <a:t>26</a:t>
            </a:fld>
            <a:endParaRPr lang="en-US" dirty="0">
              <a:solidFill>
                <a:srgbClr val="4E3629">
                  <a:tint val="75000"/>
                </a:srgbClr>
              </a:solidFill>
            </a:endParaRPr>
          </a:p>
        </p:txBody>
      </p:sp>
      <p:sp>
        <p:nvSpPr>
          <p:cNvPr id="6" name="Rectangle 5">
            <a:extLst>
              <a:ext uri="{FF2B5EF4-FFF2-40B4-BE49-F238E27FC236}">
                <a16:creationId xmlns:a16="http://schemas.microsoft.com/office/drawing/2014/main" id="{A8A02EA2-F594-914A-8263-70AC71D78CFA}"/>
              </a:ext>
            </a:extLst>
          </p:cNvPr>
          <p:cNvSpPr/>
          <p:nvPr/>
        </p:nvSpPr>
        <p:spPr>
          <a:xfrm>
            <a:off x="575150" y="1660811"/>
            <a:ext cx="6746789" cy="4524315"/>
          </a:xfrm>
          <a:prstGeom prst="rect">
            <a:avLst/>
          </a:prstGeom>
        </p:spPr>
        <p:txBody>
          <a:bodyPr wrap="square">
            <a:spAutoFit/>
          </a:bodyPr>
          <a:lstStyle/>
          <a:p>
            <a:r>
              <a:rPr lang="en-US" sz="1200" dirty="0">
                <a:latin typeface="Menlo" panose="020B0609030804020204" pitchFamily="49" charset="0"/>
              </a:rPr>
              <a:t>    FileInputStream </a:t>
            </a:r>
            <a:r>
              <a:rPr lang="en-US" sz="1200" dirty="0">
                <a:solidFill>
                  <a:srgbClr val="7E504F"/>
                </a:solidFill>
                <a:latin typeface="Menlo" panose="020B0609030804020204" pitchFamily="49" charset="0"/>
              </a:rPr>
              <a:t>in</a:t>
            </a:r>
            <a:r>
              <a:rPr lang="en-US" sz="1200" dirty="0">
                <a:latin typeface="Menlo" panose="020B0609030804020204" pitchFamily="49" charset="0"/>
              </a:rPr>
              <a:t> = </a:t>
            </a:r>
            <a:r>
              <a:rPr lang="en-US" sz="1200" b="1" dirty="0">
                <a:solidFill>
                  <a:srgbClr val="931A68"/>
                </a:solidFill>
                <a:latin typeface="Menlo" panose="020B0609030804020204" pitchFamily="49" charset="0"/>
              </a:rPr>
              <a:t>new</a:t>
            </a:r>
            <a:r>
              <a:rPr lang="en-US" sz="1200" dirty="0">
                <a:latin typeface="Menlo" panose="020B0609030804020204" pitchFamily="49" charset="0"/>
              </a:rPr>
              <a:t> FileInputStream(</a:t>
            </a:r>
            <a:r>
              <a:rPr lang="en-US" sz="1200" dirty="0">
                <a:solidFill>
                  <a:srgbClr val="3933FF"/>
                </a:solidFill>
                <a:latin typeface="Menlo" panose="020B0609030804020204" pitchFamily="49" charset="0"/>
              </a:rPr>
              <a:t>"emp.oson"</a:t>
            </a:r>
            <a:r>
              <a:rPr lang="en-US" sz="1200" dirty="0">
                <a:latin typeface="Menlo" panose="020B0609030804020204" pitchFamily="49" charset="0"/>
              </a:rPr>
              <a:t>);</a:t>
            </a:r>
          </a:p>
          <a:p>
            <a:r>
              <a:rPr lang="en-US" sz="1200" dirty="0">
                <a:latin typeface="Menlo" panose="020B0609030804020204" pitchFamily="49" charset="0"/>
              </a:rPr>
              <a:t>    OracleJsonParser </a:t>
            </a:r>
            <a:r>
              <a:rPr lang="en-US" sz="1200" dirty="0">
                <a:solidFill>
                  <a:srgbClr val="7E504F"/>
                </a:solidFill>
                <a:latin typeface="Menlo" panose="020B0609030804020204" pitchFamily="49" charset="0"/>
              </a:rPr>
              <a:t>parser</a:t>
            </a:r>
            <a:r>
              <a:rPr lang="en-US" sz="1200" dirty="0">
                <a:latin typeface="Menlo" panose="020B0609030804020204" pitchFamily="49" charset="0"/>
              </a:rPr>
              <a:t> = </a:t>
            </a:r>
            <a:r>
              <a:rPr lang="en-US" sz="1200" dirty="0">
                <a:solidFill>
                  <a:srgbClr val="7E504F"/>
                </a:solidFill>
                <a:latin typeface="Menlo" panose="020B0609030804020204" pitchFamily="49" charset="0"/>
              </a:rPr>
              <a:t>factory</a:t>
            </a:r>
            <a:r>
              <a:rPr lang="en-US" sz="1200" dirty="0">
                <a:latin typeface="Menlo" panose="020B0609030804020204" pitchFamily="49" charset="0"/>
              </a:rPr>
              <a:t>.createJsonBinaryParser(</a:t>
            </a:r>
            <a:r>
              <a:rPr lang="en-US" sz="1200" dirty="0">
                <a:solidFill>
                  <a:srgbClr val="7E504F"/>
                </a:solidFill>
                <a:latin typeface="Menlo" panose="020B0609030804020204" pitchFamily="49" charset="0"/>
              </a:rPr>
              <a:t>in</a:t>
            </a:r>
            <a:r>
              <a:rPr lang="en-US" sz="1200" dirty="0">
                <a:latin typeface="Menlo" panose="020B0609030804020204" pitchFamily="49" charset="0"/>
              </a:rPr>
              <a:t>);</a:t>
            </a:r>
          </a:p>
          <a:p>
            <a:r>
              <a:rPr lang="en-US" sz="1200" dirty="0">
                <a:latin typeface="Menlo" panose="020B0609030804020204" pitchFamily="49" charset="0"/>
              </a:rPr>
              <a:t>    </a:t>
            </a:r>
            <a:r>
              <a:rPr lang="en-US" sz="1200" b="1" dirty="0">
                <a:solidFill>
                  <a:srgbClr val="931A68"/>
                </a:solidFill>
                <a:latin typeface="Menlo" panose="020B0609030804020204" pitchFamily="49" charset="0"/>
              </a:rPr>
              <a:t>while</a:t>
            </a:r>
            <a:r>
              <a:rPr lang="en-US" sz="1200" dirty="0">
                <a:latin typeface="Menlo" panose="020B0609030804020204" pitchFamily="49" charset="0"/>
              </a:rPr>
              <a:t> (</a:t>
            </a:r>
            <a:r>
              <a:rPr lang="en-US" sz="1200" dirty="0">
                <a:solidFill>
                  <a:srgbClr val="7E504F"/>
                </a:solidFill>
                <a:latin typeface="Menlo" panose="020B0609030804020204" pitchFamily="49" charset="0"/>
              </a:rPr>
              <a:t>parser</a:t>
            </a:r>
            <a:r>
              <a:rPr lang="en-US" sz="1200" dirty="0">
                <a:latin typeface="Menlo" panose="020B0609030804020204" pitchFamily="49" charset="0"/>
              </a:rPr>
              <a:t>.hasNext()) {</a:t>
            </a:r>
          </a:p>
          <a:p>
            <a:r>
              <a:rPr lang="en-US" sz="1200" dirty="0">
                <a:latin typeface="Menlo" panose="020B0609030804020204" pitchFamily="49" charset="0"/>
              </a:rPr>
              <a:t>      </a:t>
            </a:r>
            <a:r>
              <a:rPr lang="en-US" sz="1200" b="1" dirty="0">
                <a:solidFill>
                  <a:srgbClr val="931A68"/>
                </a:solidFill>
                <a:latin typeface="Menlo" panose="020B0609030804020204" pitchFamily="49" charset="0"/>
              </a:rPr>
              <a:t>switch</a:t>
            </a:r>
            <a:r>
              <a:rPr lang="en-US" sz="1200" dirty="0">
                <a:latin typeface="Menlo" panose="020B0609030804020204" pitchFamily="49" charset="0"/>
              </a:rPr>
              <a:t> (</a:t>
            </a:r>
            <a:r>
              <a:rPr lang="en-US" sz="1200" dirty="0">
                <a:solidFill>
                  <a:srgbClr val="7E504F"/>
                </a:solidFill>
                <a:latin typeface="Menlo" panose="020B0609030804020204" pitchFamily="49" charset="0"/>
              </a:rPr>
              <a:t>parser</a:t>
            </a:r>
            <a:r>
              <a:rPr lang="en-US" sz="1200" dirty="0">
                <a:latin typeface="Menlo" panose="020B0609030804020204" pitchFamily="49" charset="0"/>
              </a:rPr>
              <a:t>.next()) {</a:t>
            </a:r>
          </a:p>
          <a:p>
            <a:r>
              <a:rPr lang="en-US" sz="1200" b="1" dirty="0">
                <a:solidFill>
                  <a:srgbClr val="931A68"/>
                </a:solidFill>
                <a:latin typeface="Menlo" panose="020B0609030804020204" pitchFamily="49" charset="0"/>
              </a:rPr>
              <a:t>      case</a:t>
            </a:r>
            <a:r>
              <a:rPr lang="en-US" sz="1200" dirty="0">
                <a:solidFill>
                  <a:srgbClr val="000000"/>
                </a:solidFill>
                <a:latin typeface="Menlo" panose="020B0609030804020204" pitchFamily="49" charset="0"/>
              </a:rPr>
              <a:t> </a:t>
            </a:r>
            <a:r>
              <a:rPr lang="en-US" sz="1200" b="1" i="1" dirty="0">
                <a:solidFill>
                  <a:srgbClr val="0326CC"/>
                </a:solidFill>
                <a:latin typeface="Menlo" panose="020B0609030804020204" pitchFamily="49" charset="0"/>
              </a:rPr>
              <a:t>START_OBJECT</a:t>
            </a:r>
            <a:r>
              <a:rPr lang="en-US" sz="1200" dirty="0">
                <a:solidFill>
                  <a:srgbClr val="000000"/>
                </a:solidFill>
                <a:latin typeface="Menlo" panose="020B0609030804020204" pitchFamily="49" charset="0"/>
              </a:rPr>
              <a:t>:</a:t>
            </a:r>
            <a:endParaRPr lang="en-US" sz="1200" dirty="0">
              <a:solidFill>
                <a:srgbClr val="0326CC"/>
              </a:solidFill>
              <a:latin typeface="Menlo" panose="020B0609030804020204" pitchFamily="49" charset="0"/>
            </a:endParaRPr>
          </a:p>
          <a:p>
            <a:r>
              <a:rPr lang="en-US" sz="1200" dirty="0">
                <a:latin typeface="Menlo" panose="020B0609030804020204" pitchFamily="49" charset="0"/>
              </a:rPr>
              <a:t>         System.</a:t>
            </a:r>
            <a:r>
              <a:rPr lang="en-US" sz="1200" b="1" i="1" dirty="0">
                <a:solidFill>
                  <a:srgbClr val="0326CC"/>
                </a:solidFill>
                <a:latin typeface="Menlo" panose="020B0609030804020204" pitchFamily="49" charset="0"/>
              </a:rPr>
              <a:t>out</a:t>
            </a:r>
            <a:r>
              <a:rPr lang="en-US" sz="1200" dirty="0">
                <a:latin typeface="Menlo" panose="020B0609030804020204" pitchFamily="49" charset="0"/>
              </a:rPr>
              <a:t>.println(</a:t>
            </a:r>
            <a:r>
              <a:rPr lang="en-US" sz="1200" dirty="0">
                <a:solidFill>
                  <a:srgbClr val="3933FF"/>
                </a:solidFill>
                <a:latin typeface="Menlo" panose="020B0609030804020204" pitchFamily="49" charset="0"/>
              </a:rPr>
              <a:t>"Start object."</a:t>
            </a:r>
            <a:r>
              <a:rPr lang="en-US" sz="1200" dirty="0">
                <a:latin typeface="Menlo" panose="020B0609030804020204" pitchFamily="49" charset="0"/>
              </a:rPr>
              <a:t>);</a:t>
            </a:r>
          </a:p>
          <a:p>
            <a:r>
              <a:rPr lang="en-US" sz="1200" b="1" dirty="0">
                <a:solidFill>
                  <a:srgbClr val="931A68"/>
                </a:solidFill>
                <a:latin typeface="Menlo" panose="020B0609030804020204" pitchFamily="49" charset="0"/>
              </a:rPr>
              <a:t>         break</a:t>
            </a:r>
            <a:r>
              <a:rPr lang="en-US" sz="1200" dirty="0">
                <a:latin typeface="Menlo" panose="020B0609030804020204" pitchFamily="49" charset="0"/>
              </a:rPr>
              <a:t>;</a:t>
            </a:r>
          </a:p>
          <a:p>
            <a:r>
              <a:rPr lang="en-US" sz="1200" b="1" dirty="0">
                <a:solidFill>
                  <a:srgbClr val="931A68"/>
                </a:solidFill>
                <a:latin typeface="Menlo" panose="020B0609030804020204" pitchFamily="49" charset="0"/>
              </a:rPr>
              <a:t>      case</a:t>
            </a:r>
            <a:r>
              <a:rPr lang="en-US" sz="1200" dirty="0">
                <a:solidFill>
                  <a:srgbClr val="000000"/>
                </a:solidFill>
                <a:latin typeface="Menlo" panose="020B0609030804020204" pitchFamily="49" charset="0"/>
              </a:rPr>
              <a:t> </a:t>
            </a:r>
            <a:r>
              <a:rPr lang="en-US" sz="1200" b="1" i="1" dirty="0">
                <a:solidFill>
                  <a:srgbClr val="0326CC"/>
                </a:solidFill>
                <a:latin typeface="Menlo" panose="020B0609030804020204" pitchFamily="49" charset="0"/>
              </a:rPr>
              <a:t>END_OBJECT</a:t>
            </a:r>
            <a:r>
              <a:rPr lang="en-US" sz="1200" dirty="0">
                <a:solidFill>
                  <a:srgbClr val="000000"/>
                </a:solidFill>
                <a:latin typeface="Menlo" panose="020B0609030804020204" pitchFamily="49" charset="0"/>
              </a:rPr>
              <a:t>:</a:t>
            </a:r>
            <a:endParaRPr lang="en-US" sz="1200" dirty="0">
              <a:solidFill>
                <a:srgbClr val="0326CC"/>
              </a:solidFill>
              <a:latin typeface="Menlo" panose="020B0609030804020204" pitchFamily="49" charset="0"/>
            </a:endParaRPr>
          </a:p>
          <a:p>
            <a:r>
              <a:rPr lang="en-US" sz="1200" dirty="0">
                <a:latin typeface="Menlo" panose="020B0609030804020204" pitchFamily="49" charset="0"/>
              </a:rPr>
              <a:t>         System.</a:t>
            </a:r>
            <a:r>
              <a:rPr lang="en-US" sz="1200" b="1" i="1" dirty="0">
                <a:solidFill>
                  <a:srgbClr val="0326CC"/>
                </a:solidFill>
                <a:latin typeface="Menlo" panose="020B0609030804020204" pitchFamily="49" charset="0"/>
              </a:rPr>
              <a:t>out</a:t>
            </a:r>
            <a:r>
              <a:rPr lang="en-US" sz="1200" dirty="0">
                <a:latin typeface="Menlo" panose="020B0609030804020204" pitchFamily="49" charset="0"/>
              </a:rPr>
              <a:t>.println(</a:t>
            </a:r>
            <a:r>
              <a:rPr lang="en-US" sz="1200" dirty="0">
                <a:solidFill>
                  <a:srgbClr val="3933FF"/>
                </a:solidFill>
                <a:latin typeface="Menlo" panose="020B0609030804020204" pitchFamily="49" charset="0"/>
              </a:rPr>
              <a:t>"End object."</a:t>
            </a:r>
            <a:r>
              <a:rPr lang="en-US" sz="1200" dirty="0">
                <a:latin typeface="Menlo" panose="020B0609030804020204" pitchFamily="49" charset="0"/>
              </a:rPr>
              <a:t>);</a:t>
            </a:r>
          </a:p>
          <a:p>
            <a:r>
              <a:rPr lang="en-US" sz="1200" b="1" dirty="0">
                <a:solidFill>
                  <a:srgbClr val="931A68"/>
                </a:solidFill>
                <a:latin typeface="Menlo" panose="020B0609030804020204" pitchFamily="49" charset="0"/>
              </a:rPr>
              <a:t>         </a:t>
            </a:r>
            <a:r>
              <a:rPr lang="en-US" sz="1200" b="1" dirty="0">
                <a:solidFill>
                  <a:srgbClr val="872865"/>
                </a:solidFill>
                <a:latin typeface="Menlo" panose="020B0609030804020204" pitchFamily="49" charset="0"/>
              </a:rPr>
              <a:t>break</a:t>
            </a:r>
            <a:r>
              <a:rPr lang="en-US" sz="1200" dirty="0">
                <a:latin typeface="Menlo" panose="020B0609030804020204" pitchFamily="49" charset="0"/>
              </a:rPr>
              <a:t>;</a:t>
            </a:r>
          </a:p>
          <a:p>
            <a:r>
              <a:rPr lang="en-US" sz="1200" b="1" dirty="0">
                <a:solidFill>
                  <a:srgbClr val="931A68"/>
                </a:solidFill>
                <a:latin typeface="Menlo" panose="020B0609030804020204" pitchFamily="49" charset="0"/>
              </a:rPr>
              <a:t>      case</a:t>
            </a:r>
            <a:r>
              <a:rPr lang="en-US" sz="1200" dirty="0">
                <a:solidFill>
                  <a:srgbClr val="000000"/>
                </a:solidFill>
                <a:latin typeface="Menlo" panose="020B0609030804020204" pitchFamily="49" charset="0"/>
              </a:rPr>
              <a:t> </a:t>
            </a:r>
            <a:r>
              <a:rPr lang="en-US" sz="1200" b="1" i="1" dirty="0">
                <a:solidFill>
                  <a:srgbClr val="0326CC"/>
                </a:solidFill>
                <a:latin typeface="Menlo" panose="020B0609030804020204" pitchFamily="49" charset="0"/>
              </a:rPr>
              <a:t>KEY_NAME</a:t>
            </a:r>
            <a:r>
              <a:rPr lang="en-US" sz="1200" dirty="0">
                <a:solidFill>
                  <a:srgbClr val="000000"/>
                </a:solidFill>
                <a:latin typeface="Menlo" panose="020B0609030804020204" pitchFamily="49" charset="0"/>
              </a:rPr>
              <a:t>:</a:t>
            </a:r>
            <a:endParaRPr lang="en-US" sz="1200" dirty="0">
              <a:solidFill>
                <a:srgbClr val="0326CC"/>
              </a:solidFill>
              <a:latin typeface="Menlo" panose="020B0609030804020204" pitchFamily="49" charset="0"/>
            </a:endParaRPr>
          </a:p>
          <a:p>
            <a:r>
              <a:rPr lang="en-US" sz="1200" dirty="0">
                <a:latin typeface="Menlo" panose="020B0609030804020204" pitchFamily="49" charset="0"/>
              </a:rPr>
              <a:t>         System.</a:t>
            </a:r>
            <a:r>
              <a:rPr lang="en-US" sz="1200" b="1" i="1" dirty="0">
                <a:solidFill>
                  <a:srgbClr val="0326CC"/>
                </a:solidFill>
                <a:latin typeface="Menlo" panose="020B0609030804020204" pitchFamily="49" charset="0"/>
              </a:rPr>
              <a:t>out</a:t>
            </a:r>
            <a:r>
              <a:rPr lang="en-US" sz="1200" dirty="0">
                <a:latin typeface="Menlo" panose="020B0609030804020204" pitchFamily="49" charset="0"/>
              </a:rPr>
              <a:t>.println(</a:t>
            </a:r>
            <a:r>
              <a:rPr lang="en-US" sz="1200" dirty="0">
                <a:solidFill>
                  <a:srgbClr val="3933FF"/>
                </a:solidFill>
                <a:latin typeface="Menlo" panose="020B0609030804020204" pitchFamily="49" charset="0"/>
              </a:rPr>
              <a:t>"Key: "</a:t>
            </a:r>
            <a:r>
              <a:rPr lang="en-US" sz="1200" dirty="0">
                <a:latin typeface="Menlo" panose="020B0609030804020204" pitchFamily="49" charset="0"/>
              </a:rPr>
              <a:t> + </a:t>
            </a:r>
            <a:r>
              <a:rPr lang="en-US" sz="1200" dirty="0">
                <a:solidFill>
                  <a:srgbClr val="7E504F"/>
                </a:solidFill>
                <a:latin typeface="Menlo" panose="020B0609030804020204" pitchFamily="49" charset="0"/>
              </a:rPr>
              <a:t>parser</a:t>
            </a:r>
            <a:r>
              <a:rPr lang="en-US" sz="1200" dirty="0">
                <a:latin typeface="Menlo" panose="020B0609030804020204" pitchFamily="49" charset="0"/>
              </a:rPr>
              <a:t>.getString());</a:t>
            </a:r>
          </a:p>
          <a:p>
            <a:r>
              <a:rPr lang="en-US" sz="1200" b="1" dirty="0">
                <a:solidFill>
                  <a:srgbClr val="931A68"/>
                </a:solidFill>
                <a:latin typeface="Menlo" panose="020B0609030804020204" pitchFamily="49" charset="0"/>
              </a:rPr>
              <a:t>         break</a:t>
            </a:r>
            <a:r>
              <a:rPr lang="en-US" sz="1200" dirty="0">
                <a:latin typeface="Menlo" panose="020B0609030804020204" pitchFamily="49" charset="0"/>
              </a:rPr>
              <a:t>;</a:t>
            </a:r>
          </a:p>
          <a:p>
            <a:r>
              <a:rPr lang="en-US" sz="1200" b="1" dirty="0">
                <a:solidFill>
                  <a:srgbClr val="931A68"/>
                </a:solidFill>
                <a:latin typeface="Menlo" panose="020B0609030804020204" pitchFamily="49" charset="0"/>
              </a:rPr>
              <a:t>      case</a:t>
            </a:r>
            <a:r>
              <a:rPr lang="en-US" sz="1200" dirty="0">
                <a:solidFill>
                  <a:srgbClr val="000000"/>
                </a:solidFill>
                <a:latin typeface="Menlo" panose="020B0609030804020204" pitchFamily="49" charset="0"/>
              </a:rPr>
              <a:t> </a:t>
            </a:r>
            <a:r>
              <a:rPr lang="en-US" sz="1200" b="1" i="1" dirty="0">
                <a:solidFill>
                  <a:srgbClr val="0326CC"/>
                </a:solidFill>
                <a:latin typeface="Menlo" panose="020B0609030804020204" pitchFamily="49" charset="0"/>
              </a:rPr>
              <a:t>VALUE_DECIMAL</a:t>
            </a:r>
            <a:r>
              <a:rPr lang="en-US" sz="1200" dirty="0">
                <a:solidFill>
                  <a:srgbClr val="000000"/>
                </a:solidFill>
                <a:latin typeface="Menlo" panose="020B0609030804020204" pitchFamily="49" charset="0"/>
              </a:rPr>
              <a:t>:</a:t>
            </a:r>
            <a:endParaRPr lang="en-US" sz="1200" dirty="0">
              <a:solidFill>
                <a:srgbClr val="0326CC"/>
              </a:solidFill>
              <a:latin typeface="Menlo" panose="020B0609030804020204" pitchFamily="49" charset="0"/>
            </a:endParaRPr>
          </a:p>
          <a:p>
            <a:r>
              <a:rPr lang="en-US" sz="1200" dirty="0">
                <a:latin typeface="Menlo" panose="020B0609030804020204" pitchFamily="49" charset="0"/>
              </a:rPr>
              <a:t>         System.</a:t>
            </a:r>
            <a:r>
              <a:rPr lang="en-US" sz="1200" b="1" i="1" dirty="0">
                <a:solidFill>
                  <a:srgbClr val="0326CC"/>
                </a:solidFill>
                <a:latin typeface="Menlo" panose="020B0609030804020204" pitchFamily="49" charset="0"/>
              </a:rPr>
              <a:t>out</a:t>
            </a:r>
            <a:r>
              <a:rPr lang="en-US" sz="1200" dirty="0">
                <a:latin typeface="Menlo" panose="020B0609030804020204" pitchFamily="49" charset="0"/>
              </a:rPr>
              <a:t>.println(</a:t>
            </a:r>
            <a:r>
              <a:rPr lang="en-US" sz="1200" dirty="0">
                <a:solidFill>
                  <a:srgbClr val="3933FF"/>
                </a:solidFill>
                <a:latin typeface="Menlo" panose="020B0609030804020204" pitchFamily="49" charset="0"/>
              </a:rPr>
              <a:t>"</a:t>
            </a:r>
            <a:r>
              <a:rPr lang="en-US" sz="1200" dirty="0">
                <a:solidFill>
                  <a:srgbClr val="312EFF"/>
                </a:solidFill>
                <a:latin typeface="Menlo" panose="020B0609030804020204" pitchFamily="49" charset="0"/>
              </a:rPr>
              <a:t>Number</a:t>
            </a:r>
            <a:r>
              <a:rPr lang="en-US" sz="1200" dirty="0">
                <a:solidFill>
                  <a:srgbClr val="3933FF"/>
                </a:solidFill>
                <a:latin typeface="Menlo" panose="020B0609030804020204" pitchFamily="49" charset="0"/>
              </a:rPr>
              <a:t>: "</a:t>
            </a:r>
            <a:r>
              <a:rPr lang="en-US" sz="1200" dirty="0">
                <a:latin typeface="Menlo" panose="020B0609030804020204" pitchFamily="49" charset="0"/>
              </a:rPr>
              <a:t> + </a:t>
            </a:r>
            <a:r>
              <a:rPr lang="en-US" sz="1200" dirty="0">
                <a:solidFill>
                  <a:srgbClr val="7E504F"/>
                </a:solidFill>
                <a:latin typeface="Menlo" panose="020B0609030804020204" pitchFamily="49" charset="0"/>
              </a:rPr>
              <a:t>parser</a:t>
            </a:r>
            <a:r>
              <a:rPr lang="en-US" sz="1200" dirty="0">
                <a:latin typeface="Menlo" panose="020B0609030804020204" pitchFamily="49" charset="0"/>
              </a:rPr>
              <a:t>.getInt());</a:t>
            </a:r>
          </a:p>
          <a:p>
            <a:r>
              <a:rPr lang="en-US" sz="1200" b="1" dirty="0">
                <a:solidFill>
                  <a:srgbClr val="931A68"/>
                </a:solidFill>
                <a:latin typeface="Menlo" panose="020B0609030804020204" pitchFamily="49" charset="0"/>
              </a:rPr>
              <a:t>         break</a:t>
            </a:r>
            <a:r>
              <a:rPr lang="en-US" sz="1200" dirty="0">
                <a:latin typeface="Menlo" panose="020B0609030804020204" pitchFamily="49" charset="0"/>
              </a:rPr>
              <a:t>;</a:t>
            </a:r>
          </a:p>
          <a:p>
            <a:r>
              <a:rPr lang="en-US" sz="1200" b="1" dirty="0">
                <a:solidFill>
                  <a:srgbClr val="931A68"/>
                </a:solidFill>
                <a:latin typeface="Menlo" panose="020B0609030804020204" pitchFamily="49" charset="0"/>
              </a:rPr>
              <a:t>      case</a:t>
            </a:r>
            <a:r>
              <a:rPr lang="en-US" sz="1200" dirty="0">
                <a:solidFill>
                  <a:srgbClr val="000000"/>
                </a:solidFill>
                <a:latin typeface="Menlo" panose="020B0609030804020204" pitchFamily="49" charset="0"/>
              </a:rPr>
              <a:t> </a:t>
            </a:r>
            <a:r>
              <a:rPr lang="en-US" sz="1200" b="1" i="1" dirty="0">
                <a:solidFill>
                  <a:srgbClr val="0326CC"/>
                </a:solidFill>
                <a:latin typeface="Menlo" panose="020B0609030804020204" pitchFamily="49" charset="0"/>
              </a:rPr>
              <a:t>VALUE_STRING</a:t>
            </a:r>
            <a:r>
              <a:rPr lang="en-US" sz="1200" dirty="0">
                <a:solidFill>
                  <a:srgbClr val="000000"/>
                </a:solidFill>
                <a:latin typeface="Menlo" panose="020B0609030804020204" pitchFamily="49" charset="0"/>
              </a:rPr>
              <a:t>:</a:t>
            </a:r>
            <a:endParaRPr lang="en-US" sz="1200" dirty="0">
              <a:solidFill>
                <a:srgbClr val="0326CC"/>
              </a:solidFill>
              <a:latin typeface="Menlo" panose="020B0609030804020204" pitchFamily="49" charset="0"/>
            </a:endParaRPr>
          </a:p>
          <a:p>
            <a:r>
              <a:rPr lang="en-US" sz="1200" dirty="0">
                <a:latin typeface="Menlo" panose="020B0609030804020204" pitchFamily="49" charset="0"/>
              </a:rPr>
              <a:t>         System.</a:t>
            </a:r>
            <a:r>
              <a:rPr lang="en-US" sz="1200" b="1" i="1" dirty="0">
                <a:solidFill>
                  <a:srgbClr val="0326CC"/>
                </a:solidFill>
                <a:latin typeface="Menlo" panose="020B0609030804020204" pitchFamily="49" charset="0"/>
              </a:rPr>
              <a:t>out</a:t>
            </a:r>
            <a:r>
              <a:rPr lang="en-US" sz="1200" dirty="0">
                <a:latin typeface="Menlo" panose="020B0609030804020204" pitchFamily="49" charset="0"/>
              </a:rPr>
              <a:t>.println(</a:t>
            </a:r>
            <a:r>
              <a:rPr lang="en-US" sz="1200" dirty="0">
                <a:solidFill>
                  <a:srgbClr val="3933FF"/>
                </a:solidFill>
                <a:latin typeface="Menlo" panose="020B0609030804020204" pitchFamily="49" charset="0"/>
              </a:rPr>
              <a:t>"String: "</a:t>
            </a:r>
            <a:r>
              <a:rPr lang="en-US" sz="1200" dirty="0">
                <a:latin typeface="Menlo" panose="020B0609030804020204" pitchFamily="49" charset="0"/>
              </a:rPr>
              <a:t> + </a:t>
            </a:r>
            <a:r>
              <a:rPr lang="en-US" sz="1200" dirty="0">
                <a:solidFill>
                  <a:srgbClr val="7E504F"/>
                </a:solidFill>
                <a:latin typeface="Menlo" panose="020B0609030804020204" pitchFamily="49" charset="0"/>
              </a:rPr>
              <a:t>parser</a:t>
            </a:r>
            <a:r>
              <a:rPr lang="en-US" sz="1200" dirty="0">
                <a:latin typeface="Menlo" panose="020B0609030804020204" pitchFamily="49" charset="0"/>
              </a:rPr>
              <a:t>.getString());</a:t>
            </a:r>
          </a:p>
          <a:p>
            <a:r>
              <a:rPr lang="en-US" sz="1200" b="1" dirty="0">
                <a:solidFill>
                  <a:srgbClr val="931A68"/>
                </a:solidFill>
                <a:latin typeface="Menlo" panose="020B0609030804020204" pitchFamily="49" charset="0"/>
              </a:rPr>
              <a:t>         break</a:t>
            </a:r>
            <a:r>
              <a:rPr lang="en-US" sz="1200" dirty="0">
                <a:latin typeface="Menlo" panose="020B0609030804020204" pitchFamily="49" charset="0"/>
              </a:rPr>
              <a:t>;</a:t>
            </a:r>
          </a:p>
          <a:p>
            <a:r>
              <a:rPr lang="en-US" sz="1200" b="1" dirty="0">
                <a:solidFill>
                  <a:srgbClr val="931A68"/>
                </a:solidFill>
                <a:latin typeface="Menlo" panose="020B0609030804020204" pitchFamily="49" charset="0"/>
              </a:rPr>
              <a:t>      case</a:t>
            </a:r>
            <a:r>
              <a:rPr lang="en-US" sz="1200" dirty="0">
                <a:solidFill>
                  <a:srgbClr val="000000"/>
                </a:solidFill>
                <a:latin typeface="Menlo" panose="020B0609030804020204" pitchFamily="49" charset="0"/>
              </a:rPr>
              <a:t> </a:t>
            </a:r>
            <a:r>
              <a:rPr lang="en-US" sz="1200" b="1" i="1" dirty="0">
                <a:solidFill>
                  <a:srgbClr val="0326CC"/>
                </a:solidFill>
                <a:latin typeface="Menlo" panose="020B0609030804020204" pitchFamily="49" charset="0"/>
              </a:rPr>
              <a:t>VALUE_TIMESTAMP</a:t>
            </a:r>
            <a:r>
              <a:rPr lang="en-US" sz="1200" dirty="0">
                <a:solidFill>
                  <a:srgbClr val="000000"/>
                </a:solidFill>
                <a:latin typeface="Menlo" panose="020B0609030804020204" pitchFamily="49" charset="0"/>
              </a:rPr>
              <a:t>:</a:t>
            </a:r>
            <a:endParaRPr lang="en-US" sz="1200" dirty="0">
              <a:solidFill>
                <a:srgbClr val="0326CC"/>
              </a:solidFill>
              <a:latin typeface="Menlo" panose="020B0609030804020204" pitchFamily="49" charset="0"/>
            </a:endParaRPr>
          </a:p>
          <a:p>
            <a:r>
              <a:rPr lang="en-US" sz="1200" dirty="0">
                <a:latin typeface="Menlo" panose="020B0609030804020204" pitchFamily="49" charset="0"/>
              </a:rPr>
              <a:t>         System.</a:t>
            </a:r>
            <a:r>
              <a:rPr lang="en-US" sz="1200" b="1" i="1" dirty="0">
                <a:solidFill>
                  <a:srgbClr val="0326CC"/>
                </a:solidFill>
                <a:latin typeface="Menlo" panose="020B0609030804020204" pitchFamily="49" charset="0"/>
              </a:rPr>
              <a:t>out</a:t>
            </a:r>
            <a:r>
              <a:rPr lang="en-US" sz="1200" dirty="0">
                <a:latin typeface="Menlo" panose="020B0609030804020204" pitchFamily="49" charset="0"/>
              </a:rPr>
              <a:t>.println(</a:t>
            </a:r>
            <a:r>
              <a:rPr lang="en-US" sz="1200" dirty="0">
                <a:solidFill>
                  <a:srgbClr val="3933FF"/>
                </a:solidFill>
                <a:latin typeface="Menlo" panose="020B0609030804020204" pitchFamily="49" charset="0"/>
              </a:rPr>
              <a:t>"Timestamp: "</a:t>
            </a:r>
            <a:r>
              <a:rPr lang="en-US" sz="1200" dirty="0">
                <a:latin typeface="Menlo" panose="020B0609030804020204" pitchFamily="49" charset="0"/>
              </a:rPr>
              <a:t> + </a:t>
            </a:r>
            <a:r>
              <a:rPr lang="en-US" sz="1200" dirty="0">
                <a:solidFill>
                  <a:srgbClr val="7E504F"/>
                </a:solidFill>
                <a:latin typeface="Menlo" panose="020B0609030804020204" pitchFamily="49" charset="0"/>
              </a:rPr>
              <a:t>parser</a:t>
            </a:r>
            <a:r>
              <a:rPr lang="en-US" sz="1200" dirty="0">
                <a:latin typeface="Menlo" panose="020B0609030804020204" pitchFamily="49" charset="0"/>
              </a:rPr>
              <a:t>.getInstant());</a:t>
            </a:r>
          </a:p>
          <a:p>
            <a:r>
              <a:rPr lang="en-US" sz="1200" b="1" dirty="0">
                <a:solidFill>
                  <a:srgbClr val="931A68"/>
                </a:solidFill>
                <a:latin typeface="Menlo" panose="020B0609030804020204" pitchFamily="49" charset="0"/>
              </a:rPr>
              <a:t>         break</a:t>
            </a:r>
            <a:r>
              <a:rPr lang="en-US" sz="1200" dirty="0">
                <a:latin typeface="Menlo" panose="020B0609030804020204" pitchFamily="49" charset="0"/>
              </a:rPr>
              <a:t>;</a:t>
            </a:r>
          </a:p>
          <a:p>
            <a:r>
              <a:rPr lang="en-US" sz="1200" dirty="0">
                <a:latin typeface="Menlo" panose="020B0609030804020204" pitchFamily="49" charset="0"/>
              </a:rPr>
              <a:t>      }</a:t>
            </a:r>
          </a:p>
          <a:p>
            <a:r>
              <a:rPr lang="en-US" sz="1200" dirty="0">
                <a:latin typeface="Menlo" panose="020B0609030804020204" pitchFamily="49" charset="0"/>
              </a:rPr>
              <a:t>    }</a:t>
            </a:r>
          </a:p>
        </p:txBody>
      </p:sp>
      <p:sp>
        <p:nvSpPr>
          <p:cNvPr id="7" name="Rectangle 6">
            <a:extLst>
              <a:ext uri="{FF2B5EF4-FFF2-40B4-BE49-F238E27FC236}">
                <a16:creationId xmlns:a16="http://schemas.microsoft.com/office/drawing/2014/main" id="{5BF369AA-F626-5F44-86CD-75751945C976}"/>
              </a:ext>
            </a:extLst>
          </p:cNvPr>
          <p:cNvSpPr/>
          <p:nvPr/>
        </p:nvSpPr>
        <p:spPr>
          <a:xfrm>
            <a:off x="7599525" y="2521059"/>
            <a:ext cx="4870062" cy="1815882"/>
          </a:xfrm>
          <a:prstGeom prst="rect">
            <a:avLst/>
          </a:prstGeom>
        </p:spPr>
        <p:txBody>
          <a:bodyPr wrap="square">
            <a:spAutoFit/>
          </a:bodyPr>
          <a:lstStyle/>
          <a:p>
            <a:r>
              <a:rPr lang="en-US" sz="1400" dirty="0">
                <a:latin typeface="Menlo" panose="020B0609030804020204" pitchFamily="49" charset="0"/>
              </a:rPr>
              <a:t>Start object.</a:t>
            </a:r>
          </a:p>
          <a:p>
            <a:r>
              <a:rPr lang="en-US" sz="1400" dirty="0">
                <a:latin typeface="Menlo" panose="020B0609030804020204" pitchFamily="49" charset="0"/>
              </a:rPr>
              <a:t>Key: name</a:t>
            </a:r>
          </a:p>
          <a:p>
            <a:r>
              <a:rPr lang="en-US" sz="1400" dirty="0">
                <a:latin typeface="Menlo" panose="020B0609030804020204" pitchFamily="49" charset="0"/>
              </a:rPr>
              <a:t>String: smith</a:t>
            </a:r>
          </a:p>
          <a:p>
            <a:r>
              <a:rPr lang="en-US" sz="1400" dirty="0">
                <a:latin typeface="Menlo" panose="020B0609030804020204" pitchFamily="49" charset="0"/>
              </a:rPr>
              <a:t>Key: salary</a:t>
            </a:r>
          </a:p>
          <a:p>
            <a:r>
              <a:rPr lang="en-US" sz="1400" dirty="0">
                <a:latin typeface="Menlo" panose="020B0609030804020204" pitchFamily="49" charset="0"/>
              </a:rPr>
              <a:t>Number: 40000</a:t>
            </a:r>
          </a:p>
          <a:p>
            <a:r>
              <a:rPr lang="en-US" sz="1400" dirty="0">
                <a:latin typeface="Menlo" panose="020B0609030804020204" pitchFamily="49" charset="0"/>
              </a:rPr>
              <a:t>Key: created</a:t>
            </a:r>
          </a:p>
          <a:p>
            <a:r>
              <a:rPr lang="en-US" sz="1400" dirty="0">
                <a:latin typeface="Menlo" panose="020B0609030804020204" pitchFamily="49" charset="0"/>
              </a:rPr>
              <a:t>Timestamp: 2019-01-21T21:53:39.833976Z</a:t>
            </a:r>
          </a:p>
          <a:p>
            <a:r>
              <a:rPr lang="en-US" sz="1400" dirty="0">
                <a:latin typeface="Menlo" panose="020B0609030804020204" pitchFamily="49" charset="0"/>
              </a:rPr>
              <a:t>End object.</a:t>
            </a:r>
          </a:p>
        </p:txBody>
      </p:sp>
      <p:cxnSp>
        <p:nvCxnSpPr>
          <p:cNvPr id="8" name="Straight Connector 7">
            <a:extLst>
              <a:ext uri="{FF2B5EF4-FFF2-40B4-BE49-F238E27FC236}">
                <a16:creationId xmlns:a16="http://schemas.microsoft.com/office/drawing/2014/main" id="{0A96B7CA-B927-0742-8903-58B075E48F28}"/>
              </a:ext>
            </a:extLst>
          </p:cNvPr>
          <p:cNvCxnSpPr/>
          <p:nvPr/>
        </p:nvCxnSpPr>
        <p:spPr>
          <a:xfrm>
            <a:off x="7204694" y="774491"/>
            <a:ext cx="0" cy="5447645"/>
          </a:xfrm>
          <a:prstGeom prst="line">
            <a:avLst/>
          </a:prstGeom>
          <a:ln w="254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 name="Footer Placeholder 13">
            <a:extLst>
              <a:ext uri="{FF2B5EF4-FFF2-40B4-BE49-F238E27FC236}">
                <a16:creationId xmlns:a16="http://schemas.microsoft.com/office/drawing/2014/main" id="{B24295CC-C9FA-354D-9BFE-5E7F2932E185}"/>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Tree>
    <p:extLst>
      <p:ext uri="{BB962C8B-B14F-4D97-AF65-F5344CB8AC3E}">
        <p14:creationId xmlns:p14="http://schemas.microsoft.com/office/powerpoint/2010/main" val="3611278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6A829D46-E134-A04B-9543-D0FEBF382A07}"/>
              </a:ext>
            </a:extLst>
          </p:cNvPr>
          <p:cNvSpPr>
            <a:spLocks noGrp="1"/>
          </p:cNvSpPr>
          <p:nvPr>
            <p:ph type="title"/>
          </p:nvPr>
        </p:nvSpPr>
        <p:spPr/>
        <p:txBody>
          <a:bodyPr/>
          <a:lstStyle/>
          <a:p>
            <a:r>
              <a:rPr lang="en-US" sz="3600" dirty="0">
                <a:latin typeface="Oracle Sans" panose="020B0503020204020204" pitchFamily="34" charset="0"/>
                <a:cs typeface="Oracle Sans" panose="020B0503020204020204" pitchFamily="34" charset="0"/>
              </a:rPr>
              <a:t>SQL Integration</a:t>
            </a:r>
          </a:p>
        </p:txBody>
      </p:sp>
      <p:sp>
        <p:nvSpPr>
          <p:cNvPr id="13" name="Slide Number Placeholder 12">
            <a:extLst>
              <a:ext uri="{FF2B5EF4-FFF2-40B4-BE49-F238E27FC236}">
                <a16:creationId xmlns:a16="http://schemas.microsoft.com/office/drawing/2014/main" id="{7505026B-7DDB-E546-864A-164C06614F5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defPPr>
              <a:defRPr lang="en-US"/>
            </a:defPPr>
            <a:lvl1pPr marL="0" algn="l" defTabSz="914400" rtl="0" eaLnBrk="1" latinLnBrk="0" hangingPunct="1">
              <a:defRPr sz="10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5D60D9-5372-5F40-9443-0F9AE5BDC3C8}" type="slidenum">
              <a:rPr lang="en-US" smtClean="0"/>
              <a:pPr/>
              <a:t>27</a:t>
            </a:fld>
            <a:endParaRPr lang="en-US" dirty="0"/>
          </a:p>
        </p:txBody>
      </p:sp>
      <p:sp>
        <p:nvSpPr>
          <p:cNvPr id="14" name="Footer Placeholder 13">
            <a:extLst>
              <a:ext uri="{FF2B5EF4-FFF2-40B4-BE49-F238E27FC236}">
                <a16:creationId xmlns:a16="http://schemas.microsoft.com/office/drawing/2014/main" id="{475EB3F0-368B-1746-827C-292509118C84}"/>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defPPr>
              <a:defRPr lang="en-US"/>
            </a:defPPr>
            <a:lvl1pPr marL="0" algn="l" defTabSz="914400" rtl="0" eaLnBrk="1" latinLnBrk="0" hangingPunct="1">
              <a:defRPr sz="10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Copyright © 2022, Oracle and/or its affiliates</a:t>
            </a:r>
          </a:p>
        </p:txBody>
      </p:sp>
      <p:sp>
        <p:nvSpPr>
          <p:cNvPr id="17" name="Content Placeholder 2">
            <a:extLst>
              <a:ext uri="{FF2B5EF4-FFF2-40B4-BE49-F238E27FC236}">
                <a16:creationId xmlns:a16="http://schemas.microsoft.com/office/drawing/2014/main" id="{8797233F-E582-E741-BBB6-AF9EA45E0B84}"/>
              </a:ext>
            </a:extLst>
          </p:cNvPr>
          <p:cNvSpPr txBox="1">
            <a:spLocks/>
          </p:cNvSpPr>
          <p:nvPr/>
        </p:nvSpPr>
        <p:spPr>
          <a:xfrm>
            <a:off x="766871" y="1738611"/>
            <a:ext cx="10671048" cy="4277080"/>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sz="2400" b="1" dirty="0">
                <a:solidFill>
                  <a:schemeClr val="accent1"/>
                </a:solidFill>
              </a:rPr>
              <a:t>SQL</a:t>
            </a:r>
            <a:r>
              <a:rPr lang="en-US" sz="2400" dirty="0"/>
              <a:t> statements can </a:t>
            </a:r>
            <a:r>
              <a:rPr lang="en-US" sz="2400" b="1" dirty="0">
                <a:solidFill>
                  <a:schemeClr val="accent1"/>
                </a:solidFill>
              </a:rPr>
              <a:t>consume</a:t>
            </a:r>
            <a:r>
              <a:rPr lang="en-US" sz="2400" dirty="0"/>
              <a:t> and and </a:t>
            </a:r>
            <a:r>
              <a:rPr lang="en-US" sz="2400" b="1" dirty="0">
                <a:solidFill>
                  <a:schemeClr val="accent1"/>
                </a:solidFill>
              </a:rPr>
              <a:t>produce</a:t>
            </a:r>
            <a:r>
              <a:rPr lang="en-US" sz="2400" dirty="0"/>
              <a:t> JSON values</a:t>
            </a:r>
          </a:p>
          <a:p>
            <a:pPr marL="285750" indent="-285750">
              <a:lnSpc>
                <a:spcPct val="150000"/>
              </a:lnSpc>
              <a:buFont typeface="Arial" panose="020B0604020202020204" pitchFamily="34" charset="0"/>
              <a:buChar char="•"/>
            </a:pPr>
            <a:r>
              <a:rPr lang="en-US" sz="2400" dirty="0"/>
              <a:t>Relies on standard </a:t>
            </a:r>
            <a:r>
              <a:rPr lang="en-US" sz="2400" dirty="0">
                <a:latin typeface="Menlo" panose="020B0609030804020204" pitchFamily="49" charset="0"/>
                <a:ea typeface="Menlo" panose="020B0609030804020204" pitchFamily="49" charset="0"/>
                <a:cs typeface="Menlo" panose="020B0609030804020204" pitchFamily="49" charset="0"/>
              </a:rPr>
              <a:t>getObject()</a:t>
            </a:r>
            <a:r>
              <a:rPr lang="en-US" sz="2400" dirty="0"/>
              <a:t> and </a:t>
            </a:r>
            <a:r>
              <a:rPr lang="en-US" sz="2400" dirty="0">
                <a:latin typeface="Menlo" panose="020B0609030804020204" pitchFamily="49" charset="0"/>
                <a:ea typeface="Menlo" panose="020B0609030804020204" pitchFamily="49" charset="0"/>
                <a:cs typeface="Menlo" panose="020B0609030804020204" pitchFamily="49" charset="0"/>
              </a:rPr>
              <a:t>setObject()</a:t>
            </a:r>
            <a:r>
              <a:rPr lang="en-US" sz="2400" dirty="0"/>
              <a:t> methods throughout JDBC</a:t>
            </a:r>
          </a:p>
          <a:p>
            <a:pPr marL="285750" indent="-285750">
              <a:buFont typeface="Arial" panose="020B0604020202020204" pitchFamily="34" charset="0"/>
              <a:buChar char="•"/>
            </a:pPr>
            <a:endParaRPr lang="en-US" sz="2000"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1255458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C49F84D-9AB6-EB47-BC5A-7444C01B065A}"/>
              </a:ext>
            </a:extLst>
          </p:cNvPr>
          <p:cNvSpPr>
            <a:spLocks noGrp="1"/>
          </p:cNvSpPr>
          <p:nvPr>
            <p:ph type="title"/>
          </p:nvPr>
        </p:nvSpPr>
        <p:spPr/>
        <p:txBody>
          <a:bodyPr/>
          <a:lstStyle/>
          <a:p>
            <a:r>
              <a:rPr lang="en-US" sz="3600" dirty="0">
                <a:latin typeface="Oracle Sans" panose="020B0503020204020204" pitchFamily="34" charset="0"/>
                <a:cs typeface="Oracle Sans" panose="020B0503020204020204" pitchFamily="34" charset="0"/>
              </a:rPr>
              <a:t>Getting JSON from the database</a:t>
            </a:r>
          </a:p>
        </p:txBody>
      </p:sp>
      <p:sp>
        <p:nvSpPr>
          <p:cNvPr id="3" name="Slide Number Placeholder 2">
            <a:extLst>
              <a:ext uri="{FF2B5EF4-FFF2-40B4-BE49-F238E27FC236}">
                <a16:creationId xmlns:a16="http://schemas.microsoft.com/office/drawing/2014/main" id="{5AD23BF5-B19D-6C43-8CC4-0D5154F1287D}"/>
              </a:ext>
            </a:extLst>
          </p:cNvPr>
          <p:cNvSpPr>
            <a:spLocks noGrp="1"/>
          </p:cNvSpPr>
          <p:nvPr>
            <p:ph type="sldNum" sz="quarter" idx="12"/>
          </p:nvPr>
        </p:nvSpPr>
        <p:spPr/>
        <p:txBody>
          <a:bodyPr/>
          <a:lstStyle/>
          <a:p>
            <a:fld id="{345D60D9-5372-5F40-9443-0F9AE5BDC3C8}" type="slidenum">
              <a:rPr lang="en-US" smtClean="0"/>
              <a:pPr/>
              <a:t>28</a:t>
            </a:fld>
            <a:endParaRPr lang="en-US" dirty="0"/>
          </a:p>
        </p:txBody>
      </p:sp>
      <p:sp>
        <p:nvSpPr>
          <p:cNvPr id="4" name="Footer Placeholder 3">
            <a:extLst>
              <a:ext uri="{FF2B5EF4-FFF2-40B4-BE49-F238E27FC236}">
                <a16:creationId xmlns:a16="http://schemas.microsoft.com/office/drawing/2014/main" id="{ADD52E59-B290-3043-9136-6ECAFB1A1BE0}"/>
              </a:ext>
            </a:extLst>
          </p:cNvPr>
          <p:cNvSpPr>
            <a:spLocks noGrp="1"/>
          </p:cNvSpPr>
          <p:nvPr>
            <p:ph type="ftr" sz="quarter" idx="11"/>
          </p:nvPr>
        </p:nvSpPr>
        <p:spPr/>
        <p:txBody>
          <a:bodyPr/>
          <a:lstStyle/>
          <a:p>
            <a:r>
              <a:rPr lang="en-US" dirty="0"/>
              <a:t>Copyright © 2022, Oracle and/or its affiliates</a:t>
            </a:r>
          </a:p>
        </p:txBody>
      </p:sp>
      <p:graphicFrame>
        <p:nvGraphicFramePr>
          <p:cNvPr id="8" name="Table 7">
            <a:extLst>
              <a:ext uri="{FF2B5EF4-FFF2-40B4-BE49-F238E27FC236}">
                <a16:creationId xmlns:a16="http://schemas.microsoft.com/office/drawing/2014/main" id="{615584E2-85C4-5645-ACBF-1F3168F4946A}"/>
              </a:ext>
            </a:extLst>
          </p:cNvPr>
          <p:cNvGraphicFramePr>
            <a:graphicFrameLocks noGrp="1"/>
          </p:cNvGraphicFramePr>
          <p:nvPr>
            <p:extLst>
              <p:ext uri="{D42A27DB-BD31-4B8C-83A1-F6EECF244321}">
                <p14:modId xmlns:p14="http://schemas.microsoft.com/office/powerpoint/2010/main" val="886168045"/>
              </p:ext>
            </p:extLst>
          </p:nvPr>
        </p:nvGraphicFramePr>
        <p:xfrm>
          <a:off x="768875" y="1859051"/>
          <a:ext cx="4162354" cy="2409733"/>
        </p:xfrm>
        <a:graphic>
          <a:graphicData uri="http://schemas.openxmlformats.org/drawingml/2006/table">
            <a:tbl>
              <a:tblPr firstRow="1" bandRow="1">
                <a:tableStyleId>{F2DE63D5-997A-4646-A377-4702673A728D}</a:tableStyleId>
              </a:tblPr>
              <a:tblGrid>
                <a:gridCol w="4162354">
                  <a:extLst>
                    <a:ext uri="{9D8B030D-6E8A-4147-A177-3AD203B41FA5}">
                      <a16:colId xmlns:a16="http://schemas.microsoft.com/office/drawing/2014/main" val="3537140544"/>
                    </a:ext>
                  </a:extLst>
                </a:gridCol>
              </a:tblGrid>
              <a:tr h="267646">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SQL Methods that return JSON</a:t>
                      </a:r>
                      <a:endParaRPr lang="en-US" sz="1600" b="1" dirty="0">
                        <a:ln>
                          <a:solidFill>
                            <a:sysClr val="windowText" lastClr="000000"/>
                          </a:solidFill>
                        </a:ln>
                        <a:solidFill>
                          <a:schemeClr val="tx1"/>
                        </a:solidFill>
                      </a:endParaRPr>
                    </a:p>
                  </a:txBody>
                  <a:tcPr marT="91440" marB="9144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051262463"/>
                  </a:ext>
                </a:extLst>
              </a:tr>
              <a:tr h="1983013">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800" dirty="0">
                          <a:latin typeface="Menlo" panose="020B0609030804020204" pitchFamily="49" charset="0"/>
                          <a:ea typeface="Menlo" panose="020B0609030804020204" pitchFamily="49" charset="0"/>
                          <a:cs typeface="Menlo" panose="020B0609030804020204" pitchFamily="49" charset="0"/>
                        </a:rPr>
                        <a:t>java.sql.ResultSet</a:t>
                      </a:r>
                      <a:br>
                        <a:rPr lang="en-US" sz="1800" dirty="0">
                          <a:latin typeface="Menlo" panose="020B0609030804020204" pitchFamily="49" charset="0"/>
                          <a:ea typeface="Menlo" panose="020B0609030804020204" pitchFamily="49" charset="0"/>
                          <a:cs typeface="Menlo" panose="020B0609030804020204" pitchFamily="49" charset="0"/>
                        </a:rPr>
                      </a:br>
                      <a:r>
                        <a:rPr lang="en-US" sz="1800" dirty="0">
                          <a:latin typeface="Menlo" panose="020B0609030804020204" pitchFamily="49" charset="0"/>
                          <a:ea typeface="Menlo" panose="020B0609030804020204" pitchFamily="49" charset="0"/>
                          <a:cs typeface="Menlo" panose="020B0609030804020204" pitchFamily="49" charset="0"/>
                        </a:rPr>
                        <a:t>  .</a:t>
                      </a:r>
                      <a:r>
                        <a:rPr lang="en-US" sz="1800" b="1" dirty="0">
                          <a:latin typeface="Menlo" panose="020B0609030804020204" pitchFamily="49" charset="0"/>
                          <a:ea typeface="Menlo" panose="020B0609030804020204" pitchFamily="49" charset="0"/>
                          <a:cs typeface="Menlo" panose="020B0609030804020204" pitchFamily="49" charset="0"/>
                        </a:rPr>
                        <a:t>getObject</a:t>
                      </a:r>
                      <a:r>
                        <a:rPr lang="en-US" sz="1800" dirty="0">
                          <a:latin typeface="Menlo" panose="020B0609030804020204" pitchFamily="49" charset="0"/>
                          <a:ea typeface="Menlo" panose="020B0609030804020204" pitchFamily="49" charset="0"/>
                          <a:cs typeface="Menlo" panose="020B0609030804020204" pitchFamily="49" charset="0"/>
                        </a:rPr>
                        <a:t>(*, </a:t>
                      </a:r>
                      <a:r>
                        <a:rPr lang="en-US" sz="1800" b="1" dirty="0">
                          <a:latin typeface="Menlo" panose="020B0609030804020204" pitchFamily="49" charset="0"/>
                          <a:ea typeface="Menlo" panose="020B0609030804020204" pitchFamily="49" charset="0"/>
                          <a:cs typeface="Menlo" panose="020B0609030804020204" pitchFamily="49" charset="0"/>
                        </a:rPr>
                        <a:t>Class&lt;T&gt;</a:t>
                      </a:r>
                      <a:r>
                        <a:rPr lang="en-US" sz="1800" dirty="0">
                          <a:latin typeface="Menlo" panose="020B0609030804020204" pitchFamily="49" charset="0"/>
                          <a:ea typeface="Menlo" panose="020B0609030804020204" pitchFamily="49" charset="0"/>
                          <a:cs typeface="Menlo" panose="020B0609030804020204" pitchFamily="49" charset="0"/>
                        </a:rPr>
                        <a:t>)</a:t>
                      </a:r>
                    </a:p>
                    <a:p>
                      <a:pPr marL="0" marR="0" lvl="0" indent="0" algn="l" defTabSz="914126" rtl="0" eaLnBrk="1" fontAlgn="auto" latinLnBrk="0" hangingPunct="1">
                        <a:lnSpc>
                          <a:spcPct val="100000"/>
                        </a:lnSpc>
                        <a:spcBef>
                          <a:spcPts val="0"/>
                        </a:spcBef>
                        <a:spcAft>
                          <a:spcPts val="0"/>
                        </a:spcAft>
                        <a:buClrTx/>
                        <a:buSzTx/>
                        <a:buFontTx/>
                        <a:buNone/>
                        <a:tabLst/>
                        <a:defRPr/>
                      </a:pPr>
                      <a:br>
                        <a:rPr lang="en-US" sz="1800" dirty="0">
                          <a:latin typeface="Menlo" panose="020B0609030804020204" pitchFamily="49" charset="0"/>
                          <a:ea typeface="Menlo" panose="020B0609030804020204" pitchFamily="49" charset="0"/>
                          <a:cs typeface="Menlo" panose="020B0609030804020204" pitchFamily="49" charset="0"/>
                        </a:rPr>
                      </a:br>
                      <a:r>
                        <a:rPr lang="en-US" sz="1800" dirty="0">
                          <a:latin typeface="Menlo" panose="020B0609030804020204" pitchFamily="49" charset="0"/>
                          <a:ea typeface="Menlo" panose="020B0609030804020204" pitchFamily="49" charset="0"/>
                          <a:cs typeface="Menlo" panose="020B0609030804020204" pitchFamily="49" charset="0"/>
                        </a:rPr>
                        <a:t>java.sql.CallableStatement</a:t>
                      </a:r>
                      <a:br>
                        <a:rPr lang="en-US" sz="1800" dirty="0">
                          <a:latin typeface="Menlo" panose="020B0609030804020204" pitchFamily="49" charset="0"/>
                          <a:ea typeface="Menlo" panose="020B0609030804020204" pitchFamily="49" charset="0"/>
                          <a:cs typeface="Menlo" panose="020B0609030804020204" pitchFamily="49" charset="0"/>
                        </a:rPr>
                      </a:br>
                      <a:r>
                        <a:rPr lang="en-US" sz="1800" dirty="0">
                          <a:latin typeface="Menlo" panose="020B0609030804020204" pitchFamily="49" charset="0"/>
                          <a:ea typeface="Menlo" panose="020B0609030804020204" pitchFamily="49" charset="0"/>
                          <a:cs typeface="Menlo" panose="020B0609030804020204" pitchFamily="49" charset="0"/>
                        </a:rPr>
                        <a:t>  .</a:t>
                      </a:r>
                      <a:r>
                        <a:rPr lang="en-US" sz="1800" b="1" dirty="0">
                          <a:latin typeface="Menlo" panose="020B0609030804020204" pitchFamily="49" charset="0"/>
                          <a:ea typeface="Menlo" panose="020B0609030804020204" pitchFamily="49" charset="0"/>
                          <a:cs typeface="Menlo" panose="020B0609030804020204" pitchFamily="49" charset="0"/>
                        </a:rPr>
                        <a:t>getObject</a:t>
                      </a:r>
                      <a:r>
                        <a:rPr lang="en-US" sz="1800" dirty="0">
                          <a:latin typeface="Menlo" panose="020B0609030804020204" pitchFamily="49" charset="0"/>
                          <a:ea typeface="Menlo" panose="020B0609030804020204" pitchFamily="49" charset="0"/>
                          <a:cs typeface="Menlo" panose="020B0609030804020204" pitchFamily="49" charset="0"/>
                        </a:rPr>
                        <a:t>(*, </a:t>
                      </a:r>
                      <a:r>
                        <a:rPr lang="en-US" sz="1800" b="1" dirty="0">
                          <a:latin typeface="Menlo" panose="020B0609030804020204" pitchFamily="49" charset="0"/>
                          <a:ea typeface="Menlo" panose="020B0609030804020204" pitchFamily="49" charset="0"/>
                          <a:cs typeface="Menlo" panose="020B0609030804020204" pitchFamily="49" charset="0"/>
                        </a:rPr>
                        <a:t>Class&lt;T&gt;</a:t>
                      </a:r>
                      <a:r>
                        <a:rPr lang="en-US" sz="1800" dirty="0">
                          <a:latin typeface="Menlo" panose="020B0609030804020204" pitchFamily="49" charset="0"/>
                          <a:ea typeface="Menlo" panose="020B0609030804020204" pitchFamily="49" charset="0"/>
                          <a:cs typeface="Menlo" panose="020B0609030804020204" pitchFamily="49" charset="0"/>
                        </a:rPr>
                        <a:t>)</a:t>
                      </a:r>
                      <a:br>
                        <a:rPr lang="en-US" sz="1400" dirty="0">
                          <a:latin typeface="Menlo" panose="020B0609030804020204" pitchFamily="49" charset="0"/>
                          <a:ea typeface="Menlo" panose="020B0609030804020204" pitchFamily="49" charset="0"/>
                          <a:cs typeface="Menlo" panose="020B0609030804020204" pitchFamily="49" charset="0"/>
                        </a:rPr>
                      </a:br>
                      <a:br>
                        <a:rPr lang="en-US" sz="1400" dirty="0">
                          <a:latin typeface="Menlo" panose="020B0609030804020204" pitchFamily="49" charset="0"/>
                          <a:ea typeface="Menlo" panose="020B0609030804020204" pitchFamily="49" charset="0"/>
                          <a:cs typeface="Menlo" panose="020B0609030804020204" pitchFamily="49" charset="0"/>
                        </a:rPr>
                      </a:br>
                      <a:endParaRPr lang="en-US" sz="1400" dirty="0">
                        <a:latin typeface="Menlo" panose="020B0609030804020204" pitchFamily="49" charset="0"/>
                        <a:ea typeface="Menlo" panose="020B0609030804020204" pitchFamily="49" charset="0"/>
                        <a:cs typeface="Menlo" panose="020B0609030804020204" pitchFamily="49" charset="0"/>
                      </a:endParaRPr>
                    </a:p>
                  </a:txBody>
                  <a:tcPr marT="91440">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2051455829"/>
                  </a:ext>
                </a:extLst>
              </a:tr>
            </a:tbl>
          </a:graphicData>
        </a:graphic>
      </p:graphicFrame>
      <p:graphicFrame>
        <p:nvGraphicFramePr>
          <p:cNvPr id="9" name="Table 8">
            <a:extLst>
              <a:ext uri="{FF2B5EF4-FFF2-40B4-BE49-F238E27FC236}">
                <a16:creationId xmlns:a16="http://schemas.microsoft.com/office/drawing/2014/main" id="{E72D834B-D4CA-084F-9E0D-EB8696DF1DBF}"/>
              </a:ext>
            </a:extLst>
          </p:cNvPr>
          <p:cNvGraphicFramePr>
            <a:graphicFrameLocks noGrp="1"/>
          </p:cNvGraphicFramePr>
          <p:nvPr>
            <p:extLst>
              <p:ext uri="{D42A27DB-BD31-4B8C-83A1-F6EECF244321}">
                <p14:modId xmlns:p14="http://schemas.microsoft.com/office/powerpoint/2010/main" val="940874585"/>
              </p:ext>
            </p:extLst>
          </p:nvPr>
        </p:nvGraphicFramePr>
        <p:xfrm>
          <a:off x="5528820" y="1859051"/>
          <a:ext cx="6133966" cy="2541941"/>
        </p:xfrm>
        <a:graphic>
          <a:graphicData uri="http://schemas.openxmlformats.org/drawingml/2006/table">
            <a:tbl>
              <a:tblPr firstRow="1" bandRow="1">
                <a:tableStyleId>{F2DE63D5-997A-4646-A377-4702673A728D}</a:tableStyleId>
              </a:tblPr>
              <a:tblGrid>
                <a:gridCol w="4528389">
                  <a:extLst>
                    <a:ext uri="{9D8B030D-6E8A-4147-A177-3AD203B41FA5}">
                      <a16:colId xmlns:a16="http://schemas.microsoft.com/office/drawing/2014/main" val="185809175"/>
                    </a:ext>
                  </a:extLst>
                </a:gridCol>
                <a:gridCol w="1605577">
                  <a:extLst>
                    <a:ext uri="{9D8B030D-6E8A-4147-A177-3AD203B41FA5}">
                      <a16:colId xmlns:a16="http://schemas.microsoft.com/office/drawing/2014/main" val="714073872"/>
                    </a:ext>
                  </a:extLst>
                </a:gridCol>
              </a:tblGrid>
              <a:tr h="267031">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Class</a:t>
                      </a:r>
                    </a:p>
                  </a:txBody>
                  <a:tcPr marT="91440" marB="91440" anchor="ctr">
                    <a:lnL w="12700" cap="flat" cmpd="sng" algn="ctr">
                      <a:solidFill>
                        <a:schemeClr val="accent3"/>
                      </a:solidFill>
                      <a:prstDash val="solid"/>
                      <a:round/>
                      <a:headEnd type="none" w="med" len="med"/>
                      <a:tailEnd type="none" w="med" len="med"/>
                    </a:lnL>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3">
                        <a:lumMod val="40000"/>
                        <a:lumOff val="60000"/>
                      </a:schemeClr>
                    </a:solidFill>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Content</a:t>
                      </a:r>
                    </a:p>
                  </a:txBody>
                  <a:tcPr anchor="ct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051262463"/>
                  </a:ext>
                </a:extLst>
              </a:tr>
              <a:tr h="6190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Menlo" panose="020B0609030804020204" pitchFamily="49" charset="0"/>
                          <a:ea typeface="Menlo" panose="020B0609030804020204" pitchFamily="49" charset="0"/>
                          <a:cs typeface="Menlo" panose="020B0609030804020204" pitchFamily="49" charset="0"/>
                        </a:rPr>
                        <a:t>java.lang.String, java.io.Reader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Menlo" panose="020B0609030804020204" pitchFamily="49" charset="0"/>
                          <a:ea typeface="Menlo" panose="020B0609030804020204" pitchFamily="49" charset="0"/>
                          <a:cs typeface="Menlo" panose="020B0609030804020204" pitchFamily="49" charset="0"/>
                        </a:rPr>
                        <a:t>java.io.InputStream</a:t>
                      </a:r>
                    </a:p>
                  </a:txBody>
                  <a:tcPr marT="91440">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Menlo" panose="020B0609030804020204" pitchFamily="49" charset="0"/>
                          <a:ea typeface="Menlo" panose="020B0609030804020204" pitchFamily="49" charset="0"/>
                          <a:cs typeface="Menlo" panose="020B0609030804020204" pitchFamily="49" charset="0"/>
                        </a:rPr>
                        <a:t>JSON text</a:t>
                      </a:r>
                    </a:p>
                  </a:txBody>
                  <a:tcPr marT="91440">
                    <a:lnL w="12700" cap="flat" cmpd="sng" algn="ctr">
                      <a:solidFill>
                        <a:schemeClr val="accent3"/>
                      </a:solidFill>
                      <a:prstDash val="solid"/>
                      <a:round/>
                      <a:headEnd type="none" w="med" len="med"/>
                      <a:tailEnd type="none" w="med" len="med"/>
                    </a:lnL>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2051455829"/>
                  </a:ext>
                </a:extLst>
              </a:tr>
              <a:tr h="4490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Menlo" panose="020B0609030804020204" pitchFamily="49" charset="0"/>
                          <a:ea typeface="Menlo" panose="020B0609030804020204" pitchFamily="49" charset="0"/>
                          <a:cs typeface="Menlo" panose="020B0609030804020204" pitchFamily="49" charset="0"/>
                        </a:rPr>
                        <a:t>oracle.sql.json.OracleJsonValue</a:t>
                      </a:r>
                      <a:br>
                        <a:rPr lang="en-US" sz="1400" dirty="0">
                          <a:latin typeface="Menlo" panose="020B0609030804020204" pitchFamily="49" charset="0"/>
                          <a:ea typeface="Menlo" panose="020B0609030804020204" pitchFamily="49" charset="0"/>
                          <a:cs typeface="Menlo" panose="020B0609030804020204" pitchFamily="49" charset="0"/>
                        </a:rPr>
                      </a:br>
                      <a:r>
                        <a:rPr lang="en-US" sz="1400" dirty="0">
                          <a:latin typeface="Menlo" panose="020B0609030804020204" pitchFamily="49" charset="0"/>
                          <a:ea typeface="Menlo" panose="020B0609030804020204" pitchFamily="49" charset="0"/>
                          <a:cs typeface="Menlo" panose="020B0609030804020204" pitchFamily="49" charset="0"/>
                        </a:rPr>
                        <a:t>jakarta.json.JsonValue</a:t>
                      </a:r>
                    </a:p>
                  </a:txBody>
                  <a:tcPr marT="91440">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Menlo" panose="020B0609030804020204" pitchFamily="49" charset="0"/>
                          <a:ea typeface="Menlo" panose="020B0609030804020204" pitchFamily="49" charset="0"/>
                          <a:cs typeface="Menlo" panose="020B0609030804020204" pitchFamily="49" charset="0"/>
                        </a:rPr>
                        <a:t>Tree Model</a:t>
                      </a:r>
                    </a:p>
                  </a:txBody>
                  <a:tcPr marT="91440">
                    <a:lnL w="12700" cap="flat" cmpd="sng" algn="ctr">
                      <a:solidFill>
                        <a:schemeClr val="accent3"/>
                      </a:solidFill>
                      <a:prstDash val="solid"/>
                      <a:round/>
                      <a:headEnd type="none" w="med" len="med"/>
                      <a:tailEnd type="none" w="med" len="med"/>
                    </a:lnL>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85239341"/>
                  </a:ext>
                </a:extLst>
              </a:tr>
              <a:tr h="4490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Menlo" panose="020B0609030804020204" pitchFamily="49" charset="0"/>
                          <a:ea typeface="Menlo" panose="020B0609030804020204" pitchFamily="49" charset="0"/>
                          <a:cs typeface="Menlo" panose="020B0609030804020204" pitchFamily="49" charset="0"/>
                        </a:rPr>
                        <a:t>oracle.sql.json.OracleJsonParser</a:t>
                      </a:r>
                      <a:br>
                        <a:rPr lang="en-US" sz="1400" dirty="0">
                          <a:latin typeface="Menlo" panose="020B0609030804020204" pitchFamily="49" charset="0"/>
                          <a:ea typeface="Menlo" panose="020B0609030804020204" pitchFamily="49" charset="0"/>
                          <a:cs typeface="Menlo" panose="020B0609030804020204" pitchFamily="49" charset="0"/>
                        </a:rPr>
                      </a:br>
                      <a:r>
                        <a:rPr lang="en-US" sz="1400" dirty="0">
                          <a:latin typeface="Menlo" panose="020B0609030804020204" pitchFamily="49" charset="0"/>
                          <a:ea typeface="Menlo" panose="020B0609030804020204" pitchFamily="49" charset="0"/>
                          <a:cs typeface="Menlo" panose="020B0609030804020204" pitchFamily="49" charset="0"/>
                        </a:rPr>
                        <a:t>jakarta.json.stream.JsonParser</a:t>
                      </a:r>
                    </a:p>
                  </a:txBody>
                  <a:tcPr marT="91440">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Menlo" panose="020B0609030804020204" pitchFamily="49" charset="0"/>
                          <a:ea typeface="Menlo" panose="020B0609030804020204" pitchFamily="49" charset="0"/>
                          <a:cs typeface="Menlo" panose="020B0609030804020204" pitchFamily="49" charset="0"/>
                        </a:rPr>
                        <a:t>Event Model</a:t>
                      </a:r>
                    </a:p>
                  </a:txBody>
                  <a:tcPr marT="91440">
                    <a:lnL w="12700" cap="flat" cmpd="sng" algn="ctr">
                      <a:solidFill>
                        <a:schemeClr val="accent3"/>
                      </a:solidFill>
                      <a:prstDash val="solid"/>
                      <a:round/>
                      <a:headEnd type="none" w="med" len="med"/>
                      <a:tailEnd type="none" w="med" len="med"/>
                    </a:lnL>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2764825010"/>
                  </a:ext>
                </a:extLst>
              </a:tr>
              <a:tr h="3684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dirty="0">
                          <a:solidFill>
                            <a:srgbClr val="474747"/>
                          </a:solidFill>
                          <a:effectLst/>
                          <a:latin typeface="Menlo" panose="020B0609030804020204" pitchFamily="49" charset="0"/>
                          <a:ea typeface="Menlo" panose="020B0609030804020204" pitchFamily="49" charset="0"/>
                          <a:cs typeface="Menlo" panose="020B0609030804020204" pitchFamily="49" charset="0"/>
                        </a:rPr>
                        <a:t>oracle.sql.json.OracleJsonDatum</a:t>
                      </a:r>
                      <a:endParaRPr lang="en-US" sz="1400" dirty="0">
                        <a:latin typeface="Menlo" panose="020B0609030804020204" pitchFamily="49" charset="0"/>
                        <a:ea typeface="Menlo" panose="020B0609030804020204" pitchFamily="49" charset="0"/>
                        <a:cs typeface="Menlo" panose="020B0609030804020204" pitchFamily="49" charset="0"/>
                      </a:endParaRPr>
                    </a:p>
                  </a:txBody>
                  <a:tcPr marT="91440">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Menlo" panose="020B0609030804020204" pitchFamily="49" charset="0"/>
                          <a:ea typeface="Menlo" panose="020B0609030804020204" pitchFamily="49" charset="0"/>
                          <a:cs typeface="Menlo" panose="020B0609030804020204" pitchFamily="49" charset="0"/>
                        </a:rPr>
                        <a:t>Raw OSON</a:t>
                      </a:r>
                    </a:p>
                  </a:txBody>
                  <a:tcPr marT="91440">
                    <a:lnL w="12700" cap="flat" cmpd="sng" algn="ctr">
                      <a:solidFill>
                        <a:schemeClr val="accent3"/>
                      </a:solidFill>
                      <a:prstDash val="solid"/>
                      <a:round/>
                      <a:headEnd type="none" w="med" len="med"/>
                      <a:tailEnd type="none" w="med" len="med"/>
                    </a:lnL>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76008142"/>
                  </a:ext>
                </a:extLst>
              </a:tr>
            </a:tbl>
          </a:graphicData>
        </a:graphic>
      </p:graphicFrame>
      <p:sp>
        <p:nvSpPr>
          <p:cNvPr id="10" name="Rectangle 9">
            <a:extLst>
              <a:ext uri="{FF2B5EF4-FFF2-40B4-BE49-F238E27FC236}">
                <a16:creationId xmlns:a16="http://schemas.microsoft.com/office/drawing/2014/main" id="{A6D89AD6-7528-A94B-ACDC-2832F078831F}"/>
              </a:ext>
            </a:extLst>
          </p:cNvPr>
          <p:cNvSpPr/>
          <p:nvPr/>
        </p:nvSpPr>
        <p:spPr>
          <a:xfrm>
            <a:off x="1127759" y="4807020"/>
            <a:ext cx="10024655" cy="923330"/>
          </a:xfrm>
          <a:prstGeom prst="rect">
            <a:avLst/>
          </a:prstGeom>
        </p:spPr>
        <p:txBody>
          <a:bodyPr wrap="square">
            <a:spAutoFit/>
          </a:bodyPr>
          <a:lstStyle/>
          <a:p>
            <a:r>
              <a:rPr lang="en-US" dirty="0">
                <a:solidFill>
                  <a:srgbClr val="000000"/>
                </a:solidFill>
                <a:latin typeface="Menlo" panose="020B0609030804020204" pitchFamily="49" charset="0"/>
              </a:rPr>
              <a:t>ResultSet </a:t>
            </a:r>
            <a:r>
              <a:rPr lang="en-US" dirty="0">
                <a:solidFill>
                  <a:srgbClr val="7E504F"/>
                </a:solidFill>
                <a:latin typeface="Menlo" panose="020B0609030804020204" pitchFamily="49" charset="0"/>
              </a:rPr>
              <a:t>rs</a:t>
            </a:r>
            <a:r>
              <a:rPr lang="en-US" dirty="0">
                <a:solidFill>
                  <a:srgbClr val="000000"/>
                </a:solidFill>
                <a:latin typeface="Menlo" panose="020B0609030804020204" pitchFamily="49" charset="0"/>
              </a:rPr>
              <a:t> = </a:t>
            </a:r>
            <a:r>
              <a:rPr lang="en-US" dirty="0">
                <a:solidFill>
                  <a:srgbClr val="785350"/>
                </a:solidFill>
                <a:latin typeface="Menlo" panose="020B0609030804020204" pitchFamily="49" charset="0"/>
              </a:rPr>
              <a:t>stmt</a:t>
            </a:r>
            <a:r>
              <a:rPr lang="en-US" dirty="0">
                <a:solidFill>
                  <a:srgbClr val="000000"/>
                </a:solidFill>
                <a:latin typeface="Menlo" panose="020B0609030804020204" pitchFamily="49" charset="0"/>
              </a:rPr>
              <a:t>.executeQuery(</a:t>
            </a:r>
            <a:r>
              <a:rPr lang="en-US" dirty="0">
                <a:solidFill>
                  <a:srgbClr val="3933FF"/>
                </a:solidFill>
                <a:latin typeface="Menlo" panose="020B0609030804020204" pitchFamily="49" charset="0"/>
              </a:rPr>
              <a:t>"SELECT data FROM emp"</a:t>
            </a:r>
            <a:r>
              <a:rPr lang="en-US" dirty="0">
                <a:solidFill>
                  <a:srgbClr val="000000"/>
                </a:solidFill>
                <a:latin typeface="Menlo" panose="020B0609030804020204" pitchFamily="49" charset="0"/>
              </a:rPr>
              <a:t>);</a:t>
            </a:r>
            <a:endParaRPr lang="en-US" dirty="0">
              <a:solidFill>
                <a:srgbClr val="3933FF"/>
              </a:solidFill>
              <a:latin typeface="Menlo" panose="020B0609030804020204" pitchFamily="49" charset="0"/>
            </a:endParaRPr>
          </a:p>
          <a:p>
            <a:r>
              <a:rPr lang="en-US" dirty="0">
                <a:solidFill>
                  <a:srgbClr val="7E504F"/>
                </a:solidFill>
                <a:latin typeface="Menlo" panose="020B0609030804020204" pitchFamily="49" charset="0"/>
              </a:rPr>
              <a:t>rs</a:t>
            </a:r>
            <a:r>
              <a:rPr lang="en-US" dirty="0">
                <a:latin typeface="Menlo" panose="020B0609030804020204" pitchFamily="49" charset="0"/>
              </a:rPr>
              <a:t>.next();</a:t>
            </a:r>
          </a:p>
          <a:p>
            <a:r>
              <a:rPr lang="en-US" dirty="0">
                <a:latin typeface="Menlo" panose="020B0609030804020204" pitchFamily="49" charset="0"/>
              </a:rPr>
              <a:t>OracleJsonObject </a:t>
            </a:r>
            <a:r>
              <a:rPr lang="en-US" dirty="0">
                <a:solidFill>
                  <a:srgbClr val="7E504F"/>
                </a:solidFill>
                <a:latin typeface="Menlo" panose="020B0609030804020204" pitchFamily="49" charset="0"/>
              </a:rPr>
              <a:t>smith</a:t>
            </a:r>
            <a:r>
              <a:rPr lang="en-US" dirty="0">
                <a:latin typeface="Menlo" panose="020B0609030804020204" pitchFamily="49" charset="0"/>
              </a:rPr>
              <a:t> = </a:t>
            </a:r>
            <a:r>
              <a:rPr lang="en-US" dirty="0">
                <a:solidFill>
                  <a:srgbClr val="7E504F"/>
                </a:solidFill>
                <a:latin typeface="Menlo" panose="020B0609030804020204" pitchFamily="49" charset="0"/>
              </a:rPr>
              <a:t>rs</a:t>
            </a:r>
            <a:r>
              <a:rPr lang="en-US" dirty="0">
                <a:latin typeface="Menlo" panose="020B0609030804020204" pitchFamily="49" charset="0"/>
              </a:rPr>
              <a:t>.getObject(1, OracleJsonObject.</a:t>
            </a:r>
            <a:r>
              <a:rPr lang="en-US" b="1" dirty="0">
                <a:solidFill>
                  <a:srgbClr val="931A68"/>
                </a:solidFill>
                <a:latin typeface="Menlo" panose="020B0609030804020204" pitchFamily="49" charset="0"/>
              </a:rPr>
              <a:t>class</a:t>
            </a:r>
            <a:r>
              <a:rPr lang="en-US" dirty="0">
                <a:latin typeface="Menlo" panose="020B0609030804020204" pitchFamily="49" charset="0"/>
              </a:rPr>
              <a:t>);</a:t>
            </a:r>
          </a:p>
        </p:txBody>
      </p:sp>
    </p:spTree>
    <p:extLst>
      <p:ext uri="{BB962C8B-B14F-4D97-AF65-F5344CB8AC3E}">
        <p14:creationId xmlns:p14="http://schemas.microsoft.com/office/powerpoint/2010/main" val="211182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0FD74-5FD6-B449-86A1-81835AAB02BF}"/>
              </a:ext>
            </a:extLst>
          </p:cNvPr>
          <p:cNvSpPr>
            <a:spLocks noGrp="1"/>
          </p:cNvSpPr>
          <p:nvPr>
            <p:ph type="title"/>
          </p:nvPr>
        </p:nvSpPr>
        <p:spPr/>
        <p:txBody>
          <a:bodyPr/>
          <a:lstStyle/>
          <a:p>
            <a:r>
              <a:rPr lang="en-US" sz="3600" dirty="0">
                <a:latin typeface="Oracle Sans" panose="020B0503020204020204" pitchFamily="34" charset="0"/>
                <a:cs typeface="Oracle Sans" panose="020B0503020204020204" pitchFamily="34" charset="0"/>
              </a:rPr>
              <a:t>Sending JSON to the database</a:t>
            </a:r>
          </a:p>
        </p:txBody>
      </p:sp>
      <p:sp>
        <p:nvSpPr>
          <p:cNvPr id="4" name="Slide Number Placeholder 3">
            <a:extLst>
              <a:ext uri="{FF2B5EF4-FFF2-40B4-BE49-F238E27FC236}">
                <a16:creationId xmlns:a16="http://schemas.microsoft.com/office/drawing/2014/main" id="{7995DEF2-3D53-0C48-98AE-853BFE350A82}"/>
              </a:ext>
            </a:extLst>
          </p:cNvPr>
          <p:cNvSpPr>
            <a:spLocks noGrp="1"/>
          </p:cNvSpPr>
          <p:nvPr>
            <p:ph type="sldNum" sz="quarter" idx="12"/>
          </p:nvPr>
        </p:nvSpPr>
        <p:spPr/>
        <p:txBody>
          <a:bodyPr/>
          <a:lstStyle/>
          <a:p>
            <a:fld id="{345D60D9-5372-5F40-9443-0F9AE5BDC3C8}" type="slidenum">
              <a:rPr lang="en-US" smtClean="0"/>
              <a:pPr/>
              <a:t>29</a:t>
            </a:fld>
            <a:endParaRPr lang="en-US" dirty="0"/>
          </a:p>
        </p:txBody>
      </p:sp>
      <p:sp>
        <p:nvSpPr>
          <p:cNvPr id="5" name="Footer Placeholder 4">
            <a:extLst>
              <a:ext uri="{FF2B5EF4-FFF2-40B4-BE49-F238E27FC236}">
                <a16:creationId xmlns:a16="http://schemas.microsoft.com/office/drawing/2014/main" id="{7E588865-2FF9-1C45-883D-D49F18603649}"/>
              </a:ext>
            </a:extLst>
          </p:cNvPr>
          <p:cNvSpPr>
            <a:spLocks noGrp="1"/>
          </p:cNvSpPr>
          <p:nvPr>
            <p:ph type="ftr" sz="quarter" idx="11"/>
          </p:nvPr>
        </p:nvSpPr>
        <p:spPr/>
        <p:txBody>
          <a:bodyPr/>
          <a:lstStyle/>
          <a:p>
            <a:r>
              <a:rPr lang="en-US" dirty="0"/>
              <a:t>Copyright © 2022, Oracle and/or its affiliates  </a:t>
            </a:r>
          </a:p>
        </p:txBody>
      </p:sp>
      <p:graphicFrame>
        <p:nvGraphicFramePr>
          <p:cNvPr id="7" name="Table 6">
            <a:extLst>
              <a:ext uri="{FF2B5EF4-FFF2-40B4-BE49-F238E27FC236}">
                <a16:creationId xmlns:a16="http://schemas.microsoft.com/office/drawing/2014/main" id="{20761237-03E0-3943-8921-942ADBF592BB}"/>
              </a:ext>
            </a:extLst>
          </p:cNvPr>
          <p:cNvGraphicFramePr>
            <a:graphicFrameLocks noGrp="1"/>
          </p:cNvGraphicFramePr>
          <p:nvPr>
            <p:extLst>
              <p:ext uri="{D42A27DB-BD31-4B8C-83A1-F6EECF244321}">
                <p14:modId xmlns:p14="http://schemas.microsoft.com/office/powerpoint/2010/main" val="1202997377"/>
              </p:ext>
            </p:extLst>
          </p:nvPr>
        </p:nvGraphicFramePr>
        <p:xfrm>
          <a:off x="762000" y="1830550"/>
          <a:ext cx="4162354" cy="2910840"/>
        </p:xfrm>
        <a:graphic>
          <a:graphicData uri="http://schemas.openxmlformats.org/drawingml/2006/table">
            <a:tbl>
              <a:tblPr firstRow="1" bandRow="1">
                <a:tableStyleId>{F2DE63D5-997A-4646-A377-4702673A728D}</a:tableStyleId>
              </a:tblPr>
              <a:tblGrid>
                <a:gridCol w="4162354">
                  <a:extLst>
                    <a:ext uri="{9D8B030D-6E8A-4147-A177-3AD203B41FA5}">
                      <a16:colId xmlns:a16="http://schemas.microsoft.com/office/drawing/2014/main" val="3537140544"/>
                    </a:ext>
                  </a:extLst>
                </a:gridCol>
              </a:tblGrid>
              <a:tr h="267646">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SQL methods accept JSON</a:t>
                      </a:r>
                      <a:endParaRPr lang="en-US" sz="1600" b="1" dirty="0">
                        <a:ln>
                          <a:solidFill>
                            <a:sysClr val="windowText" lastClr="000000"/>
                          </a:solidFill>
                        </a:ln>
                        <a:solidFill>
                          <a:schemeClr val="tx1"/>
                        </a:solidFill>
                      </a:endParaRPr>
                    </a:p>
                  </a:txBody>
                  <a:tcPr marT="91440" marB="9144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051262463"/>
                  </a:ext>
                </a:extLst>
              </a:tr>
              <a:tr h="1983013">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400" dirty="0">
                          <a:latin typeface="Menlo" panose="020B0609030804020204" pitchFamily="49" charset="0"/>
                          <a:ea typeface="Menlo" panose="020B0609030804020204" pitchFamily="49" charset="0"/>
                          <a:cs typeface="Menlo" panose="020B0609030804020204" pitchFamily="49" charset="0"/>
                        </a:rPr>
                        <a:t>java.sql.PreparedStatement</a:t>
                      </a:r>
                    </a:p>
                    <a:p>
                      <a:pPr marL="0" marR="0" lvl="0" indent="0" algn="l" defTabSz="914126" rtl="0" eaLnBrk="1" fontAlgn="auto" latinLnBrk="0" hangingPunct="1">
                        <a:lnSpc>
                          <a:spcPct val="100000"/>
                        </a:lnSpc>
                        <a:spcBef>
                          <a:spcPts val="0"/>
                        </a:spcBef>
                        <a:spcAft>
                          <a:spcPts val="0"/>
                        </a:spcAft>
                        <a:buClrTx/>
                        <a:buSzTx/>
                        <a:buFontTx/>
                        <a:buNone/>
                        <a:tabLst/>
                        <a:defRPr/>
                      </a:pPr>
                      <a:r>
                        <a:rPr lang="en-US" sz="1400" dirty="0">
                          <a:latin typeface="Menlo" panose="020B0609030804020204" pitchFamily="49" charset="0"/>
                          <a:ea typeface="Menlo" panose="020B0609030804020204" pitchFamily="49" charset="0"/>
                          <a:cs typeface="Menlo" panose="020B0609030804020204" pitchFamily="49" charset="0"/>
                        </a:rPr>
                        <a:t>   .</a:t>
                      </a:r>
                      <a:r>
                        <a:rPr lang="en-US" sz="1400" b="1" dirty="0">
                          <a:latin typeface="Menlo" panose="020B0609030804020204" pitchFamily="49" charset="0"/>
                          <a:ea typeface="Menlo" panose="020B0609030804020204" pitchFamily="49" charset="0"/>
                          <a:cs typeface="Menlo" panose="020B0609030804020204" pitchFamily="49" charset="0"/>
                        </a:rPr>
                        <a:t>setObject</a:t>
                      </a:r>
                      <a:r>
                        <a:rPr lang="en-US" sz="1400" dirty="0">
                          <a:latin typeface="Menlo" panose="020B0609030804020204" pitchFamily="49" charset="0"/>
                          <a:ea typeface="Menlo" panose="020B0609030804020204" pitchFamily="49" charset="0"/>
                          <a:cs typeface="Menlo" panose="020B0609030804020204" pitchFamily="49" charset="0"/>
                        </a:rPr>
                        <a:t>(*, Object, SQLType)</a:t>
                      </a:r>
                      <a:br>
                        <a:rPr lang="en-US" sz="1400" dirty="0">
                          <a:latin typeface="Menlo" panose="020B0609030804020204" pitchFamily="49" charset="0"/>
                          <a:ea typeface="Menlo" panose="020B0609030804020204" pitchFamily="49" charset="0"/>
                          <a:cs typeface="Menlo" panose="020B0609030804020204" pitchFamily="49" charset="0"/>
                        </a:rPr>
                      </a:br>
                      <a:endParaRPr lang="en-US" sz="1400" dirty="0">
                        <a:latin typeface="Menlo" panose="020B0609030804020204" pitchFamily="49" charset="0"/>
                        <a:ea typeface="Menlo" panose="020B0609030804020204" pitchFamily="49" charset="0"/>
                        <a:cs typeface="Menlo" panose="020B0609030804020204" pitchFamily="49" charset="0"/>
                      </a:endParaRPr>
                    </a:p>
                    <a:p>
                      <a:pPr marL="0" marR="0" lvl="0" indent="0" algn="l" defTabSz="914126" rtl="0" eaLnBrk="1" fontAlgn="auto" latinLnBrk="0" hangingPunct="1">
                        <a:lnSpc>
                          <a:spcPct val="100000"/>
                        </a:lnSpc>
                        <a:spcBef>
                          <a:spcPts val="0"/>
                        </a:spcBef>
                        <a:spcAft>
                          <a:spcPts val="0"/>
                        </a:spcAft>
                        <a:buClrTx/>
                        <a:buSzTx/>
                        <a:buFontTx/>
                        <a:buNone/>
                        <a:tabLst/>
                        <a:defRPr/>
                      </a:pPr>
                      <a:r>
                        <a:rPr lang="en-US" sz="1400" dirty="0">
                          <a:latin typeface="Menlo" panose="020B0609030804020204" pitchFamily="49" charset="0"/>
                          <a:ea typeface="Menlo" panose="020B0609030804020204" pitchFamily="49" charset="0"/>
                          <a:cs typeface="Menlo" panose="020B0609030804020204" pitchFamily="49" charset="0"/>
                        </a:rPr>
                        <a:t>java.sql.ResultSet</a:t>
                      </a:r>
                    </a:p>
                    <a:p>
                      <a:pPr marL="0" marR="0" lvl="0" indent="0" algn="l" defTabSz="914126" rtl="0" eaLnBrk="1" fontAlgn="auto" latinLnBrk="0" hangingPunct="1">
                        <a:lnSpc>
                          <a:spcPct val="100000"/>
                        </a:lnSpc>
                        <a:spcBef>
                          <a:spcPts val="0"/>
                        </a:spcBef>
                        <a:spcAft>
                          <a:spcPts val="0"/>
                        </a:spcAft>
                        <a:buClrTx/>
                        <a:buSzTx/>
                        <a:buFontTx/>
                        <a:buNone/>
                        <a:tabLst/>
                        <a:defRPr/>
                      </a:pPr>
                      <a:r>
                        <a:rPr lang="en-US" sz="1400" dirty="0">
                          <a:latin typeface="Menlo" panose="020B0609030804020204" pitchFamily="49" charset="0"/>
                          <a:ea typeface="Menlo" panose="020B0609030804020204" pitchFamily="49" charset="0"/>
                          <a:cs typeface="Menlo" panose="020B0609030804020204" pitchFamily="49" charset="0"/>
                        </a:rPr>
                        <a:t>   .</a:t>
                      </a:r>
                      <a:r>
                        <a:rPr lang="en-US" sz="1400" b="1" dirty="0">
                          <a:latin typeface="Menlo" panose="020B0609030804020204" pitchFamily="49" charset="0"/>
                          <a:ea typeface="Menlo" panose="020B0609030804020204" pitchFamily="49" charset="0"/>
                          <a:cs typeface="Menlo" panose="020B0609030804020204" pitchFamily="49" charset="0"/>
                        </a:rPr>
                        <a:t>updateObject</a:t>
                      </a:r>
                      <a:r>
                        <a:rPr lang="en-US" sz="1400" dirty="0">
                          <a:latin typeface="Menlo" panose="020B0609030804020204" pitchFamily="49" charset="0"/>
                          <a:ea typeface="Menlo" panose="020B0609030804020204" pitchFamily="49" charset="0"/>
                          <a:cs typeface="Menlo" panose="020B0609030804020204" pitchFamily="49" charset="0"/>
                        </a:rPr>
                        <a:t>(*, Object, SQLType)</a:t>
                      </a:r>
                      <a:br>
                        <a:rPr lang="en-US" sz="1400" dirty="0">
                          <a:latin typeface="Menlo" panose="020B0609030804020204" pitchFamily="49" charset="0"/>
                          <a:ea typeface="Menlo" panose="020B0609030804020204" pitchFamily="49" charset="0"/>
                          <a:cs typeface="Menlo" panose="020B0609030804020204" pitchFamily="49" charset="0"/>
                        </a:rPr>
                      </a:br>
                      <a:br>
                        <a:rPr lang="en-US" sz="1400" dirty="0">
                          <a:latin typeface="Menlo" panose="020B0609030804020204" pitchFamily="49" charset="0"/>
                          <a:ea typeface="Menlo" panose="020B0609030804020204" pitchFamily="49" charset="0"/>
                          <a:cs typeface="Menlo" panose="020B0609030804020204" pitchFamily="49" charset="0"/>
                        </a:rPr>
                      </a:br>
                      <a:r>
                        <a:rPr lang="en-US" sz="1400" dirty="0">
                          <a:latin typeface="Menlo" panose="020B0609030804020204" pitchFamily="49" charset="0"/>
                          <a:ea typeface="Menlo" panose="020B0609030804020204" pitchFamily="49" charset="0"/>
                          <a:cs typeface="Menlo" panose="020B0609030804020204" pitchFamily="49" charset="0"/>
                        </a:rPr>
                        <a:t>java.sql.CallableStatement</a:t>
                      </a:r>
                    </a:p>
                    <a:p>
                      <a:pPr marL="0" marR="0" lvl="0" indent="0" algn="l" defTabSz="914126" rtl="0" eaLnBrk="1" fontAlgn="auto" latinLnBrk="0" hangingPunct="1">
                        <a:lnSpc>
                          <a:spcPct val="100000"/>
                        </a:lnSpc>
                        <a:spcBef>
                          <a:spcPts val="0"/>
                        </a:spcBef>
                        <a:spcAft>
                          <a:spcPts val="0"/>
                        </a:spcAft>
                        <a:buClrTx/>
                        <a:buSzTx/>
                        <a:buFontTx/>
                        <a:buNone/>
                        <a:tabLst/>
                        <a:defRPr/>
                      </a:pPr>
                      <a:r>
                        <a:rPr lang="en-US" sz="1400" dirty="0">
                          <a:latin typeface="Menlo" panose="020B0609030804020204" pitchFamily="49" charset="0"/>
                          <a:ea typeface="Menlo" panose="020B0609030804020204" pitchFamily="49" charset="0"/>
                          <a:cs typeface="Menlo" panose="020B0609030804020204" pitchFamily="49" charset="0"/>
                        </a:rPr>
                        <a:t>   .</a:t>
                      </a:r>
                      <a:r>
                        <a:rPr lang="en-US" sz="1400" b="1" dirty="0">
                          <a:latin typeface="Menlo" panose="020B0609030804020204" pitchFamily="49" charset="0"/>
                          <a:ea typeface="Menlo" panose="020B0609030804020204" pitchFamily="49" charset="0"/>
                          <a:cs typeface="Menlo" panose="020B0609030804020204" pitchFamily="49" charset="0"/>
                        </a:rPr>
                        <a:t>setObject</a:t>
                      </a:r>
                      <a:r>
                        <a:rPr lang="en-US" sz="1400" dirty="0">
                          <a:latin typeface="Menlo" panose="020B0609030804020204" pitchFamily="49" charset="0"/>
                          <a:ea typeface="Menlo" panose="020B0609030804020204" pitchFamily="49" charset="0"/>
                          <a:cs typeface="Menlo" panose="020B0609030804020204" pitchFamily="49" charset="0"/>
                        </a:rPr>
                        <a:t>(*, Object, SQLType)</a:t>
                      </a:r>
                      <a:br>
                        <a:rPr lang="en-US" sz="1400" dirty="0">
                          <a:latin typeface="Menlo" panose="020B0609030804020204" pitchFamily="49" charset="0"/>
                          <a:ea typeface="Menlo" panose="020B0609030804020204" pitchFamily="49" charset="0"/>
                          <a:cs typeface="Menlo" panose="020B0609030804020204" pitchFamily="49" charset="0"/>
                        </a:rPr>
                      </a:br>
                      <a:br>
                        <a:rPr lang="en-US" sz="1400" dirty="0">
                          <a:latin typeface="Menlo" panose="020B0609030804020204" pitchFamily="49" charset="0"/>
                          <a:ea typeface="Menlo" panose="020B0609030804020204" pitchFamily="49" charset="0"/>
                          <a:cs typeface="Menlo" panose="020B0609030804020204" pitchFamily="49" charset="0"/>
                        </a:rPr>
                      </a:br>
                      <a:r>
                        <a:rPr lang="en-US" sz="1400" dirty="0">
                          <a:latin typeface="Menlo" panose="020B0609030804020204" pitchFamily="49" charset="0"/>
                          <a:ea typeface="Menlo" panose="020B0609030804020204" pitchFamily="49" charset="0"/>
                          <a:cs typeface="Menlo" panose="020B0609030804020204" pitchFamily="49" charset="0"/>
                        </a:rPr>
                        <a:t>java.sql.RowSet</a:t>
                      </a:r>
                      <a:br>
                        <a:rPr lang="en-US" sz="1400" dirty="0">
                          <a:latin typeface="Menlo" panose="020B0609030804020204" pitchFamily="49" charset="0"/>
                          <a:ea typeface="Menlo" panose="020B0609030804020204" pitchFamily="49" charset="0"/>
                          <a:cs typeface="Menlo" panose="020B0609030804020204" pitchFamily="49" charset="0"/>
                        </a:rPr>
                      </a:br>
                      <a:r>
                        <a:rPr lang="en-US" sz="1400" dirty="0">
                          <a:latin typeface="Menlo" panose="020B0609030804020204" pitchFamily="49" charset="0"/>
                          <a:ea typeface="Menlo" panose="020B0609030804020204" pitchFamily="49" charset="0"/>
                          <a:cs typeface="Menlo" panose="020B0609030804020204" pitchFamily="49" charset="0"/>
                        </a:rPr>
                        <a:t>   .</a:t>
                      </a:r>
                      <a:r>
                        <a:rPr lang="en-US" sz="1400" b="1" dirty="0">
                          <a:latin typeface="Menlo" panose="020B0609030804020204" pitchFamily="49" charset="0"/>
                          <a:ea typeface="Menlo" panose="020B0609030804020204" pitchFamily="49" charset="0"/>
                          <a:cs typeface="Menlo" panose="020B0609030804020204" pitchFamily="49" charset="0"/>
                        </a:rPr>
                        <a:t>setObject</a:t>
                      </a:r>
                      <a:r>
                        <a:rPr lang="en-US" sz="1400" dirty="0">
                          <a:latin typeface="Menlo" panose="020B0609030804020204" pitchFamily="49" charset="0"/>
                          <a:ea typeface="Menlo" panose="020B0609030804020204" pitchFamily="49" charset="0"/>
                          <a:cs typeface="Menlo" panose="020B0609030804020204" pitchFamily="49" charset="0"/>
                        </a:rPr>
                        <a:t>(*, Object, SQLType)</a:t>
                      </a:r>
                    </a:p>
                  </a:txBody>
                  <a:tcPr marT="91440">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2051455829"/>
                  </a:ext>
                </a:extLst>
              </a:tr>
            </a:tbl>
          </a:graphicData>
        </a:graphic>
      </p:graphicFrame>
      <p:graphicFrame>
        <p:nvGraphicFramePr>
          <p:cNvPr id="8" name="Table 7">
            <a:extLst>
              <a:ext uri="{FF2B5EF4-FFF2-40B4-BE49-F238E27FC236}">
                <a16:creationId xmlns:a16="http://schemas.microsoft.com/office/drawing/2014/main" id="{A2B0D8E9-73B2-F146-82E4-39E7CE47E3F1}"/>
              </a:ext>
            </a:extLst>
          </p:cNvPr>
          <p:cNvGraphicFramePr>
            <a:graphicFrameLocks noGrp="1"/>
          </p:cNvGraphicFramePr>
          <p:nvPr>
            <p:extLst>
              <p:ext uri="{D42A27DB-BD31-4B8C-83A1-F6EECF244321}">
                <p14:modId xmlns:p14="http://schemas.microsoft.com/office/powerpoint/2010/main" val="1973614740"/>
              </p:ext>
            </p:extLst>
          </p:nvPr>
        </p:nvGraphicFramePr>
        <p:xfrm>
          <a:off x="5528820" y="1830550"/>
          <a:ext cx="6133966" cy="2837315"/>
        </p:xfrm>
        <a:graphic>
          <a:graphicData uri="http://schemas.openxmlformats.org/drawingml/2006/table">
            <a:tbl>
              <a:tblPr firstRow="1" bandRow="1">
                <a:tableStyleId>{F2DE63D5-997A-4646-A377-4702673A728D}</a:tableStyleId>
              </a:tblPr>
              <a:tblGrid>
                <a:gridCol w="4528389">
                  <a:extLst>
                    <a:ext uri="{9D8B030D-6E8A-4147-A177-3AD203B41FA5}">
                      <a16:colId xmlns:a16="http://schemas.microsoft.com/office/drawing/2014/main" val="185809175"/>
                    </a:ext>
                  </a:extLst>
                </a:gridCol>
                <a:gridCol w="1605577">
                  <a:extLst>
                    <a:ext uri="{9D8B030D-6E8A-4147-A177-3AD203B41FA5}">
                      <a16:colId xmlns:a16="http://schemas.microsoft.com/office/drawing/2014/main" val="714073872"/>
                    </a:ext>
                  </a:extLst>
                </a:gridCol>
              </a:tblGrid>
              <a:tr h="267031">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Class</a:t>
                      </a:r>
                    </a:p>
                  </a:txBody>
                  <a:tcPr marT="91440" marB="91440" anchor="ctr">
                    <a:lnL w="12700" cap="flat" cmpd="sng" algn="ctr">
                      <a:solidFill>
                        <a:schemeClr val="accent3"/>
                      </a:solidFill>
                      <a:prstDash val="solid"/>
                      <a:round/>
                      <a:headEnd type="none" w="med" len="med"/>
                      <a:tailEnd type="none" w="med" len="med"/>
                    </a:lnL>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3">
                        <a:lumMod val="40000"/>
                        <a:lumOff val="60000"/>
                      </a:schemeClr>
                    </a:solidFill>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Content</a:t>
                      </a:r>
                    </a:p>
                  </a:txBody>
                  <a:tcPr anchor="ct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051262463"/>
                  </a:ext>
                </a:extLst>
              </a:tr>
              <a:tr h="2899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Menlo" panose="020B0609030804020204" pitchFamily="49" charset="0"/>
                          <a:ea typeface="Menlo" panose="020B0609030804020204" pitchFamily="49" charset="0"/>
                          <a:cs typeface="Menlo" panose="020B0609030804020204" pitchFamily="49" charset="0"/>
                        </a:rPr>
                        <a:t>java.lang.CharSequence, java.lang.String</a:t>
                      </a:r>
                      <a:br>
                        <a:rPr lang="en-US" sz="1400" dirty="0">
                          <a:latin typeface="Menlo" panose="020B0609030804020204" pitchFamily="49" charset="0"/>
                          <a:ea typeface="Menlo" panose="020B0609030804020204" pitchFamily="49" charset="0"/>
                          <a:cs typeface="Menlo" panose="020B0609030804020204" pitchFamily="49" charset="0"/>
                        </a:rPr>
                      </a:br>
                      <a:r>
                        <a:rPr lang="en-US" sz="1400" dirty="0">
                          <a:latin typeface="Menlo" panose="020B0609030804020204" pitchFamily="49" charset="0"/>
                          <a:ea typeface="Menlo" panose="020B0609030804020204" pitchFamily="49" charset="0"/>
                          <a:cs typeface="Menlo" panose="020B0609030804020204" pitchFamily="49" charset="0"/>
                        </a:rPr>
                        <a:t>java.io.Reader </a:t>
                      </a:r>
                    </a:p>
                  </a:txBody>
                  <a:tcPr marT="91440">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Menlo" panose="020B0609030804020204" pitchFamily="49" charset="0"/>
                          <a:ea typeface="Menlo" panose="020B0609030804020204" pitchFamily="49" charset="0"/>
                          <a:cs typeface="Menlo" panose="020B0609030804020204" pitchFamily="49" charset="0"/>
                        </a:rPr>
                        <a:t>JSON text</a:t>
                      </a:r>
                    </a:p>
                  </a:txBody>
                  <a:tcPr marT="91440">
                    <a:lnL w="12700" cap="flat" cmpd="sng" algn="ctr">
                      <a:solidFill>
                        <a:schemeClr val="accent3"/>
                      </a:solidFill>
                      <a:prstDash val="solid"/>
                      <a:round/>
                      <a:headEnd type="none" w="med" len="med"/>
                      <a:tailEnd type="none" w="med" len="med"/>
                    </a:lnL>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2051455829"/>
                  </a:ext>
                </a:extLst>
              </a:tr>
              <a:tr h="1680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Menlo" panose="020B0609030804020204" pitchFamily="49" charset="0"/>
                          <a:ea typeface="Menlo" panose="020B0609030804020204" pitchFamily="49" charset="0"/>
                          <a:cs typeface="Menlo" panose="020B0609030804020204" pitchFamily="49" charset="0"/>
                        </a:rPr>
                        <a:t>java.io.InputStream, byte[]</a:t>
                      </a:r>
                    </a:p>
                  </a:txBody>
                  <a:tcPr marT="91440">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Menlo" panose="020B0609030804020204" pitchFamily="49" charset="0"/>
                          <a:ea typeface="Menlo" panose="020B0609030804020204" pitchFamily="49" charset="0"/>
                          <a:cs typeface="Menlo" panose="020B0609030804020204" pitchFamily="49" charset="0"/>
                        </a:rPr>
                        <a:t>UTF8 or OSON</a:t>
                      </a:r>
                    </a:p>
                  </a:txBody>
                  <a:tcPr marT="91440">
                    <a:lnL w="12700" cap="flat" cmpd="sng" algn="ctr">
                      <a:solidFill>
                        <a:schemeClr val="accent3"/>
                      </a:solidFill>
                      <a:prstDash val="solid"/>
                      <a:round/>
                      <a:headEnd type="none" w="med" len="med"/>
                      <a:tailEnd type="none" w="med" len="med"/>
                    </a:lnL>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3952723728"/>
                  </a:ext>
                </a:extLst>
              </a:tr>
              <a:tr h="4490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Menlo" panose="020B0609030804020204" pitchFamily="49" charset="0"/>
                          <a:ea typeface="Menlo" panose="020B0609030804020204" pitchFamily="49" charset="0"/>
                          <a:cs typeface="Menlo" panose="020B0609030804020204" pitchFamily="49" charset="0"/>
                        </a:rPr>
                        <a:t>oracle.sql.json.OracleJsonValue</a:t>
                      </a:r>
                      <a:br>
                        <a:rPr lang="en-US" sz="1400" dirty="0">
                          <a:latin typeface="Menlo" panose="020B0609030804020204" pitchFamily="49" charset="0"/>
                          <a:ea typeface="Menlo" panose="020B0609030804020204" pitchFamily="49" charset="0"/>
                          <a:cs typeface="Menlo" panose="020B0609030804020204" pitchFamily="49" charset="0"/>
                        </a:rPr>
                      </a:br>
                      <a:r>
                        <a:rPr lang="en-US" sz="1400" dirty="0">
                          <a:latin typeface="Menlo" panose="020B0609030804020204" pitchFamily="49" charset="0"/>
                          <a:ea typeface="Menlo" panose="020B0609030804020204" pitchFamily="49" charset="0"/>
                          <a:cs typeface="Menlo" panose="020B0609030804020204" pitchFamily="49" charset="0"/>
                        </a:rPr>
                        <a:t>jakarta.json.JsonValue</a:t>
                      </a:r>
                    </a:p>
                  </a:txBody>
                  <a:tcPr marT="91440">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Menlo" panose="020B0609030804020204" pitchFamily="49" charset="0"/>
                          <a:ea typeface="Menlo" panose="020B0609030804020204" pitchFamily="49" charset="0"/>
                          <a:cs typeface="Menlo" panose="020B0609030804020204" pitchFamily="49" charset="0"/>
                        </a:rPr>
                        <a:t>Tree Model</a:t>
                      </a:r>
                    </a:p>
                  </a:txBody>
                  <a:tcPr marT="91440">
                    <a:lnL w="12700" cap="flat" cmpd="sng" algn="ctr">
                      <a:solidFill>
                        <a:schemeClr val="accent3"/>
                      </a:solidFill>
                      <a:prstDash val="solid"/>
                      <a:round/>
                      <a:headEnd type="none" w="med" len="med"/>
                      <a:tailEnd type="none" w="med" len="med"/>
                    </a:lnL>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85239341"/>
                  </a:ext>
                </a:extLst>
              </a:tr>
              <a:tr h="4490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Menlo" panose="020B0609030804020204" pitchFamily="49" charset="0"/>
                          <a:ea typeface="Menlo" panose="020B0609030804020204" pitchFamily="49" charset="0"/>
                          <a:cs typeface="Menlo" panose="020B0609030804020204" pitchFamily="49" charset="0"/>
                        </a:rPr>
                        <a:t>oracle.sql.json.OracleJsonParser</a:t>
                      </a:r>
                      <a:br>
                        <a:rPr lang="en-US" sz="1400" dirty="0">
                          <a:latin typeface="Menlo" panose="020B0609030804020204" pitchFamily="49" charset="0"/>
                          <a:ea typeface="Menlo" panose="020B0609030804020204" pitchFamily="49" charset="0"/>
                          <a:cs typeface="Menlo" panose="020B0609030804020204" pitchFamily="49" charset="0"/>
                        </a:rPr>
                      </a:br>
                      <a:r>
                        <a:rPr lang="en-US" sz="1400" dirty="0">
                          <a:latin typeface="Menlo" panose="020B0609030804020204" pitchFamily="49" charset="0"/>
                          <a:ea typeface="Menlo" panose="020B0609030804020204" pitchFamily="49" charset="0"/>
                          <a:cs typeface="Menlo" panose="020B0609030804020204" pitchFamily="49" charset="0"/>
                        </a:rPr>
                        <a:t>jakarta.json.stream.JsonParser</a:t>
                      </a:r>
                    </a:p>
                  </a:txBody>
                  <a:tcPr marT="91440">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Menlo" panose="020B0609030804020204" pitchFamily="49" charset="0"/>
                          <a:ea typeface="Menlo" panose="020B0609030804020204" pitchFamily="49" charset="0"/>
                          <a:cs typeface="Menlo" panose="020B0609030804020204" pitchFamily="49" charset="0"/>
                        </a:rPr>
                        <a:t>Event Model</a:t>
                      </a:r>
                    </a:p>
                  </a:txBody>
                  <a:tcPr marT="91440">
                    <a:lnL w="12700" cap="flat" cmpd="sng" algn="ctr">
                      <a:solidFill>
                        <a:schemeClr val="accent3"/>
                      </a:solidFill>
                      <a:prstDash val="solid"/>
                      <a:round/>
                      <a:headEnd type="none" w="med" len="med"/>
                      <a:tailEnd type="none" w="med" len="med"/>
                    </a:lnL>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2764825010"/>
                  </a:ext>
                </a:extLst>
              </a:tr>
              <a:tr h="3684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dirty="0">
                          <a:solidFill>
                            <a:srgbClr val="474747"/>
                          </a:solidFill>
                          <a:effectLst/>
                          <a:latin typeface="Menlo" panose="020B0609030804020204" pitchFamily="49" charset="0"/>
                          <a:ea typeface="Menlo" panose="020B0609030804020204" pitchFamily="49" charset="0"/>
                          <a:cs typeface="Menlo" panose="020B0609030804020204" pitchFamily="49" charset="0"/>
                        </a:rPr>
                        <a:t>oracle.sql.json.OracleJsonDatum</a:t>
                      </a:r>
                      <a:endParaRPr lang="en-US" sz="1400" dirty="0">
                        <a:latin typeface="Menlo" panose="020B0609030804020204" pitchFamily="49" charset="0"/>
                        <a:ea typeface="Menlo" panose="020B0609030804020204" pitchFamily="49" charset="0"/>
                        <a:cs typeface="Menlo" panose="020B0609030804020204" pitchFamily="49" charset="0"/>
                      </a:endParaRPr>
                    </a:p>
                  </a:txBody>
                  <a:tcPr marT="91440">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Menlo" panose="020B0609030804020204" pitchFamily="49" charset="0"/>
                          <a:ea typeface="Menlo" panose="020B0609030804020204" pitchFamily="49" charset="0"/>
                          <a:cs typeface="Menlo" panose="020B0609030804020204" pitchFamily="49" charset="0"/>
                        </a:rPr>
                        <a:t>Raw OSON</a:t>
                      </a:r>
                    </a:p>
                  </a:txBody>
                  <a:tcPr marT="91440">
                    <a:lnL w="12700" cap="flat" cmpd="sng" algn="ctr">
                      <a:solidFill>
                        <a:schemeClr val="accent3"/>
                      </a:solidFill>
                      <a:prstDash val="solid"/>
                      <a:round/>
                      <a:headEnd type="none" w="med" len="med"/>
                      <a:tailEnd type="none" w="med" len="med"/>
                    </a:lnL>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76008142"/>
                  </a:ext>
                </a:extLst>
              </a:tr>
            </a:tbl>
          </a:graphicData>
        </a:graphic>
      </p:graphicFrame>
      <p:sp>
        <p:nvSpPr>
          <p:cNvPr id="10" name="Rectangle 9">
            <a:extLst>
              <a:ext uri="{FF2B5EF4-FFF2-40B4-BE49-F238E27FC236}">
                <a16:creationId xmlns:a16="http://schemas.microsoft.com/office/drawing/2014/main" id="{5699ADBB-315B-9D48-98AD-31B3DB648425}"/>
              </a:ext>
            </a:extLst>
          </p:cNvPr>
          <p:cNvSpPr/>
          <p:nvPr/>
        </p:nvSpPr>
        <p:spPr>
          <a:xfrm>
            <a:off x="603860" y="5120701"/>
            <a:ext cx="11058926" cy="923330"/>
          </a:xfrm>
          <a:prstGeom prst="rect">
            <a:avLst/>
          </a:prstGeom>
        </p:spPr>
        <p:txBody>
          <a:bodyPr wrap="square">
            <a:spAutoFit/>
          </a:bodyPr>
          <a:lstStyle/>
          <a:p>
            <a:r>
              <a:rPr lang="en-US" dirty="0">
                <a:latin typeface="Menlo" panose="020B0609030804020204" pitchFamily="49" charset="0"/>
              </a:rPr>
              <a:t>OracleJsonObject </a:t>
            </a:r>
            <a:r>
              <a:rPr lang="en-US" dirty="0">
                <a:solidFill>
                  <a:srgbClr val="7E504F"/>
                </a:solidFill>
                <a:latin typeface="Menlo" panose="020B0609030804020204" pitchFamily="49" charset="0"/>
              </a:rPr>
              <a:t>emp</a:t>
            </a:r>
            <a:r>
              <a:rPr lang="en-US" dirty="0">
                <a:latin typeface="Menlo" panose="020B0609030804020204" pitchFamily="49" charset="0"/>
              </a:rPr>
              <a:t> = ...;</a:t>
            </a:r>
            <a:br>
              <a:rPr lang="en-US" dirty="0">
                <a:latin typeface="Menlo" panose="020B0609030804020204" pitchFamily="49" charset="0"/>
              </a:rPr>
            </a:br>
            <a:r>
              <a:rPr lang="en-US" dirty="0">
                <a:latin typeface="Menlo" panose="020B0609030804020204" pitchFamily="49" charset="0"/>
              </a:rPr>
              <a:t>PreparedStatement </a:t>
            </a:r>
            <a:r>
              <a:rPr lang="en-US" dirty="0">
                <a:solidFill>
                  <a:srgbClr val="7E504F"/>
                </a:solidFill>
                <a:latin typeface="Menlo" panose="020B0609030804020204" pitchFamily="49" charset="0"/>
              </a:rPr>
              <a:t>pstmt</a:t>
            </a:r>
            <a:r>
              <a:rPr lang="en-US" dirty="0">
                <a:latin typeface="Menlo" panose="020B0609030804020204" pitchFamily="49" charset="0"/>
              </a:rPr>
              <a:t> = </a:t>
            </a:r>
            <a:r>
              <a:rPr lang="en-US" dirty="0">
                <a:solidFill>
                  <a:srgbClr val="7E504F"/>
                </a:solidFill>
                <a:latin typeface="Menlo" panose="020B0609030804020204" pitchFamily="49" charset="0"/>
              </a:rPr>
              <a:t>con</a:t>
            </a:r>
            <a:r>
              <a:rPr lang="en-US" dirty="0">
                <a:latin typeface="Menlo" panose="020B0609030804020204" pitchFamily="49" charset="0"/>
              </a:rPr>
              <a:t>.prepareStatement(</a:t>
            </a:r>
            <a:r>
              <a:rPr lang="en-US" dirty="0">
                <a:solidFill>
                  <a:srgbClr val="3933FF"/>
                </a:solidFill>
                <a:latin typeface="Menlo" panose="020B0609030804020204" pitchFamily="49" charset="0"/>
              </a:rPr>
              <a:t>"INSERT INTO emp VALUES (:1)"</a:t>
            </a:r>
            <a:r>
              <a:rPr lang="en-US" dirty="0">
                <a:latin typeface="Menlo" panose="020B0609030804020204" pitchFamily="49" charset="0"/>
              </a:rPr>
              <a:t>);</a:t>
            </a:r>
          </a:p>
          <a:p>
            <a:r>
              <a:rPr lang="en-US" dirty="0">
                <a:solidFill>
                  <a:srgbClr val="7E504F"/>
                </a:solidFill>
                <a:latin typeface="Menlo" panose="020B0609030804020204" pitchFamily="49" charset="0"/>
              </a:rPr>
              <a:t>pstmt</a:t>
            </a:r>
            <a:r>
              <a:rPr lang="en-US" dirty="0">
                <a:latin typeface="Menlo" panose="020B0609030804020204" pitchFamily="49" charset="0"/>
              </a:rPr>
              <a:t>.setObject(1, </a:t>
            </a:r>
            <a:r>
              <a:rPr lang="en-US" dirty="0">
                <a:solidFill>
                  <a:srgbClr val="7E504F"/>
                </a:solidFill>
                <a:latin typeface="Menlo" panose="020B0609030804020204" pitchFamily="49" charset="0"/>
              </a:rPr>
              <a:t>emp, OracleType.JSON</a:t>
            </a:r>
            <a:r>
              <a:rPr lang="en-US" dirty="0">
                <a:latin typeface="Menlo" panose="020B0609030804020204" pitchFamily="49" charset="0"/>
              </a:rPr>
              <a:t>);</a:t>
            </a:r>
          </a:p>
        </p:txBody>
      </p:sp>
    </p:spTree>
    <p:extLst>
      <p:ext uri="{BB962C8B-B14F-4D97-AF65-F5344CB8AC3E}">
        <p14:creationId xmlns:p14="http://schemas.microsoft.com/office/powerpoint/2010/main" val="3487588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02E43AB-8CEF-A34A-97EC-9C6F0BBC8E6F}"/>
              </a:ext>
            </a:extLst>
          </p:cNvPr>
          <p:cNvSpPr>
            <a:spLocks noGrp="1"/>
          </p:cNvSpPr>
          <p:nvPr>
            <p:ph type="title"/>
          </p:nvPr>
        </p:nvSpPr>
        <p:spPr>
          <a:xfrm>
            <a:off x="603503" y="409797"/>
            <a:ext cx="10671048" cy="822960"/>
          </a:xfrm>
        </p:spPr>
        <p:txBody>
          <a:bodyPr/>
          <a:lstStyle/>
          <a:p>
            <a:r>
              <a:rPr lang="en-US" sz="3600" b="1" dirty="0">
                <a:latin typeface="Oracle Sans" panose="020B0503020204020204" pitchFamily="34" charset="0"/>
                <a:cs typeface="Oracle Sans" panose="020B0503020204020204" pitchFamily="34" charset="0"/>
              </a:rPr>
              <a:t>Converged Database</a:t>
            </a:r>
          </a:p>
        </p:txBody>
      </p:sp>
      <p:sp>
        <p:nvSpPr>
          <p:cNvPr id="5" name="Footer Placeholder 4">
            <a:extLst>
              <a:ext uri="{FF2B5EF4-FFF2-40B4-BE49-F238E27FC236}">
                <a16:creationId xmlns:a16="http://schemas.microsoft.com/office/drawing/2014/main" id="{0D72B5B8-C9FD-B142-97DB-095E099218C7}"/>
              </a:ext>
            </a:extLst>
          </p:cNvPr>
          <p:cNvSpPr>
            <a:spLocks noGrp="1"/>
          </p:cNvSpPr>
          <p:nvPr>
            <p:ph type="ftr" sz="quarter" idx="11"/>
          </p:nvPr>
        </p:nvSpPr>
        <p:spPr/>
        <p:txBody>
          <a:bodyPr/>
          <a:lstStyle/>
          <a:p>
            <a:r>
              <a:rPr lang="en-US" dirty="0"/>
              <a:t>Copyright © 2022, Oracle and/or its affiliates</a:t>
            </a:r>
          </a:p>
        </p:txBody>
      </p:sp>
      <p:pic>
        <p:nvPicPr>
          <p:cNvPr id="9" name="Picture 8">
            <a:extLst>
              <a:ext uri="{FF2B5EF4-FFF2-40B4-BE49-F238E27FC236}">
                <a16:creationId xmlns:a16="http://schemas.microsoft.com/office/drawing/2014/main" id="{590BEC26-4014-8B4F-AA40-D31196749E4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71220" y="1738498"/>
            <a:ext cx="1244893" cy="1244893"/>
          </a:xfrm>
          <a:prstGeom prst="rect">
            <a:avLst/>
          </a:prstGeom>
        </p:spPr>
      </p:pic>
      <p:sp>
        <p:nvSpPr>
          <p:cNvPr id="15" name="TextBox 14">
            <a:extLst>
              <a:ext uri="{FF2B5EF4-FFF2-40B4-BE49-F238E27FC236}">
                <a16:creationId xmlns:a16="http://schemas.microsoft.com/office/drawing/2014/main" id="{4E2386A2-6DCF-B142-A87E-912F7E84940B}"/>
              </a:ext>
            </a:extLst>
          </p:cNvPr>
          <p:cNvSpPr txBox="1"/>
          <p:nvPr/>
        </p:nvSpPr>
        <p:spPr>
          <a:xfrm>
            <a:off x="9188062" y="1840383"/>
            <a:ext cx="445699" cy="431078"/>
          </a:xfrm>
          <a:prstGeom prst="rect">
            <a:avLst/>
          </a:prstGeom>
          <a:noFill/>
        </p:spPr>
        <p:txBody>
          <a:bodyPr wrap="none" lIns="0" tIns="0" rIns="0" bIns="0" rtlCol="0">
            <a:noAutofit/>
          </a:bodyPr>
          <a:lstStyle/>
          <a:p>
            <a:pPr>
              <a:lnSpc>
                <a:spcPct val="90000"/>
              </a:lnSpc>
            </a:pPr>
            <a:endParaRPr lang="en-US" sz="1799" dirty="0"/>
          </a:p>
        </p:txBody>
      </p:sp>
      <p:grpSp>
        <p:nvGrpSpPr>
          <p:cNvPr id="109" name="Group 108">
            <a:extLst>
              <a:ext uri="{FF2B5EF4-FFF2-40B4-BE49-F238E27FC236}">
                <a16:creationId xmlns:a16="http://schemas.microsoft.com/office/drawing/2014/main" id="{D6EE2010-9CCF-8740-8B1A-4D9ACC8994BB}"/>
              </a:ext>
            </a:extLst>
          </p:cNvPr>
          <p:cNvGrpSpPr/>
          <p:nvPr/>
        </p:nvGrpSpPr>
        <p:grpSpPr>
          <a:xfrm>
            <a:off x="1043621" y="1665303"/>
            <a:ext cx="1345267" cy="1391282"/>
            <a:chOff x="1177433" y="2040456"/>
            <a:chExt cx="1345267" cy="1391282"/>
          </a:xfrm>
        </p:grpSpPr>
        <p:sp>
          <p:nvSpPr>
            <p:cNvPr id="17" name="TextBox 16">
              <a:extLst>
                <a:ext uri="{FF2B5EF4-FFF2-40B4-BE49-F238E27FC236}">
                  <a16:creationId xmlns:a16="http://schemas.microsoft.com/office/drawing/2014/main" id="{088142A0-8272-BE46-B4B2-A51631A0DF32}"/>
                </a:ext>
              </a:extLst>
            </p:cNvPr>
            <p:cNvSpPr txBox="1"/>
            <p:nvPr/>
          </p:nvSpPr>
          <p:spPr>
            <a:xfrm>
              <a:off x="1794161" y="2534044"/>
              <a:ext cx="409785" cy="409899"/>
            </a:xfrm>
            <a:prstGeom prst="rect">
              <a:avLst/>
            </a:prstGeom>
            <a:noFill/>
          </p:spPr>
          <p:txBody>
            <a:bodyPr wrap="none" lIns="0" tIns="0" rIns="0" bIns="0" rtlCol="0">
              <a:noAutofit/>
            </a:bodyPr>
            <a:lstStyle/>
            <a:p>
              <a:pPr>
                <a:lnSpc>
                  <a:spcPct val="90000"/>
                </a:lnSpc>
              </a:pPr>
              <a:endParaRPr lang="en-US" sz="1200" dirty="0">
                <a:latin typeface="Oracle Sans" panose="020B0503020204020204" pitchFamily="34" charset="0"/>
                <a:cs typeface="Oracle Sans" panose="020B0503020204020204" pitchFamily="34" charset="0"/>
              </a:endParaRPr>
            </a:p>
          </p:txBody>
        </p:sp>
        <p:pic>
          <p:nvPicPr>
            <p:cNvPr id="18" name="Picture 17">
              <a:extLst>
                <a:ext uri="{FF2B5EF4-FFF2-40B4-BE49-F238E27FC236}">
                  <a16:creationId xmlns:a16="http://schemas.microsoft.com/office/drawing/2014/main" id="{5DA15B44-D499-D045-AACB-016770536817}"/>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a:ext>
              </a:extLst>
            </a:blip>
            <a:stretch>
              <a:fillRect/>
            </a:stretch>
          </p:blipFill>
          <p:spPr>
            <a:xfrm>
              <a:off x="1177433" y="2040456"/>
              <a:ext cx="1345267" cy="1391282"/>
            </a:xfrm>
            <a:prstGeom prst="rect">
              <a:avLst/>
            </a:prstGeom>
          </p:spPr>
        </p:pic>
        <p:grpSp>
          <p:nvGrpSpPr>
            <p:cNvPr id="19" name="Group 18">
              <a:extLst>
                <a:ext uri="{FF2B5EF4-FFF2-40B4-BE49-F238E27FC236}">
                  <a16:creationId xmlns:a16="http://schemas.microsoft.com/office/drawing/2014/main" id="{18A5A571-711D-2C42-92F5-B0DD6F8F419E}"/>
                </a:ext>
              </a:extLst>
            </p:cNvPr>
            <p:cNvGrpSpPr/>
            <p:nvPr/>
          </p:nvGrpSpPr>
          <p:grpSpPr>
            <a:xfrm>
              <a:off x="1468800" y="2370584"/>
              <a:ext cx="591199" cy="538432"/>
              <a:chOff x="7439186" y="2236000"/>
              <a:chExt cx="643180" cy="566399"/>
            </a:xfrm>
          </p:grpSpPr>
          <p:sp>
            <p:nvSpPr>
              <p:cNvPr id="20" name="Rectangle 19">
                <a:extLst>
                  <a:ext uri="{FF2B5EF4-FFF2-40B4-BE49-F238E27FC236}">
                    <a16:creationId xmlns:a16="http://schemas.microsoft.com/office/drawing/2014/main" id="{78DED7C4-9111-D542-B914-F1B4BCE7056A}"/>
                  </a:ext>
                </a:extLst>
              </p:cNvPr>
              <p:cNvSpPr/>
              <p:nvPr/>
            </p:nvSpPr>
            <p:spPr>
              <a:xfrm>
                <a:off x="7439186" y="2251498"/>
                <a:ext cx="643180" cy="535403"/>
              </a:xfrm>
              <a:prstGeom prst="rect">
                <a:avLst/>
              </a:prstGeom>
              <a:noFill/>
              <a:ln w="28575">
                <a:solidFill>
                  <a:srgbClr val="314B5B"/>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200">
                  <a:latin typeface="Oracle Sans" panose="020B0503020204020204" pitchFamily="34" charset="0"/>
                  <a:cs typeface="Oracle Sans" panose="020B0503020204020204" pitchFamily="34" charset="0"/>
                </a:endParaRPr>
              </a:p>
            </p:txBody>
          </p:sp>
          <p:cxnSp>
            <p:nvCxnSpPr>
              <p:cNvPr id="21" name="Straight Connector 20">
                <a:extLst>
                  <a:ext uri="{FF2B5EF4-FFF2-40B4-BE49-F238E27FC236}">
                    <a16:creationId xmlns:a16="http://schemas.microsoft.com/office/drawing/2014/main" id="{7F7A3430-5922-284D-BB6D-9358E67F7B96}"/>
                  </a:ext>
                </a:extLst>
              </p:cNvPr>
              <p:cNvCxnSpPr>
                <a:cxnSpLocks/>
              </p:cNvCxnSpPr>
              <p:nvPr/>
            </p:nvCxnSpPr>
            <p:spPr>
              <a:xfrm>
                <a:off x="7653674" y="2236000"/>
                <a:ext cx="0" cy="558650"/>
              </a:xfrm>
              <a:prstGeom prst="line">
                <a:avLst/>
              </a:prstGeom>
              <a:ln w="19050">
                <a:solidFill>
                  <a:srgbClr val="314B5B"/>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5CC18F6-E7A1-C244-A1FF-615CE84A3FA7}"/>
                  </a:ext>
                </a:extLst>
              </p:cNvPr>
              <p:cNvCxnSpPr>
                <a:cxnSpLocks/>
              </p:cNvCxnSpPr>
              <p:nvPr/>
            </p:nvCxnSpPr>
            <p:spPr>
              <a:xfrm>
                <a:off x="7868068" y="2243749"/>
                <a:ext cx="0" cy="558650"/>
              </a:xfrm>
              <a:prstGeom prst="line">
                <a:avLst/>
              </a:prstGeom>
              <a:ln w="19050">
                <a:solidFill>
                  <a:srgbClr val="314B5B"/>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4B79250-0E16-B942-A422-AF67A5F047DF}"/>
                  </a:ext>
                </a:extLst>
              </p:cNvPr>
              <p:cNvCxnSpPr>
                <a:cxnSpLocks/>
              </p:cNvCxnSpPr>
              <p:nvPr/>
            </p:nvCxnSpPr>
            <p:spPr>
              <a:xfrm flipH="1">
                <a:off x="7439186" y="2355940"/>
                <a:ext cx="643180" cy="0"/>
              </a:xfrm>
              <a:prstGeom prst="line">
                <a:avLst/>
              </a:prstGeom>
              <a:ln w="19050">
                <a:solidFill>
                  <a:srgbClr val="314B5B"/>
                </a:solidFill>
                <a:miter lim="800000"/>
              </a:ln>
            </p:spPr>
            <p:style>
              <a:lnRef idx="1">
                <a:schemeClr val="accent1"/>
              </a:lnRef>
              <a:fillRef idx="0">
                <a:schemeClr val="accent1"/>
              </a:fillRef>
              <a:effectRef idx="0">
                <a:schemeClr val="accent1"/>
              </a:effectRef>
              <a:fontRef idx="minor">
                <a:schemeClr val="tx1"/>
              </a:fontRef>
            </p:style>
          </p:cxnSp>
        </p:grpSp>
      </p:grpSp>
      <p:grpSp>
        <p:nvGrpSpPr>
          <p:cNvPr id="24" name="Group 23">
            <a:extLst>
              <a:ext uri="{FF2B5EF4-FFF2-40B4-BE49-F238E27FC236}">
                <a16:creationId xmlns:a16="http://schemas.microsoft.com/office/drawing/2014/main" id="{79D1CA2F-6709-6E4D-9564-D78A10566D2A}"/>
              </a:ext>
            </a:extLst>
          </p:cNvPr>
          <p:cNvGrpSpPr/>
          <p:nvPr/>
        </p:nvGrpSpPr>
        <p:grpSpPr>
          <a:xfrm>
            <a:off x="8587572" y="2066003"/>
            <a:ext cx="666478" cy="691491"/>
            <a:chOff x="3532010" y="4834128"/>
            <a:chExt cx="666652" cy="691671"/>
          </a:xfrm>
        </p:grpSpPr>
        <p:sp>
          <p:nvSpPr>
            <p:cNvPr id="25" name="Rounded Rectangle 24">
              <a:extLst>
                <a:ext uri="{FF2B5EF4-FFF2-40B4-BE49-F238E27FC236}">
                  <a16:creationId xmlns:a16="http://schemas.microsoft.com/office/drawing/2014/main" id="{113F9E90-B85E-CF4B-9479-090091953B9F}"/>
                </a:ext>
              </a:extLst>
            </p:cNvPr>
            <p:cNvSpPr/>
            <p:nvPr/>
          </p:nvSpPr>
          <p:spPr>
            <a:xfrm>
              <a:off x="3532010" y="5139485"/>
              <a:ext cx="136288" cy="386314"/>
            </a:xfrm>
            <a:prstGeom prst="roundRect">
              <a:avLst/>
            </a:prstGeom>
            <a:solidFill>
              <a:srgbClr val="314B5B"/>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p>
          </p:txBody>
        </p:sp>
        <p:sp>
          <p:nvSpPr>
            <p:cNvPr id="26" name="Rounded Rectangle 25">
              <a:extLst>
                <a:ext uri="{FF2B5EF4-FFF2-40B4-BE49-F238E27FC236}">
                  <a16:creationId xmlns:a16="http://schemas.microsoft.com/office/drawing/2014/main" id="{2AC085B3-3767-8A4C-9AF3-AC2249FE7369}"/>
                </a:ext>
              </a:extLst>
            </p:cNvPr>
            <p:cNvSpPr/>
            <p:nvPr/>
          </p:nvSpPr>
          <p:spPr>
            <a:xfrm>
              <a:off x="3708798" y="4925801"/>
              <a:ext cx="136288" cy="599998"/>
            </a:xfrm>
            <a:prstGeom prst="roundRect">
              <a:avLst/>
            </a:prstGeom>
            <a:solidFill>
              <a:srgbClr val="314B5B"/>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p>
          </p:txBody>
        </p:sp>
        <p:sp>
          <p:nvSpPr>
            <p:cNvPr id="27" name="Rounded Rectangle 26">
              <a:extLst>
                <a:ext uri="{FF2B5EF4-FFF2-40B4-BE49-F238E27FC236}">
                  <a16:creationId xmlns:a16="http://schemas.microsoft.com/office/drawing/2014/main" id="{0766D6FC-821B-4C40-9151-7F5D9D26484A}"/>
                </a:ext>
              </a:extLst>
            </p:cNvPr>
            <p:cNvSpPr/>
            <p:nvPr/>
          </p:nvSpPr>
          <p:spPr>
            <a:xfrm>
              <a:off x="3885586" y="4834128"/>
              <a:ext cx="136288" cy="691671"/>
            </a:xfrm>
            <a:prstGeom prst="roundRect">
              <a:avLst/>
            </a:prstGeom>
            <a:solidFill>
              <a:srgbClr val="CD6B67"/>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dirty="0"/>
            </a:p>
          </p:txBody>
        </p:sp>
        <p:sp>
          <p:nvSpPr>
            <p:cNvPr id="28" name="Rounded Rectangle 27">
              <a:extLst>
                <a:ext uri="{FF2B5EF4-FFF2-40B4-BE49-F238E27FC236}">
                  <a16:creationId xmlns:a16="http://schemas.microsoft.com/office/drawing/2014/main" id="{61D79965-DE01-CC48-8BB0-40A735BC7F22}"/>
                </a:ext>
              </a:extLst>
            </p:cNvPr>
            <p:cNvSpPr/>
            <p:nvPr/>
          </p:nvSpPr>
          <p:spPr>
            <a:xfrm>
              <a:off x="4062374" y="4925801"/>
              <a:ext cx="136288" cy="599998"/>
            </a:xfrm>
            <a:prstGeom prst="roundRect">
              <a:avLst/>
            </a:prstGeom>
            <a:solidFill>
              <a:srgbClr val="314B5B"/>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p>
          </p:txBody>
        </p:sp>
      </p:grpSp>
      <p:pic>
        <p:nvPicPr>
          <p:cNvPr id="29" name="Picture 28">
            <a:extLst>
              <a:ext uri="{FF2B5EF4-FFF2-40B4-BE49-F238E27FC236}">
                <a16:creationId xmlns:a16="http://schemas.microsoft.com/office/drawing/2014/main" id="{AAD1CA0B-DEA9-8745-9F20-F7467409CBF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936855" y="1797069"/>
            <a:ext cx="1229358" cy="1229358"/>
          </a:xfrm>
          <a:prstGeom prst="rect">
            <a:avLst/>
          </a:prstGeom>
        </p:spPr>
      </p:pic>
      <p:grpSp>
        <p:nvGrpSpPr>
          <p:cNvPr id="67" name="Group 66">
            <a:extLst>
              <a:ext uri="{FF2B5EF4-FFF2-40B4-BE49-F238E27FC236}">
                <a16:creationId xmlns:a16="http://schemas.microsoft.com/office/drawing/2014/main" id="{DF5A31DE-3D5F-9441-BE0F-1DFB4E2F312B}"/>
              </a:ext>
            </a:extLst>
          </p:cNvPr>
          <p:cNvGrpSpPr/>
          <p:nvPr/>
        </p:nvGrpSpPr>
        <p:grpSpPr>
          <a:xfrm>
            <a:off x="3998922" y="1959863"/>
            <a:ext cx="1171182" cy="802163"/>
            <a:chOff x="1934287" y="3699009"/>
            <a:chExt cx="1289366" cy="1070021"/>
          </a:xfrm>
        </p:grpSpPr>
        <p:cxnSp>
          <p:nvCxnSpPr>
            <p:cNvPr id="68" name="Straight Connector 67">
              <a:extLst>
                <a:ext uri="{FF2B5EF4-FFF2-40B4-BE49-F238E27FC236}">
                  <a16:creationId xmlns:a16="http://schemas.microsoft.com/office/drawing/2014/main" id="{D961A422-0D75-C340-9707-0B7BE51B8961}"/>
                </a:ext>
              </a:extLst>
            </p:cNvPr>
            <p:cNvCxnSpPr>
              <a:cxnSpLocks/>
            </p:cNvCxnSpPr>
            <p:nvPr/>
          </p:nvCxnSpPr>
          <p:spPr>
            <a:xfrm flipH="1">
              <a:off x="2841065" y="4016573"/>
              <a:ext cx="263682" cy="117240"/>
            </a:xfrm>
            <a:prstGeom prst="line">
              <a:avLst/>
            </a:prstGeom>
            <a:noFill/>
            <a:ln w="38100" cap="flat" cmpd="sng" algn="ctr">
              <a:solidFill>
                <a:srgbClr val="FFFFFF">
                  <a:lumMod val="50000"/>
                </a:srgbClr>
              </a:solidFill>
              <a:prstDash val="solid"/>
              <a:miter lim="800000"/>
            </a:ln>
            <a:effectLst/>
          </p:spPr>
        </p:cxnSp>
        <p:grpSp>
          <p:nvGrpSpPr>
            <p:cNvPr id="69" name="Group 68">
              <a:extLst>
                <a:ext uri="{FF2B5EF4-FFF2-40B4-BE49-F238E27FC236}">
                  <a16:creationId xmlns:a16="http://schemas.microsoft.com/office/drawing/2014/main" id="{41C49DD4-11CF-4F4B-93F1-074FE95ADC8C}"/>
                </a:ext>
              </a:extLst>
            </p:cNvPr>
            <p:cNvGrpSpPr/>
            <p:nvPr/>
          </p:nvGrpSpPr>
          <p:grpSpPr>
            <a:xfrm>
              <a:off x="1934287" y="3699009"/>
              <a:ext cx="1289366" cy="1070021"/>
              <a:chOff x="1934286" y="3687141"/>
              <a:chExt cx="2874796" cy="2150215"/>
            </a:xfrm>
          </p:grpSpPr>
          <p:cxnSp>
            <p:nvCxnSpPr>
              <p:cNvPr id="70" name="Straight Connector 69">
                <a:extLst>
                  <a:ext uri="{FF2B5EF4-FFF2-40B4-BE49-F238E27FC236}">
                    <a16:creationId xmlns:a16="http://schemas.microsoft.com/office/drawing/2014/main" id="{83DF9BB4-8083-EF44-B661-F95E1E219A59}"/>
                  </a:ext>
                </a:extLst>
              </p:cNvPr>
              <p:cNvCxnSpPr>
                <a:cxnSpLocks/>
              </p:cNvCxnSpPr>
              <p:nvPr/>
            </p:nvCxnSpPr>
            <p:spPr>
              <a:xfrm flipH="1" flipV="1">
                <a:off x="2593611" y="3951464"/>
                <a:ext cx="135014" cy="233354"/>
              </a:xfrm>
              <a:prstGeom prst="line">
                <a:avLst/>
              </a:prstGeom>
              <a:noFill/>
              <a:ln w="38100" cap="flat" cmpd="sng" algn="ctr">
                <a:solidFill>
                  <a:srgbClr val="FFFFFF">
                    <a:lumMod val="50000"/>
                  </a:srgbClr>
                </a:solidFill>
                <a:prstDash val="solid"/>
                <a:miter lim="800000"/>
              </a:ln>
              <a:effectLst/>
            </p:spPr>
          </p:cxnSp>
          <p:cxnSp>
            <p:nvCxnSpPr>
              <p:cNvPr id="71" name="Straight Connector 70">
                <a:extLst>
                  <a:ext uri="{FF2B5EF4-FFF2-40B4-BE49-F238E27FC236}">
                    <a16:creationId xmlns:a16="http://schemas.microsoft.com/office/drawing/2014/main" id="{26671C81-23C1-9645-8E5F-5582F1ABDC00}"/>
                  </a:ext>
                </a:extLst>
              </p:cNvPr>
              <p:cNvCxnSpPr>
                <a:cxnSpLocks/>
              </p:cNvCxnSpPr>
              <p:nvPr/>
            </p:nvCxnSpPr>
            <p:spPr>
              <a:xfrm flipV="1">
                <a:off x="2169234" y="4408635"/>
                <a:ext cx="615678" cy="314892"/>
              </a:xfrm>
              <a:prstGeom prst="line">
                <a:avLst/>
              </a:prstGeom>
              <a:noFill/>
              <a:ln w="38100" cap="flat" cmpd="sng" algn="ctr">
                <a:solidFill>
                  <a:srgbClr val="FFFFFF">
                    <a:lumMod val="50000"/>
                  </a:srgbClr>
                </a:solidFill>
                <a:prstDash val="solid"/>
                <a:miter lim="800000"/>
              </a:ln>
              <a:effectLst/>
            </p:spPr>
          </p:cxnSp>
          <p:cxnSp>
            <p:nvCxnSpPr>
              <p:cNvPr id="72" name="Straight Connector 71">
                <a:extLst>
                  <a:ext uri="{FF2B5EF4-FFF2-40B4-BE49-F238E27FC236}">
                    <a16:creationId xmlns:a16="http://schemas.microsoft.com/office/drawing/2014/main" id="{26C9D108-3E84-1F42-9F91-DACCEFDB3265}"/>
                  </a:ext>
                </a:extLst>
              </p:cNvPr>
              <p:cNvCxnSpPr>
                <a:cxnSpLocks/>
                <a:stCxn id="83" idx="1"/>
              </p:cNvCxnSpPr>
              <p:nvPr/>
            </p:nvCxnSpPr>
            <p:spPr>
              <a:xfrm flipH="1" flipV="1">
                <a:off x="2950882" y="4641768"/>
                <a:ext cx="108130" cy="358412"/>
              </a:xfrm>
              <a:prstGeom prst="line">
                <a:avLst/>
              </a:prstGeom>
              <a:noFill/>
              <a:ln w="38100" cap="flat" cmpd="sng" algn="ctr">
                <a:solidFill>
                  <a:srgbClr val="FFFFFF">
                    <a:lumMod val="50000"/>
                  </a:srgbClr>
                </a:solidFill>
                <a:prstDash val="solid"/>
                <a:miter lim="800000"/>
              </a:ln>
              <a:effectLst/>
            </p:spPr>
          </p:cxnSp>
          <p:cxnSp>
            <p:nvCxnSpPr>
              <p:cNvPr id="73" name="Straight Connector 72">
                <a:extLst>
                  <a:ext uri="{FF2B5EF4-FFF2-40B4-BE49-F238E27FC236}">
                    <a16:creationId xmlns:a16="http://schemas.microsoft.com/office/drawing/2014/main" id="{F34E6037-93CD-E045-8056-90B42E4FF4C0}"/>
                  </a:ext>
                </a:extLst>
              </p:cNvPr>
              <p:cNvCxnSpPr>
                <a:cxnSpLocks/>
              </p:cNvCxnSpPr>
              <p:nvPr/>
            </p:nvCxnSpPr>
            <p:spPr>
              <a:xfrm flipH="1" flipV="1">
                <a:off x="3118819" y="4466192"/>
                <a:ext cx="301582" cy="92741"/>
              </a:xfrm>
              <a:prstGeom prst="line">
                <a:avLst/>
              </a:prstGeom>
              <a:noFill/>
              <a:ln w="38100" cap="flat" cmpd="sng" algn="ctr">
                <a:solidFill>
                  <a:srgbClr val="FFFFFF">
                    <a:lumMod val="50000"/>
                  </a:srgbClr>
                </a:solidFill>
                <a:prstDash val="solid"/>
                <a:miter lim="800000"/>
              </a:ln>
              <a:effectLst/>
            </p:spPr>
          </p:cxnSp>
          <p:cxnSp>
            <p:nvCxnSpPr>
              <p:cNvPr id="74" name="Straight Connector 73">
                <a:extLst>
                  <a:ext uri="{FF2B5EF4-FFF2-40B4-BE49-F238E27FC236}">
                    <a16:creationId xmlns:a16="http://schemas.microsoft.com/office/drawing/2014/main" id="{49C30C49-1AA1-F84A-ACF1-764C63F5B87D}"/>
                  </a:ext>
                </a:extLst>
              </p:cNvPr>
              <p:cNvCxnSpPr>
                <a:cxnSpLocks/>
              </p:cNvCxnSpPr>
              <p:nvPr/>
            </p:nvCxnSpPr>
            <p:spPr>
              <a:xfrm flipH="1" flipV="1">
                <a:off x="3850466" y="4728910"/>
                <a:ext cx="703162" cy="239944"/>
              </a:xfrm>
              <a:prstGeom prst="line">
                <a:avLst/>
              </a:prstGeom>
              <a:noFill/>
              <a:ln w="38100" cap="flat" cmpd="sng" algn="ctr">
                <a:solidFill>
                  <a:srgbClr val="FFFFFF">
                    <a:lumMod val="50000"/>
                  </a:srgbClr>
                </a:solidFill>
                <a:prstDash val="solid"/>
                <a:miter lim="800000"/>
              </a:ln>
              <a:effectLst/>
            </p:spPr>
          </p:cxnSp>
          <p:cxnSp>
            <p:nvCxnSpPr>
              <p:cNvPr id="75" name="Straight Connector 74">
                <a:extLst>
                  <a:ext uri="{FF2B5EF4-FFF2-40B4-BE49-F238E27FC236}">
                    <a16:creationId xmlns:a16="http://schemas.microsoft.com/office/drawing/2014/main" id="{5044E322-5D60-B74E-815E-FC1B6433C22C}"/>
                  </a:ext>
                </a:extLst>
              </p:cNvPr>
              <p:cNvCxnSpPr>
                <a:cxnSpLocks/>
              </p:cNvCxnSpPr>
              <p:nvPr/>
            </p:nvCxnSpPr>
            <p:spPr>
              <a:xfrm flipV="1">
                <a:off x="2660057" y="5274811"/>
                <a:ext cx="531359" cy="358708"/>
              </a:xfrm>
              <a:prstGeom prst="line">
                <a:avLst/>
              </a:prstGeom>
              <a:noFill/>
              <a:ln w="38100" cap="flat" cmpd="sng" algn="ctr">
                <a:solidFill>
                  <a:srgbClr val="FFFFFF">
                    <a:lumMod val="50000"/>
                  </a:srgbClr>
                </a:solidFill>
                <a:prstDash val="solid"/>
                <a:miter lim="800000"/>
              </a:ln>
              <a:effectLst/>
            </p:spPr>
          </p:cxnSp>
          <p:cxnSp>
            <p:nvCxnSpPr>
              <p:cNvPr id="76" name="Straight Connector 75">
                <a:extLst>
                  <a:ext uri="{FF2B5EF4-FFF2-40B4-BE49-F238E27FC236}">
                    <a16:creationId xmlns:a16="http://schemas.microsoft.com/office/drawing/2014/main" id="{A031EE71-5546-8E44-B4D6-A459C676D3B0}"/>
                  </a:ext>
                </a:extLst>
              </p:cNvPr>
              <p:cNvCxnSpPr>
                <a:cxnSpLocks/>
              </p:cNvCxnSpPr>
              <p:nvPr/>
            </p:nvCxnSpPr>
            <p:spPr>
              <a:xfrm flipV="1">
                <a:off x="3712325" y="4005096"/>
                <a:ext cx="243731" cy="556728"/>
              </a:xfrm>
              <a:prstGeom prst="line">
                <a:avLst/>
              </a:prstGeom>
              <a:noFill/>
              <a:ln w="38100" cap="flat" cmpd="sng" algn="ctr">
                <a:solidFill>
                  <a:srgbClr val="FFFFFF">
                    <a:lumMod val="50000"/>
                  </a:srgbClr>
                </a:solidFill>
                <a:prstDash val="solid"/>
                <a:miter lim="800000"/>
              </a:ln>
              <a:effectLst/>
            </p:spPr>
          </p:cxnSp>
          <p:cxnSp>
            <p:nvCxnSpPr>
              <p:cNvPr id="77" name="Straight Connector 76">
                <a:extLst>
                  <a:ext uri="{FF2B5EF4-FFF2-40B4-BE49-F238E27FC236}">
                    <a16:creationId xmlns:a16="http://schemas.microsoft.com/office/drawing/2014/main" id="{4B2A68FE-C122-E94D-8B21-6089652E9E40}"/>
                  </a:ext>
                </a:extLst>
              </p:cNvPr>
              <p:cNvCxnSpPr>
                <a:cxnSpLocks/>
              </p:cNvCxnSpPr>
              <p:nvPr/>
            </p:nvCxnSpPr>
            <p:spPr>
              <a:xfrm>
                <a:off x="3355654" y="5306461"/>
                <a:ext cx="507744" cy="256233"/>
              </a:xfrm>
              <a:prstGeom prst="line">
                <a:avLst/>
              </a:prstGeom>
              <a:noFill/>
              <a:ln w="38100" cap="flat" cmpd="sng" algn="ctr">
                <a:solidFill>
                  <a:srgbClr val="FFFFFF">
                    <a:lumMod val="50000"/>
                  </a:srgbClr>
                </a:solidFill>
                <a:prstDash val="solid"/>
                <a:miter lim="800000"/>
              </a:ln>
              <a:effectLst/>
            </p:spPr>
          </p:cxnSp>
          <p:sp>
            <p:nvSpPr>
              <p:cNvPr id="78" name="Oval 77">
                <a:extLst>
                  <a:ext uri="{FF2B5EF4-FFF2-40B4-BE49-F238E27FC236}">
                    <a16:creationId xmlns:a16="http://schemas.microsoft.com/office/drawing/2014/main" id="{5F69D8F3-AD75-3541-8026-0D8F767FC48D}"/>
                  </a:ext>
                </a:extLst>
              </p:cNvPr>
              <p:cNvSpPr/>
              <p:nvPr/>
            </p:nvSpPr>
            <p:spPr>
              <a:xfrm>
                <a:off x="2554942" y="4105365"/>
                <a:ext cx="555812" cy="549982"/>
              </a:xfrm>
              <a:prstGeom prst="ellipse">
                <a:avLst/>
              </a:prstGeom>
              <a:solidFill>
                <a:srgbClr val="CD6B67"/>
              </a:solidFill>
              <a:ln w="12700" cap="flat" cmpd="sng" algn="ctr">
                <a:solidFill>
                  <a:srgbClr val="CD6B6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rgbClr val="FFFFFF"/>
                  </a:solidFill>
                  <a:effectLst/>
                  <a:uLnTx/>
                  <a:uFillTx/>
                  <a:latin typeface="Oracle Sans" panose="020B0503020204020204" pitchFamily="34" charset="0"/>
                  <a:cs typeface="Oracle Sans" panose="020B0503020204020204" pitchFamily="34" charset="0"/>
                </a:endParaRPr>
              </a:p>
            </p:txBody>
          </p:sp>
          <p:sp>
            <p:nvSpPr>
              <p:cNvPr id="79" name="Oval 78">
                <a:extLst>
                  <a:ext uri="{FF2B5EF4-FFF2-40B4-BE49-F238E27FC236}">
                    <a16:creationId xmlns:a16="http://schemas.microsoft.com/office/drawing/2014/main" id="{B8DF7E61-80AC-1C40-919C-65BE7522C395}"/>
                  </a:ext>
                </a:extLst>
              </p:cNvPr>
              <p:cNvSpPr/>
              <p:nvPr/>
            </p:nvSpPr>
            <p:spPr>
              <a:xfrm>
                <a:off x="2545976" y="5473053"/>
                <a:ext cx="286872" cy="281998"/>
              </a:xfrm>
              <a:prstGeom prst="ellipse">
                <a:avLst/>
              </a:prstGeom>
              <a:solidFill>
                <a:srgbClr val="7F7F7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dirty="0">
                  <a:ln>
                    <a:noFill/>
                  </a:ln>
                  <a:solidFill>
                    <a:srgbClr val="FFFFFF"/>
                  </a:solidFill>
                  <a:effectLst/>
                  <a:uLnTx/>
                  <a:uFillTx/>
                  <a:latin typeface="Oracle Sans" panose="020B0503020204020204" pitchFamily="34" charset="0"/>
                  <a:cs typeface="Oracle Sans" panose="020B0503020204020204" pitchFamily="34" charset="0"/>
                </a:endParaRPr>
              </a:p>
            </p:txBody>
          </p:sp>
          <p:sp>
            <p:nvSpPr>
              <p:cNvPr id="80" name="Oval 79">
                <a:extLst>
                  <a:ext uri="{FF2B5EF4-FFF2-40B4-BE49-F238E27FC236}">
                    <a16:creationId xmlns:a16="http://schemas.microsoft.com/office/drawing/2014/main" id="{0CD988F9-7058-C64D-A6BF-CE4673A5F855}"/>
                  </a:ext>
                </a:extLst>
              </p:cNvPr>
              <p:cNvSpPr/>
              <p:nvPr/>
            </p:nvSpPr>
            <p:spPr>
              <a:xfrm>
                <a:off x="2375646" y="3710764"/>
                <a:ext cx="286871" cy="281998"/>
              </a:xfrm>
              <a:prstGeom prst="ellipse">
                <a:avLst/>
              </a:prstGeom>
              <a:solidFill>
                <a:srgbClr val="7F7F7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rgbClr val="FFFFFF"/>
                  </a:solidFill>
                  <a:effectLst/>
                  <a:uLnTx/>
                  <a:uFillTx/>
                  <a:latin typeface="Oracle Sans" panose="020B0503020204020204" pitchFamily="34" charset="0"/>
                  <a:cs typeface="Oracle Sans" panose="020B0503020204020204" pitchFamily="34" charset="0"/>
                </a:endParaRPr>
              </a:p>
            </p:txBody>
          </p:sp>
          <p:sp>
            <p:nvSpPr>
              <p:cNvPr id="81" name="Oval 80">
                <a:extLst>
                  <a:ext uri="{FF2B5EF4-FFF2-40B4-BE49-F238E27FC236}">
                    <a16:creationId xmlns:a16="http://schemas.microsoft.com/office/drawing/2014/main" id="{D7752437-390A-1E44-AB52-D5CEBB0383C5}"/>
                  </a:ext>
                </a:extLst>
              </p:cNvPr>
              <p:cNvSpPr/>
              <p:nvPr/>
            </p:nvSpPr>
            <p:spPr>
              <a:xfrm>
                <a:off x="4388553" y="4159689"/>
                <a:ext cx="286869" cy="281999"/>
              </a:xfrm>
              <a:prstGeom prst="ellipse">
                <a:avLst/>
              </a:prstGeom>
              <a:solidFill>
                <a:srgbClr val="7F7F7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rgbClr val="FFFFFF"/>
                  </a:solidFill>
                  <a:effectLst/>
                  <a:uLnTx/>
                  <a:uFillTx/>
                  <a:latin typeface="Oracle Sans" panose="020B0503020204020204" pitchFamily="34" charset="0"/>
                  <a:cs typeface="Oracle Sans" panose="020B0503020204020204" pitchFamily="34" charset="0"/>
                </a:endParaRPr>
              </a:p>
            </p:txBody>
          </p:sp>
          <p:sp>
            <p:nvSpPr>
              <p:cNvPr id="82" name="Oval 81">
                <a:extLst>
                  <a:ext uri="{FF2B5EF4-FFF2-40B4-BE49-F238E27FC236}">
                    <a16:creationId xmlns:a16="http://schemas.microsoft.com/office/drawing/2014/main" id="{0647956C-9925-AC46-BB2D-A3F777313FBE}"/>
                  </a:ext>
                </a:extLst>
              </p:cNvPr>
              <p:cNvSpPr/>
              <p:nvPr/>
            </p:nvSpPr>
            <p:spPr>
              <a:xfrm>
                <a:off x="3424433" y="4285892"/>
                <a:ext cx="555812" cy="549982"/>
              </a:xfrm>
              <a:prstGeom prst="ellipse">
                <a:avLst/>
              </a:prstGeom>
              <a:solidFill>
                <a:srgbClr val="CD6B67"/>
              </a:solidFill>
              <a:ln w="12700" cap="flat" cmpd="sng" algn="ctr">
                <a:solidFill>
                  <a:srgbClr val="CD6B6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rgbClr val="FFFFFF"/>
                  </a:solidFill>
                  <a:effectLst/>
                  <a:uLnTx/>
                  <a:uFillTx/>
                  <a:latin typeface="Oracle Sans" panose="020B0503020204020204" pitchFamily="34" charset="0"/>
                  <a:cs typeface="Oracle Sans" panose="020B0503020204020204" pitchFamily="34" charset="0"/>
                </a:endParaRPr>
              </a:p>
            </p:txBody>
          </p:sp>
          <p:sp>
            <p:nvSpPr>
              <p:cNvPr id="83" name="Oval 82">
                <a:extLst>
                  <a:ext uri="{FF2B5EF4-FFF2-40B4-BE49-F238E27FC236}">
                    <a16:creationId xmlns:a16="http://schemas.microsoft.com/office/drawing/2014/main" id="{2BE03D6D-42F2-E146-A44C-92848864A6B0}"/>
                  </a:ext>
                </a:extLst>
              </p:cNvPr>
              <p:cNvSpPr/>
              <p:nvPr/>
            </p:nvSpPr>
            <p:spPr>
              <a:xfrm>
                <a:off x="2977615" y="4919637"/>
                <a:ext cx="555812" cy="549982"/>
              </a:xfrm>
              <a:prstGeom prst="ellipse">
                <a:avLst/>
              </a:prstGeom>
              <a:solidFill>
                <a:srgbClr val="CD6B67"/>
              </a:solidFill>
              <a:ln w="12700" cap="flat" cmpd="sng" algn="ctr">
                <a:solidFill>
                  <a:srgbClr val="CD6B6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rgbClr val="FFFFFF"/>
                  </a:solidFill>
                  <a:effectLst/>
                  <a:uLnTx/>
                  <a:uFillTx/>
                  <a:latin typeface="Oracle Sans" panose="020B0503020204020204" pitchFamily="34" charset="0"/>
                  <a:cs typeface="Oracle Sans" panose="020B0503020204020204" pitchFamily="34" charset="0"/>
                </a:endParaRPr>
              </a:p>
            </p:txBody>
          </p:sp>
          <p:sp>
            <p:nvSpPr>
              <p:cNvPr id="84" name="Oval 83">
                <a:extLst>
                  <a:ext uri="{FF2B5EF4-FFF2-40B4-BE49-F238E27FC236}">
                    <a16:creationId xmlns:a16="http://schemas.microsoft.com/office/drawing/2014/main" id="{4FD5A88A-224C-F945-9BF2-DEFFC261A9B3}"/>
                  </a:ext>
                </a:extLst>
              </p:cNvPr>
              <p:cNvSpPr/>
              <p:nvPr/>
            </p:nvSpPr>
            <p:spPr>
              <a:xfrm>
                <a:off x="1934286" y="4538781"/>
                <a:ext cx="411477" cy="380856"/>
              </a:xfrm>
              <a:prstGeom prst="ellipse">
                <a:avLst/>
              </a:prstGeom>
              <a:solidFill>
                <a:srgbClr val="6487A3">
                  <a:lumMod val="50000"/>
                </a:srgbClr>
              </a:solidFill>
              <a:ln w="12700" cap="flat" cmpd="sng" algn="ctr">
                <a:solidFill>
                  <a:srgbClr val="6487A3">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rgbClr val="FFFFFF"/>
                  </a:solidFill>
                  <a:effectLst/>
                  <a:uLnTx/>
                  <a:uFillTx/>
                  <a:latin typeface="Oracle Sans" panose="020B0503020204020204" pitchFamily="34" charset="0"/>
                  <a:cs typeface="Oracle Sans" panose="020B0503020204020204" pitchFamily="34" charset="0"/>
                </a:endParaRPr>
              </a:p>
            </p:txBody>
          </p:sp>
          <p:sp>
            <p:nvSpPr>
              <p:cNvPr id="85" name="Oval 84">
                <a:extLst>
                  <a:ext uri="{FF2B5EF4-FFF2-40B4-BE49-F238E27FC236}">
                    <a16:creationId xmlns:a16="http://schemas.microsoft.com/office/drawing/2014/main" id="{786B7D51-8C7F-3D40-B816-A433B87D40EE}"/>
                  </a:ext>
                </a:extLst>
              </p:cNvPr>
              <p:cNvSpPr/>
              <p:nvPr/>
            </p:nvSpPr>
            <p:spPr>
              <a:xfrm>
                <a:off x="3755686" y="5456500"/>
                <a:ext cx="411477" cy="380856"/>
              </a:xfrm>
              <a:prstGeom prst="ellipse">
                <a:avLst/>
              </a:prstGeom>
              <a:solidFill>
                <a:srgbClr val="6487A3">
                  <a:lumMod val="50000"/>
                </a:srgbClr>
              </a:solidFill>
              <a:ln w="12700" cap="flat" cmpd="sng" algn="ctr">
                <a:solidFill>
                  <a:srgbClr val="6487A3">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rgbClr val="FFFFFF"/>
                  </a:solidFill>
                  <a:effectLst/>
                  <a:uLnTx/>
                  <a:uFillTx/>
                  <a:latin typeface="Oracle Sans" panose="020B0503020204020204" pitchFamily="34" charset="0"/>
                  <a:cs typeface="Oracle Sans" panose="020B0503020204020204" pitchFamily="34" charset="0"/>
                </a:endParaRPr>
              </a:p>
            </p:txBody>
          </p:sp>
          <p:sp>
            <p:nvSpPr>
              <p:cNvPr id="86" name="Oval 85">
                <a:extLst>
                  <a:ext uri="{FF2B5EF4-FFF2-40B4-BE49-F238E27FC236}">
                    <a16:creationId xmlns:a16="http://schemas.microsoft.com/office/drawing/2014/main" id="{5272638A-C5B1-3848-8A9C-36740D95C4D4}"/>
                  </a:ext>
                </a:extLst>
              </p:cNvPr>
              <p:cNvSpPr/>
              <p:nvPr/>
            </p:nvSpPr>
            <p:spPr>
              <a:xfrm>
                <a:off x="4397605" y="4764442"/>
                <a:ext cx="411477" cy="380855"/>
              </a:xfrm>
              <a:prstGeom prst="ellipse">
                <a:avLst/>
              </a:prstGeom>
              <a:solidFill>
                <a:srgbClr val="6487A3">
                  <a:lumMod val="50000"/>
                </a:srgbClr>
              </a:solidFill>
              <a:ln w="12700" cap="flat" cmpd="sng" algn="ctr">
                <a:solidFill>
                  <a:srgbClr val="6487A3">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rgbClr val="FFFFFF"/>
                  </a:solidFill>
                  <a:effectLst/>
                  <a:uLnTx/>
                  <a:uFillTx/>
                  <a:latin typeface="Oracle Sans" panose="020B0503020204020204" pitchFamily="34" charset="0"/>
                  <a:cs typeface="Oracle Sans" panose="020B0503020204020204" pitchFamily="34" charset="0"/>
                </a:endParaRPr>
              </a:p>
            </p:txBody>
          </p:sp>
          <p:sp>
            <p:nvSpPr>
              <p:cNvPr id="87" name="Oval 86">
                <a:extLst>
                  <a:ext uri="{FF2B5EF4-FFF2-40B4-BE49-F238E27FC236}">
                    <a16:creationId xmlns:a16="http://schemas.microsoft.com/office/drawing/2014/main" id="{FFD44231-46D1-8A43-AA37-33DE571AAD70}"/>
                  </a:ext>
                </a:extLst>
              </p:cNvPr>
              <p:cNvSpPr/>
              <p:nvPr/>
            </p:nvSpPr>
            <p:spPr>
              <a:xfrm>
                <a:off x="3790571" y="3687141"/>
                <a:ext cx="411476" cy="380857"/>
              </a:xfrm>
              <a:prstGeom prst="ellipse">
                <a:avLst/>
              </a:prstGeom>
              <a:solidFill>
                <a:srgbClr val="6487A3">
                  <a:lumMod val="50000"/>
                </a:srgbClr>
              </a:solidFill>
              <a:ln w="12700" cap="flat" cmpd="sng" algn="ctr">
                <a:solidFill>
                  <a:srgbClr val="6487A3">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rgbClr val="FFFFFF"/>
                  </a:solidFill>
                  <a:effectLst/>
                  <a:uLnTx/>
                  <a:uFillTx/>
                  <a:latin typeface="Oracle Sans" panose="020B0503020204020204" pitchFamily="34" charset="0"/>
                  <a:cs typeface="Oracle Sans" panose="020B0503020204020204" pitchFamily="34" charset="0"/>
                </a:endParaRPr>
              </a:p>
            </p:txBody>
          </p:sp>
        </p:grpSp>
      </p:grpSp>
      <p:pic>
        <p:nvPicPr>
          <p:cNvPr id="94" name="Picture 93">
            <a:extLst>
              <a:ext uri="{FF2B5EF4-FFF2-40B4-BE49-F238E27FC236}">
                <a16:creationId xmlns:a16="http://schemas.microsoft.com/office/drawing/2014/main" id="{FFDBD09D-9790-004B-B055-42974659FB6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682681" y="1853379"/>
            <a:ext cx="1116739" cy="1116739"/>
          </a:xfrm>
          <a:prstGeom prst="rect">
            <a:avLst/>
          </a:prstGeom>
        </p:spPr>
      </p:pic>
      <p:sp>
        <p:nvSpPr>
          <p:cNvPr id="104" name="TextBox 103">
            <a:extLst>
              <a:ext uri="{FF2B5EF4-FFF2-40B4-BE49-F238E27FC236}">
                <a16:creationId xmlns:a16="http://schemas.microsoft.com/office/drawing/2014/main" id="{E4402D41-0FE6-074A-93F0-A142E49B4B70}"/>
              </a:ext>
            </a:extLst>
          </p:cNvPr>
          <p:cNvSpPr txBox="1"/>
          <p:nvPr/>
        </p:nvSpPr>
        <p:spPr>
          <a:xfrm>
            <a:off x="684004" y="2987623"/>
            <a:ext cx="5028492" cy="677108"/>
          </a:xfrm>
          <a:prstGeom prst="rect">
            <a:avLst/>
          </a:prstGeom>
          <a:noFill/>
        </p:spPr>
        <p:txBody>
          <a:bodyPr wrap="none" rtlCol="0">
            <a:spAutoFit/>
          </a:bodyPr>
          <a:lstStyle/>
          <a:p>
            <a:pPr algn="ctr"/>
            <a:r>
              <a:rPr lang="en-US" sz="2000" b="1" dirty="0"/>
              <a:t>Multiple Data Models</a:t>
            </a:r>
          </a:p>
          <a:p>
            <a:pPr algn="ctr"/>
            <a:r>
              <a:rPr lang="en-US" dirty="0"/>
              <a:t>Relational, document, graph, spatial, full-text...</a:t>
            </a:r>
          </a:p>
        </p:txBody>
      </p:sp>
      <p:sp>
        <p:nvSpPr>
          <p:cNvPr id="106" name="TextBox 105">
            <a:extLst>
              <a:ext uri="{FF2B5EF4-FFF2-40B4-BE49-F238E27FC236}">
                <a16:creationId xmlns:a16="http://schemas.microsoft.com/office/drawing/2014/main" id="{C4024CD2-1C63-1242-B80C-1E3FB19F3F51}"/>
              </a:ext>
            </a:extLst>
          </p:cNvPr>
          <p:cNvSpPr txBox="1"/>
          <p:nvPr/>
        </p:nvSpPr>
        <p:spPr>
          <a:xfrm>
            <a:off x="6191298" y="2987623"/>
            <a:ext cx="5418535" cy="677108"/>
          </a:xfrm>
          <a:prstGeom prst="rect">
            <a:avLst/>
          </a:prstGeom>
          <a:noFill/>
        </p:spPr>
        <p:txBody>
          <a:bodyPr wrap="none" rtlCol="0">
            <a:spAutoFit/>
          </a:bodyPr>
          <a:lstStyle/>
          <a:p>
            <a:pPr algn="ctr"/>
            <a:r>
              <a:rPr lang="en-US" sz="2000" b="1" dirty="0"/>
              <a:t>Multiple Workloads</a:t>
            </a:r>
          </a:p>
          <a:p>
            <a:pPr algn="ctr"/>
            <a:r>
              <a:rPr lang="en-US" dirty="0"/>
              <a:t>Transactional, operational, analytics, IoT, ML, AI...</a:t>
            </a:r>
          </a:p>
        </p:txBody>
      </p:sp>
      <p:sp>
        <p:nvSpPr>
          <p:cNvPr id="107" name="Rectangle 106">
            <a:extLst>
              <a:ext uri="{FF2B5EF4-FFF2-40B4-BE49-F238E27FC236}">
                <a16:creationId xmlns:a16="http://schemas.microsoft.com/office/drawing/2014/main" id="{4716550E-99CE-3748-AF80-9F969ED111EA}"/>
              </a:ext>
            </a:extLst>
          </p:cNvPr>
          <p:cNvSpPr/>
          <p:nvPr/>
        </p:nvSpPr>
        <p:spPr>
          <a:xfrm>
            <a:off x="3899161" y="5215593"/>
            <a:ext cx="4427543" cy="923330"/>
          </a:xfrm>
          <a:prstGeom prst="rect">
            <a:avLst/>
          </a:prstGeom>
        </p:spPr>
        <p:txBody>
          <a:bodyPr wrap="square">
            <a:spAutoFit/>
          </a:bodyPr>
          <a:lstStyle/>
          <a:p>
            <a:pPr algn="ctr"/>
            <a:r>
              <a:rPr lang="en-US" b="1" dirty="0"/>
              <a:t>One Database</a:t>
            </a:r>
            <a:br>
              <a:rPr lang="en-US" b="1" dirty="0"/>
            </a:br>
            <a:r>
              <a:rPr lang="en-US" dirty="0"/>
              <a:t>SQL, services, tooling, security, management, licensing...</a:t>
            </a:r>
            <a:endParaRPr lang="en-US" b="1" dirty="0"/>
          </a:p>
        </p:txBody>
      </p:sp>
      <p:pic>
        <p:nvPicPr>
          <p:cNvPr id="108" name="Picture 107">
            <a:extLst>
              <a:ext uri="{FF2B5EF4-FFF2-40B4-BE49-F238E27FC236}">
                <a16:creationId xmlns:a16="http://schemas.microsoft.com/office/drawing/2014/main" id="{242C1215-C5C6-6144-A18B-44AED4E650F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522947" y="4177624"/>
            <a:ext cx="1162903" cy="1162903"/>
          </a:xfrm>
          <a:prstGeom prst="rect">
            <a:avLst/>
          </a:prstGeom>
        </p:spPr>
      </p:pic>
      <p:sp>
        <p:nvSpPr>
          <p:cNvPr id="110" name="Left Brace 109">
            <a:extLst>
              <a:ext uri="{FF2B5EF4-FFF2-40B4-BE49-F238E27FC236}">
                <a16:creationId xmlns:a16="http://schemas.microsoft.com/office/drawing/2014/main" id="{F30B331D-78BF-7A43-BD5B-6564ED66BFBF}"/>
              </a:ext>
            </a:extLst>
          </p:cNvPr>
          <p:cNvSpPr/>
          <p:nvPr/>
        </p:nvSpPr>
        <p:spPr>
          <a:xfrm rot="16200000">
            <a:off x="5841215" y="-1678692"/>
            <a:ext cx="509569" cy="11202056"/>
          </a:xfrm>
          <a:prstGeom prst="leftBrace">
            <a:avLst>
              <a:gd name="adj1" fmla="val 31594"/>
              <a:gd name="adj2" fmla="val 50000"/>
            </a:avLst>
          </a:prstGeom>
          <a:solidFill>
            <a:schemeClr val="bg2"/>
          </a:solidFill>
          <a:ln w="60325" cap="rnd">
            <a:solidFill>
              <a:srgbClr val="E15039"/>
            </a:solidFill>
            <a:prstDash val="solid"/>
            <a:round/>
            <a:extLst>
              <a:ext uri="{C807C97D-BFC1-408E-A445-0C87EB9F89A2}">
                <ask:lineSketchStyleProps xmlns:ask="http://schemas.microsoft.com/office/drawing/2018/sketchyshapes" sd="1219033472">
                  <a:custGeom>
                    <a:avLst/>
                    <a:gdLst>
                      <a:gd name="connsiteX0" fmla="*/ 509569 w 509569"/>
                      <a:gd name="connsiteY0" fmla="*/ 11772260 h 11772260"/>
                      <a:gd name="connsiteX1" fmla="*/ 254784 w 509569"/>
                      <a:gd name="connsiteY1" fmla="*/ 11729798 h 11772260"/>
                      <a:gd name="connsiteX2" fmla="*/ 254785 w 509569"/>
                      <a:gd name="connsiteY2" fmla="*/ 5928592 h 11772260"/>
                      <a:gd name="connsiteX3" fmla="*/ 0 w 509569"/>
                      <a:gd name="connsiteY3" fmla="*/ 5886130 h 11772260"/>
                      <a:gd name="connsiteX4" fmla="*/ 254785 w 509569"/>
                      <a:gd name="connsiteY4" fmla="*/ 5843668 h 11772260"/>
                      <a:gd name="connsiteX5" fmla="*/ 254785 w 509569"/>
                      <a:gd name="connsiteY5" fmla="*/ 5379572 h 11772260"/>
                      <a:gd name="connsiteX6" fmla="*/ 254785 w 509569"/>
                      <a:gd name="connsiteY6" fmla="*/ 4683427 h 11772260"/>
                      <a:gd name="connsiteX7" fmla="*/ 254785 w 509569"/>
                      <a:gd name="connsiteY7" fmla="*/ 4219330 h 11772260"/>
                      <a:gd name="connsiteX8" fmla="*/ 254785 w 509569"/>
                      <a:gd name="connsiteY8" fmla="*/ 3523186 h 11772260"/>
                      <a:gd name="connsiteX9" fmla="*/ 254785 w 509569"/>
                      <a:gd name="connsiteY9" fmla="*/ 3117101 h 11772260"/>
                      <a:gd name="connsiteX10" fmla="*/ 254785 w 509569"/>
                      <a:gd name="connsiteY10" fmla="*/ 2536981 h 11772260"/>
                      <a:gd name="connsiteX11" fmla="*/ 254785 w 509569"/>
                      <a:gd name="connsiteY11" fmla="*/ 1956860 h 11772260"/>
                      <a:gd name="connsiteX12" fmla="*/ 254785 w 509569"/>
                      <a:gd name="connsiteY12" fmla="*/ 1434751 h 11772260"/>
                      <a:gd name="connsiteX13" fmla="*/ 254785 w 509569"/>
                      <a:gd name="connsiteY13" fmla="*/ 738607 h 11772260"/>
                      <a:gd name="connsiteX14" fmla="*/ 254785 w 509569"/>
                      <a:gd name="connsiteY14" fmla="*/ 42462 h 11772260"/>
                      <a:gd name="connsiteX15" fmla="*/ 509570 w 509569"/>
                      <a:gd name="connsiteY15" fmla="*/ 0 h 11772260"/>
                      <a:gd name="connsiteX16" fmla="*/ 509569 w 509569"/>
                      <a:gd name="connsiteY16" fmla="*/ 11772260 h 11772260"/>
                      <a:gd name="connsiteX0" fmla="*/ 509569 w 509569"/>
                      <a:gd name="connsiteY0" fmla="*/ 11772260 h 11772260"/>
                      <a:gd name="connsiteX1" fmla="*/ 254784 w 509569"/>
                      <a:gd name="connsiteY1" fmla="*/ 11729798 h 11772260"/>
                      <a:gd name="connsiteX2" fmla="*/ 254785 w 509569"/>
                      <a:gd name="connsiteY2" fmla="*/ 5928592 h 11772260"/>
                      <a:gd name="connsiteX3" fmla="*/ 0 w 509569"/>
                      <a:gd name="connsiteY3" fmla="*/ 5886130 h 11772260"/>
                      <a:gd name="connsiteX4" fmla="*/ 254785 w 509569"/>
                      <a:gd name="connsiteY4" fmla="*/ 5843668 h 11772260"/>
                      <a:gd name="connsiteX5" fmla="*/ 254785 w 509569"/>
                      <a:gd name="connsiteY5" fmla="*/ 5379572 h 11772260"/>
                      <a:gd name="connsiteX6" fmla="*/ 254785 w 509569"/>
                      <a:gd name="connsiteY6" fmla="*/ 4857463 h 11772260"/>
                      <a:gd name="connsiteX7" fmla="*/ 254785 w 509569"/>
                      <a:gd name="connsiteY7" fmla="*/ 4451379 h 11772260"/>
                      <a:gd name="connsiteX8" fmla="*/ 254785 w 509569"/>
                      <a:gd name="connsiteY8" fmla="*/ 4045294 h 11772260"/>
                      <a:gd name="connsiteX9" fmla="*/ 254785 w 509569"/>
                      <a:gd name="connsiteY9" fmla="*/ 3407161 h 11772260"/>
                      <a:gd name="connsiteX10" fmla="*/ 254785 w 509569"/>
                      <a:gd name="connsiteY10" fmla="*/ 2943065 h 11772260"/>
                      <a:gd name="connsiteX11" fmla="*/ 254785 w 509569"/>
                      <a:gd name="connsiteY11" fmla="*/ 2246920 h 11772260"/>
                      <a:gd name="connsiteX12" fmla="*/ 254785 w 509569"/>
                      <a:gd name="connsiteY12" fmla="*/ 1724812 h 11772260"/>
                      <a:gd name="connsiteX13" fmla="*/ 254785 w 509569"/>
                      <a:gd name="connsiteY13" fmla="*/ 1318727 h 11772260"/>
                      <a:gd name="connsiteX14" fmla="*/ 254785 w 509569"/>
                      <a:gd name="connsiteY14" fmla="*/ 680595 h 11772260"/>
                      <a:gd name="connsiteX15" fmla="*/ 254785 w 509569"/>
                      <a:gd name="connsiteY15" fmla="*/ 42462 h 11772260"/>
                      <a:gd name="connsiteX16" fmla="*/ 509570 w 509569"/>
                      <a:gd name="connsiteY16" fmla="*/ 0 h 1177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9569" h="11772260" stroke="0" extrusionOk="0">
                        <a:moveTo>
                          <a:pt x="509569" y="11772260"/>
                        </a:moveTo>
                        <a:cubicBezTo>
                          <a:pt x="365854" y="11770409"/>
                          <a:pt x="248866" y="11755470"/>
                          <a:pt x="254784" y="11729798"/>
                        </a:cubicBezTo>
                        <a:cubicBezTo>
                          <a:pt x="353991" y="9816948"/>
                          <a:pt x="-258021" y="7878633"/>
                          <a:pt x="254785" y="5928592"/>
                        </a:cubicBezTo>
                        <a:cubicBezTo>
                          <a:pt x="250939" y="5908897"/>
                          <a:pt x="135263" y="5916258"/>
                          <a:pt x="0" y="5886130"/>
                        </a:cubicBezTo>
                        <a:cubicBezTo>
                          <a:pt x="138608" y="5884978"/>
                          <a:pt x="258487" y="5868888"/>
                          <a:pt x="254785" y="5843668"/>
                        </a:cubicBezTo>
                        <a:cubicBezTo>
                          <a:pt x="234009" y="5704287"/>
                          <a:pt x="301486" y="5502204"/>
                          <a:pt x="254785" y="5379572"/>
                        </a:cubicBezTo>
                        <a:cubicBezTo>
                          <a:pt x="208084" y="5256940"/>
                          <a:pt x="278537" y="4878100"/>
                          <a:pt x="254785" y="4683427"/>
                        </a:cubicBezTo>
                        <a:cubicBezTo>
                          <a:pt x="231033" y="4488754"/>
                          <a:pt x="270406" y="4347584"/>
                          <a:pt x="254785" y="4219330"/>
                        </a:cubicBezTo>
                        <a:cubicBezTo>
                          <a:pt x="239164" y="4091076"/>
                          <a:pt x="320286" y="3816881"/>
                          <a:pt x="254785" y="3523186"/>
                        </a:cubicBezTo>
                        <a:cubicBezTo>
                          <a:pt x="189284" y="3229491"/>
                          <a:pt x="301883" y="3298664"/>
                          <a:pt x="254785" y="3117101"/>
                        </a:cubicBezTo>
                        <a:cubicBezTo>
                          <a:pt x="207687" y="2935539"/>
                          <a:pt x="273322" y="2685298"/>
                          <a:pt x="254785" y="2536981"/>
                        </a:cubicBezTo>
                        <a:cubicBezTo>
                          <a:pt x="236248" y="2388664"/>
                          <a:pt x="261047" y="2098744"/>
                          <a:pt x="254785" y="1956860"/>
                        </a:cubicBezTo>
                        <a:cubicBezTo>
                          <a:pt x="248523" y="1814976"/>
                          <a:pt x="257884" y="1635044"/>
                          <a:pt x="254785" y="1434751"/>
                        </a:cubicBezTo>
                        <a:cubicBezTo>
                          <a:pt x="251686" y="1234458"/>
                          <a:pt x="311320" y="920332"/>
                          <a:pt x="254785" y="738607"/>
                        </a:cubicBezTo>
                        <a:cubicBezTo>
                          <a:pt x="198250" y="556882"/>
                          <a:pt x="289350" y="208120"/>
                          <a:pt x="254785" y="42462"/>
                        </a:cubicBezTo>
                        <a:cubicBezTo>
                          <a:pt x="233067" y="22577"/>
                          <a:pt x="350968" y="-12343"/>
                          <a:pt x="509570" y="0"/>
                        </a:cubicBezTo>
                        <a:cubicBezTo>
                          <a:pt x="301534" y="3909320"/>
                          <a:pt x="20118" y="6850454"/>
                          <a:pt x="509569" y="11772260"/>
                        </a:cubicBezTo>
                        <a:close/>
                      </a:path>
                      <a:path w="509569" h="11772260" fill="none" extrusionOk="0">
                        <a:moveTo>
                          <a:pt x="509569" y="11772260"/>
                        </a:moveTo>
                        <a:cubicBezTo>
                          <a:pt x="369256" y="11766832"/>
                          <a:pt x="250598" y="11755693"/>
                          <a:pt x="254784" y="11729798"/>
                        </a:cubicBezTo>
                        <a:cubicBezTo>
                          <a:pt x="69789" y="10126840"/>
                          <a:pt x="573741" y="8099335"/>
                          <a:pt x="254785" y="5928592"/>
                        </a:cubicBezTo>
                        <a:cubicBezTo>
                          <a:pt x="254357" y="5915315"/>
                          <a:pt x="169706" y="5868933"/>
                          <a:pt x="0" y="5886130"/>
                        </a:cubicBezTo>
                        <a:cubicBezTo>
                          <a:pt x="137507" y="5891221"/>
                          <a:pt x="250750" y="5867334"/>
                          <a:pt x="254785" y="5843668"/>
                        </a:cubicBezTo>
                        <a:cubicBezTo>
                          <a:pt x="216459" y="5746648"/>
                          <a:pt x="306579" y="5537418"/>
                          <a:pt x="254785" y="5379572"/>
                        </a:cubicBezTo>
                        <a:cubicBezTo>
                          <a:pt x="202991" y="5221726"/>
                          <a:pt x="264374" y="5040983"/>
                          <a:pt x="254785" y="4857463"/>
                        </a:cubicBezTo>
                        <a:cubicBezTo>
                          <a:pt x="245196" y="4673943"/>
                          <a:pt x="295095" y="4542915"/>
                          <a:pt x="254785" y="4451379"/>
                        </a:cubicBezTo>
                        <a:cubicBezTo>
                          <a:pt x="214475" y="4359843"/>
                          <a:pt x="273610" y="4209989"/>
                          <a:pt x="254785" y="4045294"/>
                        </a:cubicBezTo>
                        <a:cubicBezTo>
                          <a:pt x="235960" y="3880600"/>
                          <a:pt x="294321" y="3661804"/>
                          <a:pt x="254785" y="3407161"/>
                        </a:cubicBezTo>
                        <a:cubicBezTo>
                          <a:pt x="215249" y="3152518"/>
                          <a:pt x="267849" y="3152340"/>
                          <a:pt x="254785" y="2943065"/>
                        </a:cubicBezTo>
                        <a:cubicBezTo>
                          <a:pt x="241721" y="2733790"/>
                          <a:pt x="315092" y="2460958"/>
                          <a:pt x="254785" y="2246920"/>
                        </a:cubicBezTo>
                        <a:cubicBezTo>
                          <a:pt x="194478" y="2032882"/>
                          <a:pt x="310797" y="1864627"/>
                          <a:pt x="254785" y="1724812"/>
                        </a:cubicBezTo>
                        <a:cubicBezTo>
                          <a:pt x="198773" y="1584997"/>
                          <a:pt x="273468" y="1410333"/>
                          <a:pt x="254785" y="1318727"/>
                        </a:cubicBezTo>
                        <a:cubicBezTo>
                          <a:pt x="236102" y="1227122"/>
                          <a:pt x="308430" y="816049"/>
                          <a:pt x="254785" y="680595"/>
                        </a:cubicBezTo>
                        <a:cubicBezTo>
                          <a:pt x="201140" y="545141"/>
                          <a:pt x="270793" y="252710"/>
                          <a:pt x="254785" y="42462"/>
                        </a:cubicBezTo>
                        <a:cubicBezTo>
                          <a:pt x="264404" y="13260"/>
                          <a:pt x="367892" y="8565"/>
                          <a:pt x="509570" y="0"/>
                        </a:cubicBezTo>
                      </a:path>
                    </a:pathLst>
                  </a:custGeom>
                  <ask:type>
                    <ask:lineSketchNone/>
                  </ask:type>
                </ask:lineSketchStyleProps>
              </a:ext>
            </a:extLst>
          </a:ln>
          <a:effectLst>
            <a:softEdge rad="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494919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3F849-9E2A-9947-9C1C-2102F82EF299}"/>
              </a:ext>
            </a:extLst>
          </p:cNvPr>
          <p:cNvSpPr>
            <a:spLocks noGrp="1"/>
          </p:cNvSpPr>
          <p:nvPr>
            <p:ph type="title"/>
          </p:nvPr>
        </p:nvSpPr>
        <p:spPr/>
        <p:txBody>
          <a:bodyPr/>
          <a:lstStyle/>
          <a:p>
            <a:r>
              <a:rPr lang="en-US" dirty="0">
                <a:latin typeface="Oracle Sans" panose="020B0503020204020204" pitchFamily="34" charset="0"/>
                <a:cs typeface="Oracle Sans" panose="020B0503020204020204" pitchFamily="34" charset="0"/>
              </a:rPr>
              <a:t>JSR-374 JSON-P </a:t>
            </a:r>
          </a:p>
        </p:txBody>
      </p:sp>
      <p:sp>
        <p:nvSpPr>
          <p:cNvPr id="3" name="Content Placeholder 2">
            <a:extLst>
              <a:ext uri="{FF2B5EF4-FFF2-40B4-BE49-F238E27FC236}">
                <a16:creationId xmlns:a16="http://schemas.microsoft.com/office/drawing/2014/main" id="{6FBA31C9-EB8A-B14D-8735-E78A14E9BDFA}"/>
              </a:ext>
            </a:extLst>
          </p:cNvPr>
          <p:cNvSpPr>
            <a:spLocks noGrp="1"/>
          </p:cNvSpPr>
          <p:nvPr>
            <p:ph idx="1"/>
          </p:nvPr>
        </p:nvSpPr>
        <p:spPr>
          <a:xfrm>
            <a:off x="766871" y="1830033"/>
            <a:ext cx="10671048" cy="3909030"/>
          </a:xfrm>
        </p:spPr>
        <p:txBody>
          <a:bodyPr/>
          <a:lstStyle/>
          <a:p>
            <a:pPr marL="285750" indent="-285750">
              <a:lnSpc>
                <a:spcPct val="100000"/>
              </a:lnSpc>
              <a:buFont typeface="Arial" panose="020B0604020202020204" pitchFamily="34" charset="0"/>
              <a:buChar char="•"/>
            </a:pPr>
            <a:r>
              <a:rPr lang="en-US" dirty="0"/>
              <a:t>JSON-P (JSON Processing) is a Java API to parse and generate JSON</a:t>
            </a:r>
          </a:p>
          <a:p>
            <a:pPr marL="285750" indent="-285750">
              <a:lnSpc>
                <a:spcPct val="100000"/>
              </a:lnSpc>
              <a:buFont typeface="Arial" panose="020B0604020202020204" pitchFamily="34" charset="0"/>
              <a:buChar char="•"/>
            </a:pPr>
            <a:r>
              <a:rPr lang="en-US" dirty="0">
                <a:latin typeface="Menlo" panose="020B0609030804020204" pitchFamily="49" charset="0"/>
                <a:ea typeface="Menlo" panose="020B0609030804020204" pitchFamily="49" charset="0"/>
                <a:cs typeface="Menlo" panose="020B0609030804020204" pitchFamily="49" charset="0"/>
              </a:rPr>
              <a:t>oracle.sql.json </a:t>
            </a:r>
            <a:r>
              <a:rPr lang="en-US" dirty="0"/>
              <a:t>can loosely be thought of as an extension of JSON-P</a:t>
            </a:r>
          </a:p>
          <a:p>
            <a:pPr marL="285750" indent="-285750">
              <a:lnSpc>
                <a:spcPct val="100000"/>
              </a:lnSpc>
              <a:buFont typeface="Arial" panose="020B0604020202020204" pitchFamily="34" charset="0"/>
              <a:buChar char="•"/>
            </a:pPr>
            <a:r>
              <a:rPr lang="en-US" dirty="0"/>
              <a:t>JSON-P 1.0 -&gt; </a:t>
            </a:r>
            <a:r>
              <a:rPr lang="en-US" b="1" dirty="0">
                <a:solidFill>
                  <a:schemeClr val="accent1"/>
                </a:solidFill>
                <a:latin typeface="Menlo" panose="020B0609030804020204" pitchFamily="49" charset="0"/>
                <a:ea typeface="Menlo" panose="020B0609030804020204" pitchFamily="49" charset="0"/>
                <a:cs typeface="Menlo" panose="020B0609030804020204" pitchFamily="49" charset="0"/>
              </a:rPr>
              <a:t>javax.json</a:t>
            </a:r>
          </a:p>
          <a:p>
            <a:pPr marL="285750" indent="-285750">
              <a:lnSpc>
                <a:spcPct val="100000"/>
              </a:lnSpc>
              <a:buFont typeface="Arial" panose="020B0604020202020204" pitchFamily="34" charset="0"/>
              <a:buChar char="•"/>
            </a:pPr>
            <a:r>
              <a:rPr lang="en-US" dirty="0"/>
              <a:t>JSON-P 2.0 -&gt; </a:t>
            </a:r>
            <a:r>
              <a:rPr lang="en-US" b="1" dirty="0">
                <a:solidFill>
                  <a:schemeClr val="accent1"/>
                </a:solidFill>
                <a:latin typeface="Menlo" panose="020B0609030804020204" pitchFamily="49" charset="0"/>
                <a:ea typeface="Menlo" panose="020B0609030804020204" pitchFamily="49" charset="0"/>
                <a:cs typeface="Menlo" panose="020B0609030804020204" pitchFamily="49" charset="0"/>
              </a:rPr>
              <a:t>jakarta.json</a:t>
            </a:r>
          </a:p>
          <a:p>
            <a:pPr marL="285750" indent="-285750">
              <a:lnSpc>
                <a:spcPct val="100000"/>
              </a:lnSpc>
              <a:buFont typeface="Arial" panose="020B0604020202020204" pitchFamily="34" charset="0"/>
              <a:buChar char="•"/>
            </a:pPr>
            <a:r>
              <a:rPr lang="en-US" dirty="0"/>
              <a:t>Has tree model and event model</a:t>
            </a:r>
          </a:p>
          <a:p>
            <a:pPr marL="285750" indent="-285750">
              <a:lnSpc>
                <a:spcPct val="100000"/>
              </a:lnSpc>
              <a:buFont typeface="Arial" panose="020B0604020202020204" pitchFamily="34" charset="0"/>
              <a:buChar char="•"/>
            </a:pPr>
            <a:r>
              <a:rPr lang="en-US" dirty="0"/>
              <a:t>Differences from </a:t>
            </a:r>
            <a:r>
              <a:rPr lang="en-US" dirty="0">
                <a:latin typeface="Menlo" panose="020B0609030804020204" pitchFamily="49" charset="0"/>
                <a:ea typeface="Menlo" panose="020B0609030804020204" pitchFamily="49" charset="0"/>
                <a:cs typeface="Menlo" panose="020B0609030804020204" pitchFamily="49" charset="0"/>
              </a:rPr>
              <a:t>oracle.sql.json: </a:t>
            </a:r>
          </a:p>
          <a:p>
            <a:pPr marL="651510" lvl="1" indent="-285750">
              <a:lnSpc>
                <a:spcPct val="100000"/>
              </a:lnSpc>
            </a:pPr>
            <a:r>
              <a:rPr lang="en-US" dirty="0"/>
              <a:t>supports extended types</a:t>
            </a:r>
          </a:p>
          <a:p>
            <a:pPr marL="651510" lvl="1" indent="-285750">
              <a:lnSpc>
                <a:spcPct val="100000"/>
              </a:lnSpc>
            </a:pPr>
            <a:r>
              <a:rPr lang="en-US" dirty="0"/>
              <a:t>supports a mutable tree model</a:t>
            </a:r>
          </a:p>
          <a:p>
            <a:pPr marL="651510" lvl="1" indent="-285750">
              <a:lnSpc>
                <a:spcPct val="100000"/>
              </a:lnSpc>
            </a:pPr>
            <a:r>
              <a:rPr lang="en-US" dirty="0"/>
              <a:t>supports conversion to and from OSON</a:t>
            </a:r>
          </a:p>
          <a:p>
            <a:pPr marL="651510" lvl="1" indent="-285750">
              <a:lnSpc>
                <a:spcPct val="100000"/>
              </a:lnSpc>
            </a:pPr>
            <a:r>
              <a:rPr lang="en-US" dirty="0"/>
              <a:t>does not support builders/reader or the services API</a:t>
            </a:r>
          </a:p>
          <a:p>
            <a:pPr marL="651510" lvl="1" indent="-285750">
              <a:lnSpc>
                <a:spcPct val="150000"/>
              </a:lnSpc>
            </a:pPr>
            <a:endParaRPr lang="en-US" dirty="0"/>
          </a:p>
          <a:p>
            <a:pPr marL="285750" indent="-285750">
              <a:lnSpc>
                <a:spcPct val="150000"/>
              </a:lnSpc>
            </a:pPr>
            <a:endParaRPr lang="en-US" dirty="0"/>
          </a:p>
        </p:txBody>
      </p:sp>
      <p:sp>
        <p:nvSpPr>
          <p:cNvPr id="4" name="Slide Number Placeholder 3">
            <a:extLst>
              <a:ext uri="{FF2B5EF4-FFF2-40B4-BE49-F238E27FC236}">
                <a16:creationId xmlns:a16="http://schemas.microsoft.com/office/drawing/2014/main" id="{3C314BE5-911A-C049-ACFA-197B89AA581B}"/>
              </a:ext>
            </a:extLst>
          </p:cNvPr>
          <p:cNvSpPr>
            <a:spLocks noGrp="1"/>
          </p:cNvSpPr>
          <p:nvPr>
            <p:ph type="sldNum" sz="quarter" idx="12"/>
          </p:nvPr>
        </p:nvSpPr>
        <p:spPr/>
        <p:txBody>
          <a:bodyPr/>
          <a:lstStyle/>
          <a:p>
            <a:fld id="{345D60D9-5372-5F40-9443-0F9AE5BDC3C8}" type="slidenum">
              <a:rPr lang="en-US" smtClean="0"/>
              <a:pPr/>
              <a:t>30</a:t>
            </a:fld>
            <a:endParaRPr lang="en-US" dirty="0"/>
          </a:p>
        </p:txBody>
      </p:sp>
      <p:sp>
        <p:nvSpPr>
          <p:cNvPr id="5" name="Footer Placeholder 4">
            <a:extLst>
              <a:ext uri="{FF2B5EF4-FFF2-40B4-BE49-F238E27FC236}">
                <a16:creationId xmlns:a16="http://schemas.microsoft.com/office/drawing/2014/main" id="{625AA194-1041-4244-8CC3-5650B46406BD}"/>
              </a:ext>
            </a:extLst>
          </p:cNvPr>
          <p:cNvSpPr>
            <a:spLocks noGrp="1"/>
          </p:cNvSpPr>
          <p:nvPr>
            <p:ph type="ftr" sz="quarter" idx="11"/>
          </p:nvPr>
        </p:nvSpPr>
        <p:spPr/>
        <p:txBody>
          <a:bodyPr/>
          <a:lstStyle/>
          <a:p>
            <a:r>
              <a:rPr lang="en-US" dirty="0"/>
              <a:t>Copyright © 2022, Oracle and/or its affiliates</a:t>
            </a:r>
          </a:p>
        </p:txBody>
      </p:sp>
    </p:spTree>
    <p:extLst>
      <p:ext uri="{BB962C8B-B14F-4D97-AF65-F5344CB8AC3E}">
        <p14:creationId xmlns:p14="http://schemas.microsoft.com/office/powerpoint/2010/main" val="473777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A38FF-68EE-A746-BF55-1AA38A295219}"/>
              </a:ext>
            </a:extLst>
          </p:cNvPr>
          <p:cNvSpPr>
            <a:spLocks noGrp="1"/>
          </p:cNvSpPr>
          <p:nvPr>
            <p:ph type="title"/>
          </p:nvPr>
        </p:nvSpPr>
        <p:spPr>
          <a:xfrm>
            <a:off x="760476" y="326941"/>
            <a:ext cx="10671048" cy="822960"/>
          </a:xfrm>
        </p:spPr>
        <p:txBody>
          <a:bodyPr/>
          <a:lstStyle/>
          <a:p>
            <a:r>
              <a:rPr lang="en-US" sz="3600" dirty="0">
                <a:latin typeface="Oracle Sans" panose="020B0503020204020204" pitchFamily="34" charset="0"/>
                <a:cs typeface="Oracle Sans" panose="020B0503020204020204" pitchFamily="34" charset="0"/>
              </a:rPr>
              <a:t>JSON-P: Wrap and Unwrap</a:t>
            </a:r>
          </a:p>
        </p:txBody>
      </p:sp>
      <p:sp>
        <p:nvSpPr>
          <p:cNvPr id="4" name="Slide Number Placeholder 3">
            <a:extLst>
              <a:ext uri="{FF2B5EF4-FFF2-40B4-BE49-F238E27FC236}">
                <a16:creationId xmlns:a16="http://schemas.microsoft.com/office/drawing/2014/main" id="{76CE3855-6CBE-4E41-868C-A631E65ECE73}"/>
              </a:ext>
            </a:extLst>
          </p:cNvPr>
          <p:cNvSpPr>
            <a:spLocks noGrp="1"/>
          </p:cNvSpPr>
          <p:nvPr>
            <p:ph type="sldNum" sz="quarter" idx="12"/>
          </p:nvPr>
        </p:nvSpPr>
        <p:spPr/>
        <p:txBody>
          <a:bodyPr/>
          <a:lstStyle/>
          <a:p>
            <a:fld id="{345D60D9-5372-5F40-9443-0F9AE5BDC3C8}" type="slidenum">
              <a:rPr lang="en-US" smtClean="0"/>
              <a:pPr/>
              <a:t>31</a:t>
            </a:fld>
            <a:endParaRPr lang="en-US" dirty="0"/>
          </a:p>
        </p:txBody>
      </p:sp>
      <p:sp>
        <p:nvSpPr>
          <p:cNvPr id="5" name="Footer Placeholder 4">
            <a:extLst>
              <a:ext uri="{FF2B5EF4-FFF2-40B4-BE49-F238E27FC236}">
                <a16:creationId xmlns:a16="http://schemas.microsoft.com/office/drawing/2014/main" id="{0215319F-9F0E-1640-965E-849B8CC527DE}"/>
              </a:ext>
            </a:extLst>
          </p:cNvPr>
          <p:cNvSpPr>
            <a:spLocks noGrp="1"/>
          </p:cNvSpPr>
          <p:nvPr>
            <p:ph type="ftr" sz="quarter" idx="11"/>
          </p:nvPr>
        </p:nvSpPr>
        <p:spPr/>
        <p:txBody>
          <a:bodyPr/>
          <a:lstStyle/>
          <a:p>
            <a:r>
              <a:rPr lang="en-US" dirty="0"/>
              <a:t>Copyright © 2022, Oracle and/or its affiliates</a:t>
            </a:r>
          </a:p>
        </p:txBody>
      </p:sp>
      <p:graphicFrame>
        <p:nvGraphicFramePr>
          <p:cNvPr id="7" name="Table 6">
            <a:extLst>
              <a:ext uri="{FF2B5EF4-FFF2-40B4-BE49-F238E27FC236}">
                <a16:creationId xmlns:a16="http://schemas.microsoft.com/office/drawing/2014/main" id="{3F7A8862-02DD-1C4D-B923-51EB3D713B9D}"/>
              </a:ext>
            </a:extLst>
          </p:cNvPr>
          <p:cNvGraphicFramePr>
            <a:graphicFrameLocks noGrp="1"/>
          </p:cNvGraphicFramePr>
          <p:nvPr>
            <p:extLst>
              <p:ext uri="{D42A27DB-BD31-4B8C-83A1-F6EECF244321}">
                <p14:modId xmlns:p14="http://schemas.microsoft.com/office/powerpoint/2010/main" val="2017350469"/>
              </p:ext>
            </p:extLst>
          </p:nvPr>
        </p:nvGraphicFramePr>
        <p:xfrm>
          <a:off x="5848641" y="1626327"/>
          <a:ext cx="4493278" cy="4296862"/>
        </p:xfrm>
        <a:graphic>
          <a:graphicData uri="http://schemas.openxmlformats.org/drawingml/2006/table">
            <a:tbl>
              <a:tblPr firstRow="1" bandRow="1">
                <a:tableStyleId>{C083E6E3-FA7D-4D7B-A595-EF9225AFEA82}</a:tableStyleId>
              </a:tblPr>
              <a:tblGrid>
                <a:gridCol w="2613389">
                  <a:extLst>
                    <a:ext uri="{9D8B030D-6E8A-4147-A177-3AD203B41FA5}">
                      <a16:colId xmlns:a16="http://schemas.microsoft.com/office/drawing/2014/main" val="342471392"/>
                    </a:ext>
                  </a:extLst>
                </a:gridCol>
                <a:gridCol w="1879889">
                  <a:extLst>
                    <a:ext uri="{9D8B030D-6E8A-4147-A177-3AD203B41FA5}">
                      <a16:colId xmlns:a16="http://schemas.microsoft.com/office/drawing/2014/main" val="3732055262"/>
                    </a:ext>
                  </a:extLst>
                </a:gridCol>
              </a:tblGrid>
              <a:tr h="277258">
                <a:tc>
                  <a:txBody>
                    <a:bodyPr/>
                    <a:lstStyle/>
                    <a:p>
                      <a:r>
                        <a:rPr lang="en-US" sz="1400" dirty="0"/>
                        <a:t>oracle.sql.json</a:t>
                      </a:r>
                    </a:p>
                  </a:txBody>
                  <a:tcPr>
                    <a:lnL w="12700" cap="flat" cmpd="sng" algn="ctr">
                      <a:solidFill>
                        <a:schemeClr val="accent3"/>
                      </a:solidFill>
                      <a:prstDash val="solid"/>
                      <a:round/>
                      <a:headEnd type="none" w="med" len="med"/>
                      <a:tailEnd type="none" w="med" len="med"/>
                    </a:lnL>
                  </a:tcPr>
                </a:tc>
                <a:tc>
                  <a:txBody>
                    <a:bodyPr/>
                    <a:lstStyle/>
                    <a:p>
                      <a:r>
                        <a:rPr lang="en-US" sz="1400" dirty="0" err="1"/>
                        <a:t>jakarta.json</a:t>
                      </a:r>
                      <a:endParaRPr lang="en-US" sz="1400" dirty="0"/>
                    </a:p>
                  </a:txBody>
                  <a:tcPr/>
                </a:tc>
                <a:extLst>
                  <a:ext uri="{0D108BD9-81ED-4DB2-BD59-A6C34878D82A}">
                    <a16:rowId xmlns:a16="http://schemas.microsoft.com/office/drawing/2014/main" val="3437481990"/>
                  </a:ext>
                </a:extLst>
              </a:tr>
              <a:tr h="277258">
                <a:tc>
                  <a:txBody>
                    <a:bodyPr/>
                    <a:lstStyle/>
                    <a:p>
                      <a:r>
                        <a:rPr lang="en-US" sz="1400" dirty="0">
                          <a:latin typeface="Menlo" panose="020B0609030804020204" pitchFamily="49" charset="0"/>
                          <a:ea typeface="Menlo" panose="020B0609030804020204" pitchFamily="49" charset="0"/>
                          <a:cs typeface="Menlo" panose="020B0609030804020204" pitchFamily="49" charset="0"/>
                        </a:rPr>
                        <a:t>OracleJsonObject</a:t>
                      </a:r>
                    </a:p>
                  </a:txBody>
                  <a:tcPr>
                    <a:lnL w="12700" cap="flat" cmpd="sng" algn="ctr">
                      <a:solidFill>
                        <a:schemeClr val="accent3"/>
                      </a:solidFill>
                      <a:prstDash val="solid"/>
                      <a:round/>
                      <a:headEnd type="none" w="med" len="med"/>
                      <a:tailEnd type="none" w="med" len="med"/>
                    </a:lnL>
                  </a:tcPr>
                </a:tc>
                <a:tc>
                  <a:txBody>
                    <a:bodyPr/>
                    <a:lstStyle/>
                    <a:p>
                      <a:r>
                        <a:rPr lang="en-US" sz="1400" dirty="0">
                          <a:latin typeface="Menlo" panose="020B0609030804020204" pitchFamily="49" charset="0"/>
                          <a:ea typeface="Menlo" panose="020B0609030804020204" pitchFamily="49" charset="0"/>
                          <a:cs typeface="Menlo" panose="020B0609030804020204" pitchFamily="49" charset="0"/>
                        </a:rPr>
                        <a:t>JsonObject</a:t>
                      </a:r>
                    </a:p>
                  </a:txBody>
                  <a:tcPr/>
                </a:tc>
                <a:extLst>
                  <a:ext uri="{0D108BD9-81ED-4DB2-BD59-A6C34878D82A}">
                    <a16:rowId xmlns:a16="http://schemas.microsoft.com/office/drawing/2014/main" val="156133627"/>
                  </a:ext>
                </a:extLst>
              </a:tr>
              <a:tr h="277258">
                <a:tc>
                  <a:txBody>
                    <a:bodyPr/>
                    <a:lstStyle/>
                    <a:p>
                      <a:r>
                        <a:rPr lang="en-US" sz="1400" dirty="0">
                          <a:latin typeface="Menlo" panose="020B0609030804020204" pitchFamily="49" charset="0"/>
                          <a:ea typeface="Menlo" panose="020B0609030804020204" pitchFamily="49" charset="0"/>
                          <a:cs typeface="Menlo" panose="020B0609030804020204" pitchFamily="49" charset="0"/>
                        </a:rPr>
                        <a:t>OracleJsonArray</a:t>
                      </a:r>
                    </a:p>
                  </a:txBody>
                  <a:tcPr>
                    <a:lnL w="12700" cap="flat" cmpd="sng" algn="ctr">
                      <a:solidFill>
                        <a:schemeClr val="accent3"/>
                      </a:solidFill>
                      <a:prstDash val="solid"/>
                      <a:round/>
                      <a:headEnd type="none" w="med" len="med"/>
                      <a:tailEnd type="none" w="med" len="med"/>
                    </a:lnL>
                  </a:tcPr>
                </a:tc>
                <a:tc>
                  <a:txBody>
                    <a:bodyPr/>
                    <a:lstStyle/>
                    <a:p>
                      <a:r>
                        <a:rPr lang="en-US" sz="1400" dirty="0">
                          <a:latin typeface="Menlo" panose="020B0609030804020204" pitchFamily="49" charset="0"/>
                          <a:ea typeface="Menlo" panose="020B0609030804020204" pitchFamily="49" charset="0"/>
                          <a:cs typeface="Menlo" panose="020B0609030804020204" pitchFamily="49" charset="0"/>
                        </a:rPr>
                        <a:t>JsonArray</a:t>
                      </a:r>
                    </a:p>
                  </a:txBody>
                  <a:tcPr/>
                </a:tc>
                <a:extLst>
                  <a:ext uri="{0D108BD9-81ED-4DB2-BD59-A6C34878D82A}">
                    <a16:rowId xmlns:a16="http://schemas.microsoft.com/office/drawing/2014/main" val="2562605965"/>
                  </a:ext>
                </a:extLst>
              </a:tr>
              <a:tr h="277258">
                <a:tc>
                  <a:txBody>
                    <a:bodyPr/>
                    <a:lstStyle/>
                    <a:p>
                      <a:r>
                        <a:rPr lang="en-US" sz="1400" dirty="0">
                          <a:latin typeface="Menlo" panose="020B0609030804020204" pitchFamily="49" charset="0"/>
                          <a:ea typeface="Menlo" panose="020B0609030804020204" pitchFamily="49" charset="0"/>
                          <a:cs typeface="Menlo" panose="020B0609030804020204" pitchFamily="49" charset="0"/>
                        </a:rPr>
                        <a:t>OracleJsonDecimal</a:t>
                      </a:r>
                    </a:p>
                  </a:txBody>
                  <a:tcPr>
                    <a:lnL w="12700" cap="flat" cmpd="sng" algn="ctr">
                      <a:solidFill>
                        <a:schemeClr val="accent3"/>
                      </a:solidFill>
                      <a:prstDash val="solid"/>
                      <a:round/>
                      <a:headEnd type="none" w="med" len="med"/>
                      <a:tailEnd type="none" w="med" len="med"/>
                    </a:lnL>
                  </a:tcPr>
                </a:tc>
                <a:tc rowSpan="3">
                  <a:txBody>
                    <a:bodyPr/>
                    <a:lstStyle/>
                    <a:p>
                      <a:r>
                        <a:rPr lang="en-US" sz="1400" dirty="0">
                          <a:latin typeface="Menlo" panose="020B0609030804020204" pitchFamily="49" charset="0"/>
                          <a:ea typeface="Menlo" panose="020B0609030804020204" pitchFamily="49" charset="0"/>
                          <a:cs typeface="Menlo" panose="020B0609030804020204" pitchFamily="49" charset="0"/>
                        </a:rPr>
                        <a:t>JsonNumber</a:t>
                      </a:r>
                    </a:p>
                  </a:txBody>
                  <a:tcPr/>
                </a:tc>
                <a:extLst>
                  <a:ext uri="{0D108BD9-81ED-4DB2-BD59-A6C34878D82A}">
                    <a16:rowId xmlns:a16="http://schemas.microsoft.com/office/drawing/2014/main" val="335548767"/>
                  </a:ext>
                </a:extLst>
              </a:tr>
              <a:tr h="277258">
                <a:tc>
                  <a:txBody>
                    <a:bodyPr/>
                    <a:lstStyle/>
                    <a:p>
                      <a:r>
                        <a:rPr lang="en-US" sz="1400" dirty="0">
                          <a:latin typeface="Menlo" panose="020B0609030804020204" pitchFamily="49" charset="0"/>
                          <a:ea typeface="Menlo" panose="020B0609030804020204" pitchFamily="49" charset="0"/>
                          <a:cs typeface="Menlo" panose="020B0609030804020204" pitchFamily="49" charset="0"/>
                        </a:rPr>
                        <a:t>OracleJsonDouble</a:t>
                      </a:r>
                    </a:p>
                  </a:txBody>
                  <a:tcPr>
                    <a:lnL w="12700" cap="flat" cmpd="sng" algn="ctr">
                      <a:solidFill>
                        <a:schemeClr val="accent3"/>
                      </a:solidFill>
                      <a:prstDash val="solid"/>
                      <a:round/>
                      <a:headEnd type="none" w="med" len="med"/>
                      <a:tailEnd type="none" w="med" len="med"/>
                    </a:lnL>
                  </a:tcPr>
                </a:tc>
                <a:tc vMerge="1">
                  <a:txBody>
                    <a:bodyPr/>
                    <a:lstStyle/>
                    <a:p>
                      <a:endParaRPr lang="en-US" sz="1400" dirty="0"/>
                    </a:p>
                  </a:txBody>
                  <a:tcPr/>
                </a:tc>
                <a:extLst>
                  <a:ext uri="{0D108BD9-81ED-4DB2-BD59-A6C34878D82A}">
                    <a16:rowId xmlns:a16="http://schemas.microsoft.com/office/drawing/2014/main" val="1706440610"/>
                  </a:ext>
                </a:extLst>
              </a:tr>
              <a:tr h="0">
                <a:tc>
                  <a:txBody>
                    <a:bodyPr/>
                    <a:lstStyle/>
                    <a:p>
                      <a:r>
                        <a:rPr lang="en-US" sz="1400" dirty="0">
                          <a:latin typeface="Menlo" panose="020B0609030804020204" pitchFamily="49" charset="0"/>
                          <a:ea typeface="Menlo" panose="020B0609030804020204" pitchFamily="49" charset="0"/>
                          <a:cs typeface="Menlo" panose="020B0609030804020204" pitchFamily="49" charset="0"/>
                        </a:rPr>
                        <a:t>OracleJsonFloat</a:t>
                      </a:r>
                    </a:p>
                  </a:txBody>
                  <a:tcPr>
                    <a:lnL w="12700" cap="flat" cmpd="sng" algn="ctr">
                      <a:solidFill>
                        <a:schemeClr val="accent3"/>
                      </a:solidFill>
                      <a:prstDash val="solid"/>
                      <a:round/>
                      <a:headEnd type="none" w="med" len="med"/>
                      <a:tailEnd type="none" w="med" len="med"/>
                    </a:lnL>
                  </a:tcPr>
                </a:tc>
                <a:tc vMerge="1">
                  <a:txBody>
                    <a:bodyPr/>
                    <a:lstStyle/>
                    <a:p>
                      <a:endParaRPr lang="en-US" sz="1400" dirty="0"/>
                    </a:p>
                  </a:txBody>
                  <a:tcPr/>
                </a:tc>
                <a:extLst>
                  <a:ext uri="{0D108BD9-81ED-4DB2-BD59-A6C34878D82A}">
                    <a16:rowId xmlns:a16="http://schemas.microsoft.com/office/drawing/2014/main" val="1701231231"/>
                  </a:ext>
                </a:extLst>
              </a:tr>
              <a:tr h="277258">
                <a:tc>
                  <a:txBody>
                    <a:bodyPr/>
                    <a:lstStyle/>
                    <a:p>
                      <a:r>
                        <a:rPr lang="en-US" sz="1400" dirty="0">
                          <a:latin typeface="Menlo" panose="020B0609030804020204" pitchFamily="49" charset="0"/>
                          <a:ea typeface="Menlo" panose="020B0609030804020204" pitchFamily="49" charset="0"/>
                          <a:cs typeface="Menlo" panose="020B0609030804020204" pitchFamily="49" charset="0"/>
                        </a:rPr>
                        <a:t>OracleJsonString</a:t>
                      </a:r>
                    </a:p>
                  </a:txBody>
                  <a:tcPr>
                    <a:lnL w="12700" cap="flat" cmpd="sng" algn="ctr">
                      <a:solidFill>
                        <a:schemeClr val="accent3"/>
                      </a:solidFill>
                      <a:prstDash val="solid"/>
                      <a:round/>
                      <a:headEnd type="none" w="med" len="med"/>
                      <a:tailEnd type="none" w="med" len="med"/>
                    </a:lnL>
                  </a:tcPr>
                </a:tc>
                <a:tc rowSpan="6">
                  <a:txBody>
                    <a:bodyPr/>
                    <a:lstStyle/>
                    <a:p>
                      <a:r>
                        <a:rPr lang="en-US" sz="1400" dirty="0">
                          <a:latin typeface="Menlo" panose="020B0609030804020204" pitchFamily="49" charset="0"/>
                          <a:ea typeface="Menlo" panose="020B0609030804020204" pitchFamily="49" charset="0"/>
                          <a:cs typeface="Menlo" panose="020B0609030804020204" pitchFamily="49" charset="0"/>
                        </a:rPr>
                        <a:t>JsonString</a:t>
                      </a:r>
                    </a:p>
                  </a:txBody>
                  <a:tcPr/>
                </a:tc>
                <a:extLst>
                  <a:ext uri="{0D108BD9-81ED-4DB2-BD59-A6C34878D82A}">
                    <a16:rowId xmlns:a16="http://schemas.microsoft.com/office/drawing/2014/main" val="1491060070"/>
                  </a:ext>
                </a:extLst>
              </a:tr>
              <a:tr h="277258">
                <a:tc>
                  <a:txBody>
                    <a:bodyPr/>
                    <a:lstStyle/>
                    <a:p>
                      <a:r>
                        <a:rPr lang="en-US" sz="1400" dirty="0">
                          <a:latin typeface="Menlo" panose="020B0609030804020204" pitchFamily="49" charset="0"/>
                          <a:ea typeface="Menlo" panose="020B0609030804020204" pitchFamily="49" charset="0"/>
                          <a:cs typeface="Menlo" panose="020B0609030804020204" pitchFamily="49" charset="0"/>
                        </a:rPr>
                        <a:t>OracleJsonBinary</a:t>
                      </a:r>
                    </a:p>
                  </a:txBody>
                  <a:tcPr>
                    <a:lnL w="12700" cap="flat" cmpd="sng" algn="ctr">
                      <a:solidFill>
                        <a:schemeClr val="accent3"/>
                      </a:solidFill>
                      <a:prstDash val="solid"/>
                      <a:round/>
                      <a:headEnd type="none" w="med" len="med"/>
                      <a:tailEnd type="none" w="med" len="med"/>
                    </a:lnL>
                  </a:tcPr>
                </a:tc>
                <a:tc vMerge="1">
                  <a:txBody>
                    <a:bodyPr/>
                    <a:lstStyle/>
                    <a:p>
                      <a:endParaRPr lang="en-US" sz="1400" dirty="0"/>
                    </a:p>
                  </a:txBody>
                  <a:tcPr/>
                </a:tc>
                <a:extLst>
                  <a:ext uri="{0D108BD9-81ED-4DB2-BD59-A6C34878D82A}">
                    <a16:rowId xmlns:a16="http://schemas.microsoft.com/office/drawing/2014/main" val="2767582424"/>
                  </a:ext>
                </a:extLst>
              </a:tr>
              <a:tr h="277258">
                <a:tc>
                  <a:txBody>
                    <a:bodyPr/>
                    <a:lstStyle/>
                    <a:p>
                      <a:r>
                        <a:rPr lang="en-US" sz="1400" dirty="0">
                          <a:latin typeface="Menlo" panose="020B0609030804020204" pitchFamily="49" charset="0"/>
                          <a:ea typeface="Menlo" panose="020B0609030804020204" pitchFamily="49" charset="0"/>
                          <a:cs typeface="Menlo" panose="020B0609030804020204" pitchFamily="49" charset="0"/>
                        </a:rPr>
                        <a:t>OracleJsonTimestamp</a:t>
                      </a:r>
                    </a:p>
                  </a:txBody>
                  <a:tcPr>
                    <a:lnL w="12700" cap="flat" cmpd="sng" algn="ctr">
                      <a:solidFill>
                        <a:schemeClr val="accent3"/>
                      </a:solidFill>
                      <a:prstDash val="solid"/>
                      <a:round/>
                      <a:headEnd type="none" w="med" len="med"/>
                      <a:tailEnd type="none" w="med" len="med"/>
                    </a:lnL>
                  </a:tcPr>
                </a:tc>
                <a:tc vMerge="1">
                  <a:txBody>
                    <a:bodyPr/>
                    <a:lstStyle/>
                    <a:p>
                      <a:endParaRPr lang="en-US" sz="1400" dirty="0"/>
                    </a:p>
                  </a:txBody>
                  <a:tcPr/>
                </a:tc>
                <a:extLst>
                  <a:ext uri="{0D108BD9-81ED-4DB2-BD59-A6C34878D82A}">
                    <a16:rowId xmlns:a16="http://schemas.microsoft.com/office/drawing/2014/main" val="2931868095"/>
                  </a:ext>
                </a:extLst>
              </a:tr>
              <a:tr h="277258">
                <a:tc>
                  <a:txBody>
                    <a:bodyPr/>
                    <a:lstStyle/>
                    <a:p>
                      <a:r>
                        <a:rPr lang="en-US" sz="1400" dirty="0">
                          <a:latin typeface="Menlo" panose="020B0609030804020204" pitchFamily="49" charset="0"/>
                          <a:ea typeface="Menlo" panose="020B0609030804020204" pitchFamily="49" charset="0"/>
                          <a:cs typeface="Menlo" panose="020B0609030804020204" pitchFamily="49" charset="0"/>
                        </a:rPr>
                        <a:t>OracleJsonDate</a:t>
                      </a:r>
                    </a:p>
                  </a:txBody>
                  <a:tcPr>
                    <a:lnL w="12700" cap="flat" cmpd="sng" algn="ctr">
                      <a:solidFill>
                        <a:schemeClr val="accent3"/>
                      </a:solidFill>
                      <a:prstDash val="solid"/>
                      <a:round/>
                      <a:headEnd type="none" w="med" len="med"/>
                      <a:tailEnd type="none" w="med" len="med"/>
                    </a:lnL>
                  </a:tcPr>
                </a:tc>
                <a:tc vMerge="1">
                  <a:txBody>
                    <a:bodyPr/>
                    <a:lstStyle/>
                    <a:p>
                      <a:endParaRPr lang="en-US" sz="1400" dirty="0"/>
                    </a:p>
                  </a:txBody>
                  <a:tcPr/>
                </a:tc>
                <a:extLst>
                  <a:ext uri="{0D108BD9-81ED-4DB2-BD59-A6C34878D82A}">
                    <a16:rowId xmlns:a16="http://schemas.microsoft.com/office/drawing/2014/main" val="1666915289"/>
                  </a:ext>
                </a:extLst>
              </a:tr>
              <a:tr h="277258">
                <a:tc>
                  <a:txBody>
                    <a:bodyPr/>
                    <a:lstStyle/>
                    <a:p>
                      <a:r>
                        <a:rPr lang="en-US" sz="1400" dirty="0">
                          <a:latin typeface="Menlo" panose="020B0609030804020204" pitchFamily="49" charset="0"/>
                          <a:ea typeface="Menlo" panose="020B0609030804020204" pitchFamily="49" charset="0"/>
                          <a:cs typeface="Menlo" panose="020B0609030804020204" pitchFamily="49" charset="0"/>
                        </a:rPr>
                        <a:t>OracleJsonIntervalDS</a:t>
                      </a:r>
                    </a:p>
                  </a:txBody>
                  <a:tcPr>
                    <a:lnL w="12700" cap="flat" cmpd="sng" algn="ctr">
                      <a:solidFill>
                        <a:schemeClr val="accent3"/>
                      </a:solidFill>
                      <a:prstDash val="solid"/>
                      <a:round/>
                      <a:headEnd type="none" w="med" len="med"/>
                      <a:tailEnd type="none" w="med" len="med"/>
                    </a:lnL>
                  </a:tcPr>
                </a:tc>
                <a:tc vMerge="1">
                  <a:txBody>
                    <a:bodyPr/>
                    <a:lstStyle/>
                    <a:p>
                      <a:endParaRPr lang="en-US" sz="1400" dirty="0"/>
                    </a:p>
                  </a:txBody>
                  <a:tcPr/>
                </a:tc>
                <a:extLst>
                  <a:ext uri="{0D108BD9-81ED-4DB2-BD59-A6C34878D82A}">
                    <a16:rowId xmlns:a16="http://schemas.microsoft.com/office/drawing/2014/main" val="48916116"/>
                  </a:ext>
                </a:extLst>
              </a:tr>
              <a:tr h="277258">
                <a:tc>
                  <a:txBody>
                    <a:bodyPr/>
                    <a:lstStyle/>
                    <a:p>
                      <a:r>
                        <a:rPr lang="en-US" sz="1400" dirty="0">
                          <a:latin typeface="Menlo" panose="020B0609030804020204" pitchFamily="49" charset="0"/>
                          <a:ea typeface="Menlo" panose="020B0609030804020204" pitchFamily="49" charset="0"/>
                          <a:cs typeface="Menlo" panose="020B0609030804020204" pitchFamily="49" charset="0"/>
                        </a:rPr>
                        <a:t>OracleJsonIntervalYM</a:t>
                      </a:r>
                    </a:p>
                  </a:txBody>
                  <a:tcPr>
                    <a:lnL w="12700" cap="flat" cmpd="sng" algn="ctr">
                      <a:solidFill>
                        <a:schemeClr val="accent3"/>
                      </a:solidFill>
                      <a:prstDash val="solid"/>
                      <a:round/>
                      <a:headEnd type="none" w="med" len="med"/>
                      <a:tailEnd type="none" w="med" len="med"/>
                    </a:lnL>
                  </a:tcPr>
                </a:tc>
                <a:tc vMerge="1">
                  <a:txBody>
                    <a:bodyPr/>
                    <a:lstStyle/>
                    <a:p>
                      <a:endParaRPr lang="en-US" sz="1400" dirty="0"/>
                    </a:p>
                  </a:txBody>
                  <a:tcPr/>
                </a:tc>
                <a:extLst>
                  <a:ext uri="{0D108BD9-81ED-4DB2-BD59-A6C34878D82A}">
                    <a16:rowId xmlns:a16="http://schemas.microsoft.com/office/drawing/2014/main" val="1880204100"/>
                  </a:ext>
                </a:extLst>
              </a:tr>
              <a:tr h="277258">
                <a:tc>
                  <a:txBody>
                    <a:bodyPr/>
                    <a:lstStyle/>
                    <a:p>
                      <a:r>
                        <a:rPr lang="en-US" sz="1400" dirty="0">
                          <a:latin typeface="Menlo" panose="020B0609030804020204" pitchFamily="49" charset="0"/>
                          <a:ea typeface="Menlo" panose="020B0609030804020204" pitchFamily="49" charset="0"/>
                          <a:cs typeface="Menlo" panose="020B0609030804020204" pitchFamily="49" charset="0"/>
                        </a:rPr>
                        <a:t>OracleJsonGenerator</a:t>
                      </a:r>
                    </a:p>
                  </a:txBody>
                  <a:tcPr>
                    <a:lnL w="12700" cap="flat" cmpd="sng" algn="ctr">
                      <a:solidFill>
                        <a:schemeClr val="accent3"/>
                      </a:solidFill>
                      <a:prstDash val="solid"/>
                      <a:round/>
                      <a:headEnd type="none" w="med" len="med"/>
                      <a:tailEnd type="none" w="med" len="med"/>
                    </a:lnL>
                  </a:tcPr>
                </a:tc>
                <a:tc>
                  <a:txBody>
                    <a:bodyPr/>
                    <a:lstStyle/>
                    <a:p>
                      <a:r>
                        <a:rPr lang="en-US" sz="1400" dirty="0">
                          <a:latin typeface="Menlo" panose="020B0609030804020204" pitchFamily="49" charset="0"/>
                          <a:ea typeface="Menlo" panose="020B0609030804020204" pitchFamily="49" charset="0"/>
                          <a:cs typeface="Menlo" panose="020B0609030804020204" pitchFamily="49" charset="0"/>
                        </a:rPr>
                        <a:t>JsonGenerator</a:t>
                      </a:r>
                    </a:p>
                  </a:txBody>
                  <a:tcPr/>
                </a:tc>
                <a:extLst>
                  <a:ext uri="{0D108BD9-81ED-4DB2-BD59-A6C34878D82A}">
                    <a16:rowId xmlns:a16="http://schemas.microsoft.com/office/drawing/2014/main" val="416686867"/>
                  </a:ext>
                </a:extLst>
              </a:tr>
              <a:tr h="334462">
                <a:tc>
                  <a:txBody>
                    <a:bodyPr/>
                    <a:lstStyle/>
                    <a:p>
                      <a:r>
                        <a:rPr lang="en-US" sz="1400" dirty="0">
                          <a:latin typeface="Menlo" panose="020B0609030804020204" pitchFamily="49" charset="0"/>
                          <a:ea typeface="Menlo" panose="020B0609030804020204" pitchFamily="49" charset="0"/>
                          <a:cs typeface="Menlo" panose="020B0609030804020204" pitchFamily="49" charset="0"/>
                        </a:rPr>
                        <a:t>OracleJsonParser</a:t>
                      </a:r>
                    </a:p>
                  </a:txBody>
                  <a:tcPr>
                    <a:lnL w="12700" cap="flat" cmpd="sng" algn="ctr">
                      <a:solidFill>
                        <a:schemeClr val="accent3"/>
                      </a:solidFill>
                      <a:prstDash val="solid"/>
                      <a:round/>
                      <a:headEnd type="none" w="med" len="med"/>
                      <a:tailEnd type="none" w="med" len="med"/>
                    </a:lnL>
                  </a:tcPr>
                </a:tc>
                <a:tc>
                  <a:txBody>
                    <a:bodyPr/>
                    <a:lstStyle/>
                    <a:p>
                      <a:r>
                        <a:rPr lang="en-US" sz="1400" dirty="0">
                          <a:latin typeface="Menlo" panose="020B0609030804020204" pitchFamily="49" charset="0"/>
                          <a:ea typeface="Menlo" panose="020B0609030804020204" pitchFamily="49" charset="0"/>
                          <a:cs typeface="Menlo" panose="020B0609030804020204" pitchFamily="49" charset="0"/>
                        </a:rPr>
                        <a:t>JsonParser</a:t>
                      </a:r>
                    </a:p>
                  </a:txBody>
                  <a:tcPr/>
                </a:tc>
                <a:extLst>
                  <a:ext uri="{0D108BD9-81ED-4DB2-BD59-A6C34878D82A}">
                    <a16:rowId xmlns:a16="http://schemas.microsoft.com/office/drawing/2014/main" val="2590502571"/>
                  </a:ext>
                </a:extLst>
              </a:tr>
            </a:tbl>
          </a:graphicData>
        </a:graphic>
      </p:graphicFrame>
      <p:sp>
        <p:nvSpPr>
          <p:cNvPr id="3" name="TextBox 2">
            <a:extLst>
              <a:ext uri="{FF2B5EF4-FFF2-40B4-BE49-F238E27FC236}">
                <a16:creationId xmlns:a16="http://schemas.microsoft.com/office/drawing/2014/main" id="{6E16AAB7-5061-434C-A319-F360D4FDF454}"/>
              </a:ext>
            </a:extLst>
          </p:cNvPr>
          <p:cNvSpPr txBox="1"/>
          <p:nvPr/>
        </p:nvSpPr>
        <p:spPr>
          <a:xfrm>
            <a:off x="7655383" y="1210768"/>
            <a:ext cx="840486" cy="369332"/>
          </a:xfrm>
          <a:prstGeom prst="rect">
            <a:avLst/>
          </a:prstGeom>
          <a:noFill/>
        </p:spPr>
        <p:txBody>
          <a:bodyPr wrap="none" rtlCol="0">
            <a:spAutoFit/>
          </a:bodyPr>
          <a:lstStyle/>
          <a:p>
            <a:r>
              <a:rPr lang="en-US" dirty="0"/>
              <a:t>wrap()</a:t>
            </a:r>
          </a:p>
        </p:txBody>
      </p:sp>
      <p:sp>
        <p:nvSpPr>
          <p:cNvPr id="9" name="TextBox 8">
            <a:extLst>
              <a:ext uri="{FF2B5EF4-FFF2-40B4-BE49-F238E27FC236}">
                <a16:creationId xmlns:a16="http://schemas.microsoft.com/office/drawing/2014/main" id="{99CEA776-132A-1543-861A-34774109B5C9}"/>
              </a:ext>
            </a:extLst>
          </p:cNvPr>
          <p:cNvSpPr txBox="1"/>
          <p:nvPr/>
        </p:nvSpPr>
        <p:spPr>
          <a:xfrm>
            <a:off x="7080450" y="5980668"/>
            <a:ext cx="2046458" cy="369332"/>
          </a:xfrm>
          <a:prstGeom prst="rect">
            <a:avLst/>
          </a:prstGeom>
          <a:noFill/>
        </p:spPr>
        <p:txBody>
          <a:bodyPr wrap="none" rtlCol="0">
            <a:spAutoFit/>
          </a:bodyPr>
          <a:lstStyle/>
          <a:p>
            <a:r>
              <a:rPr lang="en-US" dirty="0"/>
              <a:t>Wrapper.unwrap()</a:t>
            </a:r>
          </a:p>
        </p:txBody>
      </p:sp>
      <p:sp>
        <p:nvSpPr>
          <p:cNvPr id="6" name="Right Arrow 5">
            <a:extLst>
              <a:ext uri="{FF2B5EF4-FFF2-40B4-BE49-F238E27FC236}">
                <a16:creationId xmlns:a16="http://schemas.microsoft.com/office/drawing/2014/main" id="{F739BCEE-B0DB-F140-964B-0222FBB72C8F}"/>
              </a:ext>
            </a:extLst>
          </p:cNvPr>
          <p:cNvSpPr/>
          <p:nvPr/>
        </p:nvSpPr>
        <p:spPr>
          <a:xfrm>
            <a:off x="8616446" y="1270592"/>
            <a:ext cx="1725472" cy="309508"/>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EF4DBB0E-7033-8247-8F93-13267CE685BC}"/>
              </a:ext>
            </a:extLst>
          </p:cNvPr>
          <p:cNvSpPr/>
          <p:nvPr/>
        </p:nvSpPr>
        <p:spPr>
          <a:xfrm>
            <a:off x="5865441" y="1270593"/>
            <a:ext cx="1725472" cy="24329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74706649-557E-4942-B91B-97DA5EE178D7}"/>
              </a:ext>
            </a:extLst>
          </p:cNvPr>
          <p:cNvSpPr/>
          <p:nvPr/>
        </p:nvSpPr>
        <p:spPr>
          <a:xfrm rot="10800000">
            <a:off x="9129109" y="6035632"/>
            <a:ext cx="1212809" cy="25658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F2F8377D-90E0-EE4B-9C21-8FF3775FD54E}"/>
              </a:ext>
            </a:extLst>
          </p:cNvPr>
          <p:cNvSpPr/>
          <p:nvPr/>
        </p:nvSpPr>
        <p:spPr>
          <a:xfrm rot="10800000">
            <a:off x="5865441" y="6035632"/>
            <a:ext cx="1212809" cy="25658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C655F01-59A0-0149-8D19-929D3E629243}"/>
              </a:ext>
            </a:extLst>
          </p:cNvPr>
          <p:cNvSpPr txBox="1"/>
          <p:nvPr/>
        </p:nvSpPr>
        <p:spPr>
          <a:xfrm>
            <a:off x="402439" y="2293750"/>
            <a:ext cx="4493277"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Interfaces are different views of the same data</a:t>
            </a:r>
            <a:br>
              <a:rPr lang="en-US" dirty="0"/>
            </a:br>
            <a:endParaRPr lang="en-US" dirty="0"/>
          </a:p>
          <a:p>
            <a:pPr marL="285750" indent="-285750">
              <a:buFont typeface="Arial" panose="020B0604020202020204" pitchFamily="34" charset="0"/>
              <a:buChar char="•"/>
            </a:pPr>
            <a:r>
              <a:rPr lang="en-US" dirty="0"/>
              <a:t>Wrap and unwrap do not make a deep copy or incur a performance penalty (e.g. in-place supported for javax.json) </a:t>
            </a:r>
            <a:br>
              <a:rPr lang="en-US" dirty="0"/>
            </a:br>
            <a:endParaRPr lang="en-US" dirty="0"/>
          </a:p>
          <a:p>
            <a:pPr marL="285750" indent="-285750">
              <a:buFont typeface="Arial" panose="020B0604020202020204" pitchFamily="34" charset="0"/>
              <a:buChar char="•"/>
            </a:pPr>
            <a:r>
              <a:rPr lang="en-US" dirty="0">
                <a:latin typeface="Menlo" panose="020B0609030804020204" pitchFamily="49" charset="0"/>
                <a:ea typeface="Menlo" panose="020B0609030804020204" pitchFamily="49" charset="0"/>
                <a:cs typeface="Menlo" panose="020B0609030804020204" pitchFamily="49" charset="0"/>
              </a:rPr>
              <a:t>javax.json </a:t>
            </a:r>
            <a:r>
              <a:rPr lang="en-US" dirty="0"/>
              <a:t>instances produced by JDCB implement </a:t>
            </a:r>
            <a:r>
              <a:rPr lang="en-US" dirty="0">
                <a:latin typeface="Menlo" panose="020B0609030804020204" pitchFamily="49" charset="0"/>
                <a:ea typeface="Menlo" panose="020B0609030804020204" pitchFamily="49" charset="0"/>
                <a:cs typeface="Menlo" panose="020B0609030804020204" pitchFamily="49" charset="0"/>
              </a:rPr>
              <a:t>java.sql.Wrapper</a:t>
            </a:r>
          </a:p>
          <a:p>
            <a:pPr marL="285750" indent="-285750">
              <a:buFont typeface="Arial" panose="020B0604020202020204" pitchFamily="34" charset="0"/>
              <a:buChar char="•"/>
            </a:pPr>
            <a:endParaRPr lang="en-US" dirty="0">
              <a:latin typeface="Menlo" panose="020B0609030804020204" pitchFamily="49" charset="0"/>
              <a:ea typeface="Menlo" panose="020B0609030804020204" pitchFamily="49" charset="0"/>
              <a:cs typeface="Menlo" panose="020B0609030804020204" pitchFamily="49" charset="0"/>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765085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1A9DD-AD73-674A-9E91-C62BE916B6FB}"/>
              </a:ext>
            </a:extLst>
          </p:cNvPr>
          <p:cNvSpPr>
            <a:spLocks noGrp="1"/>
          </p:cNvSpPr>
          <p:nvPr>
            <p:ph type="title"/>
          </p:nvPr>
        </p:nvSpPr>
        <p:spPr/>
        <p:txBody>
          <a:bodyPr/>
          <a:lstStyle/>
          <a:p>
            <a:r>
              <a:rPr lang="en-US" dirty="0">
                <a:latin typeface="Oracle Sans" panose="020B0503020204020204" pitchFamily="34" charset="0"/>
                <a:cs typeface="Oracle Sans" panose="020B0503020204020204" pitchFamily="34" charset="0"/>
              </a:rPr>
              <a:t>When to use JSON-P?</a:t>
            </a:r>
          </a:p>
        </p:txBody>
      </p:sp>
      <p:sp>
        <p:nvSpPr>
          <p:cNvPr id="3" name="Content Placeholder 2">
            <a:extLst>
              <a:ext uri="{FF2B5EF4-FFF2-40B4-BE49-F238E27FC236}">
                <a16:creationId xmlns:a16="http://schemas.microsoft.com/office/drawing/2014/main" id="{62B55C41-0FF0-824D-8CB5-8E6FE7004EAC}"/>
              </a:ext>
            </a:extLst>
          </p:cNvPr>
          <p:cNvSpPr>
            <a:spLocks noGrp="1"/>
          </p:cNvSpPr>
          <p:nvPr>
            <p:ph idx="1"/>
          </p:nvPr>
        </p:nvSpPr>
        <p:spPr>
          <a:xfrm>
            <a:off x="766871" y="1830033"/>
            <a:ext cx="10035448" cy="2803960"/>
          </a:xfrm>
        </p:spPr>
        <p:txBody>
          <a:bodyPr/>
          <a:lstStyle/>
          <a:p>
            <a:pPr marL="285750" indent="-285750">
              <a:buFont typeface="Arial" panose="020B0604020202020204" pitchFamily="34" charset="0"/>
              <a:buChar char="•"/>
            </a:pPr>
            <a:r>
              <a:rPr lang="en-US" sz="2000" dirty="0"/>
              <a:t>Your application already implements </a:t>
            </a:r>
            <a:r>
              <a:rPr lang="en-US" sz="2000" dirty="0" err="1">
                <a:latin typeface="Menlo" panose="020B0609030804020204" pitchFamily="49" charset="0"/>
                <a:ea typeface="Menlo" panose="020B0609030804020204" pitchFamily="49" charset="0"/>
                <a:cs typeface="Menlo" panose="020B0609030804020204" pitchFamily="49" charset="0"/>
              </a:rPr>
              <a:t>jakarta.json</a:t>
            </a:r>
            <a:r>
              <a:rPr lang="en-US" sz="2000" dirty="0">
                <a:latin typeface="Menlo" panose="020B0609030804020204" pitchFamily="49" charset="0"/>
                <a:ea typeface="Menlo" panose="020B0609030804020204" pitchFamily="49" charset="0"/>
                <a:cs typeface="Menlo" panose="020B0609030804020204" pitchFamily="49" charset="0"/>
              </a:rPr>
              <a:t> </a:t>
            </a:r>
            <a:r>
              <a:rPr lang="en-US" sz="2000" dirty="0"/>
              <a:t>interfaces and you want the database to consume them</a:t>
            </a:r>
          </a:p>
          <a:p>
            <a:pPr marL="285750" indent="-285750">
              <a:buFont typeface="Arial" panose="020B0604020202020204" pitchFamily="34" charset="0"/>
              <a:buChar char="•"/>
            </a:pPr>
            <a:r>
              <a:rPr lang="en-US" sz="2000" dirty="0"/>
              <a:t>Your application uses a third-party library that implements </a:t>
            </a:r>
            <a:r>
              <a:rPr lang="en-US" sz="2000" dirty="0" err="1">
                <a:latin typeface="Menlo" panose="020B0609030804020204" pitchFamily="49" charset="0"/>
                <a:ea typeface="Menlo" panose="020B0609030804020204" pitchFamily="49" charset="0"/>
                <a:cs typeface="Menlo" panose="020B0609030804020204" pitchFamily="49" charset="0"/>
              </a:rPr>
              <a:t>jakarta.json</a:t>
            </a:r>
            <a:r>
              <a:rPr lang="en-US" sz="2000" dirty="0">
                <a:latin typeface="Menlo" panose="020B0609030804020204" pitchFamily="49" charset="0"/>
                <a:ea typeface="Menlo" panose="020B0609030804020204" pitchFamily="49" charset="0"/>
                <a:cs typeface="Menlo" panose="020B0609030804020204" pitchFamily="49" charset="0"/>
              </a:rPr>
              <a:t> </a:t>
            </a:r>
            <a:r>
              <a:rPr lang="en-US" sz="2000" dirty="0"/>
              <a:t>and you need the database to consume them</a:t>
            </a:r>
          </a:p>
          <a:p>
            <a:pPr marL="285750" indent="-285750">
              <a:buFont typeface="Arial" panose="020B0604020202020204" pitchFamily="34" charset="0"/>
              <a:buChar char="•"/>
            </a:pPr>
            <a:r>
              <a:rPr lang="en-US" sz="2000" dirty="0"/>
              <a:t>You want to keep your application independent of Oracle Database specific APIs and extended types</a:t>
            </a:r>
          </a:p>
          <a:p>
            <a:pPr marL="285750" indent="-285750">
              <a:buFont typeface="Arial" panose="020B0604020202020204" pitchFamily="34" charset="0"/>
              <a:buChar char="•"/>
            </a:pPr>
            <a:r>
              <a:rPr lang="en-US" sz="2000" dirty="0"/>
              <a:t>You want to use JSON-B</a:t>
            </a:r>
          </a:p>
          <a:p>
            <a:endParaRPr lang="en-US" sz="2400" dirty="0"/>
          </a:p>
        </p:txBody>
      </p:sp>
      <p:sp>
        <p:nvSpPr>
          <p:cNvPr id="4" name="Slide Number Placeholder 3">
            <a:extLst>
              <a:ext uri="{FF2B5EF4-FFF2-40B4-BE49-F238E27FC236}">
                <a16:creationId xmlns:a16="http://schemas.microsoft.com/office/drawing/2014/main" id="{5DC7C1B0-8BC5-6B4D-853B-4A940C8C3315}"/>
              </a:ext>
            </a:extLst>
          </p:cNvPr>
          <p:cNvSpPr>
            <a:spLocks noGrp="1"/>
          </p:cNvSpPr>
          <p:nvPr>
            <p:ph type="sldNum" sz="quarter" idx="12"/>
          </p:nvPr>
        </p:nvSpPr>
        <p:spPr/>
        <p:txBody>
          <a:bodyPr/>
          <a:lstStyle/>
          <a:p>
            <a:fld id="{345D60D9-5372-5F40-9443-0F9AE5BDC3C8}" type="slidenum">
              <a:rPr lang="en-US" smtClean="0"/>
              <a:pPr/>
              <a:t>32</a:t>
            </a:fld>
            <a:endParaRPr lang="en-US" dirty="0"/>
          </a:p>
        </p:txBody>
      </p:sp>
      <p:sp>
        <p:nvSpPr>
          <p:cNvPr id="5" name="Footer Placeholder 4">
            <a:extLst>
              <a:ext uri="{FF2B5EF4-FFF2-40B4-BE49-F238E27FC236}">
                <a16:creationId xmlns:a16="http://schemas.microsoft.com/office/drawing/2014/main" id="{4E595775-B471-7D4A-A238-3BF434B235A1}"/>
              </a:ext>
            </a:extLst>
          </p:cNvPr>
          <p:cNvSpPr>
            <a:spLocks noGrp="1"/>
          </p:cNvSpPr>
          <p:nvPr>
            <p:ph type="ftr" sz="quarter" idx="11"/>
          </p:nvPr>
        </p:nvSpPr>
        <p:spPr/>
        <p:txBody>
          <a:bodyPr/>
          <a:lstStyle/>
          <a:p>
            <a:r>
              <a:rPr lang="en-US" dirty="0"/>
              <a:t>Copyright © 2022, Oracle and/or its affiliates</a:t>
            </a:r>
          </a:p>
        </p:txBody>
      </p:sp>
      <p:sp>
        <p:nvSpPr>
          <p:cNvPr id="7" name="Rectangle 6">
            <a:extLst>
              <a:ext uri="{FF2B5EF4-FFF2-40B4-BE49-F238E27FC236}">
                <a16:creationId xmlns:a16="http://schemas.microsoft.com/office/drawing/2014/main" id="{071C87B8-8539-B845-B38A-765AC4780D51}"/>
              </a:ext>
            </a:extLst>
          </p:cNvPr>
          <p:cNvSpPr/>
          <p:nvPr/>
        </p:nvSpPr>
        <p:spPr>
          <a:xfrm>
            <a:off x="944880" y="4532901"/>
            <a:ext cx="11078705" cy="923330"/>
          </a:xfrm>
          <a:prstGeom prst="rect">
            <a:avLst/>
          </a:prstGeom>
        </p:spPr>
        <p:txBody>
          <a:bodyPr wrap="square">
            <a:spAutoFit/>
          </a:bodyPr>
          <a:lstStyle/>
          <a:p>
            <a:r>
              <a:rPr lang="en-US" dirty="0">
                <a:solidFill>
                  <a:srgbClr val="000000"/>
                </a:solidFill>
                <a:latin typeface="Menlo" panose="020B0609030804020204" pitchFamily="49" charset="0"/>
              </a:rPr>
              <a:t>ResultSet </a:t>
            </a:r>
            <a:r>
              <a:rPr lang="en-US" dirty="0">
                <a:solidFill>
                  <a:srgbClr val="7E504F"/>
                </a:solidFill>
                <a:latin typeface="Menlo" panose="020B0609030804020204" pitchFamily="49" charset="0"/>
              </a:rPr>
              <a:t>rs</a:t>
            </a:r>
            <a:r>
              <a:rPr lang="en-US" dirty="0">
                <a:solidFill>
                  <a:srgbClr val="000000"/>
                </a:solidFill>
                <a:latin typeface="Menlo" panose="020B0609030804020204" pitchFamily="49" charset="0"/>
              </a:rPr>
              <a:t> = </a:t>
            </a:r>
            <a:r>
              <a:rPr lang="en-US" dirty="0">
                <a:solidFill>
                  <a:srgbClr val="7E504F"/>
                </a:solidFill>
                <a:latin typeface="Menlo" panose="020B0609030804020204" pitchFamily="49" charset="0"/>
              </a:rPr>
              <a:t>stmt</a:t>
            </a:r>
            <a:r>
              <a:rPr lang="en-US" dirty="0">
                <a:solidFill>
                  <a:srgbClr val="000000"/>
                </a:solidFill>
                <a:latin typeface="Menlo" panose="020B0609030804020204" pitchFamily="49" charset="0"/>
              </a:rPr>
              <a:t>.executeQuery(</a:t>
            </a:r>
            <a:r>
              <a:rPr lang="en-US" dirty="0">
                <a:solidFill>
                  <a:srgbClr val="3933FF"/>
                </a:solidFill>
                <a:latin typeface="Menlo" panose="020B0609030804020204" pitchFamily="49" charset="0"/>
              </a:rPr>
              <a:t>"SELECT data FROM emp "</a:t>
            </a:r>
            <a:r>
              <a:rPr lang="en-US" dirty="0">
                <a:solidFill>
                  <a:srgbClr val="000000"/>
                </a:solidFill>
                <a:latin typeface="Menlo" panose="020B0609030804020204" pitchFamily="49" charset="0"/>
              </a:rPr>
              <a:t>);</a:t>
            </a:r>
            <a:endParaRPr lang="en-US" dirty="0">
              <a:solidFill>
                <a:srgbClr val="3933FF"/>
              </a:solidFill>
              <a:latin typeface="Menlo" panose="020B0609030804020204" pitchFamily="49" charset="0"/>
            </a:endParaRPr>
          </a:p>
          <a:p>
            <a:r>
              <a:rPr lang="en-US" dirty="0">
                <a:solidFill>
                  <a:srgbClr val="7E504F"/>
                </a:solidFill>
                <a:latin typeface="Menlo" panose="020B0609030804020204" pitchFamily="49" charset="0"/>
              </a:rPr>
              <a:t>rs</a:t>
            </a:r>
            <a:r>
              <a:rPr lang="en-US" dirty="0">
                <a:latin typeface="Menlo" panose="020B0609030804020204" pitchFamily="49" charset="0"/>
              </a:rPr>
              <a:t>.next();</a:t>
            </a:r>
          </a:p>
          <a:p>
            <a:r>
              <a:rPr lang="en-US" dirty="0">
                <a:latin typeface="Menlo" panose="020B0609030804020204" pitchFamily="49" charset="0"/>
              </a:rPr>
              <a:t>JsonObject </a:t>
            </a:r>
            <a:r>
              <a:rPr lang="en-US" dirty="0">
                <a:solidFill>
                  <a:srgbClr val="7E504F"/>
                </a:solidFill>
                <a:latin typeface="Menlo" panose="020B0609030804020204" pitchFamily="49" charset="0"/>
              </a:rPr>
              <a:t>smith</a:t>
            </a:r>
            <a:r>
              <a:rPr lang="en-US" dirty="0">
                <a:latin typeface="Menlo" panose="020B0609030804020204" pitchFamily="49" charset="0"/>
              </a:rPr>
              <a:t> = </a:t>
            </a:r>
            <a:r>
              <a:rPr lang="en-US" dirty="0">
                <a:solidFill>
                  <a:srgbClr val="7E504F"/>
                </a:solidFill>
                <a:latin typeface="Menlo" panose="020B0609030804020204" pitchFamily="49" charset="0"/>
              </a:rPr>
              <a:t>rs</a:t>
            </a:r>
            <a:r>
              <a:rPr lang="en-US" dirty="0">
                <a:latin typeface="Menlo" panose="020B0609030804020204" pitchFamily="49" charset="0"/>
              </a:rPr>
              <a:t>.getObject(1, jakarta.json.JsonObject.</a:t>
            </a:r>
            <a:r>
              <a:rPr lang="en-US" b="1" dirty="0">
                <a:solidFill>
                  <a:srgbClr val="931A68"/>
                </a:solidFill>
                <a:latin typeface="Menlo" panose="020B0609030804020204" pitchFamily="49" charset="0"/>
              </a:rPr>
              <a:t>class</a:t>
            </a:r>
            <a:r>
              <a:rPr lang="en-US" dirty="0">
                <a:latin typeface="Menlo" panose="020B0609030804020204" pitchFamily="49" charset="0"/>
              </a:rPr>
              <a:t>);</a:t>
            </a:r>
          </a:p>
        </p:txBody>
      </p:sp>
    </p:spTree>
    <p:extLst>
      <p:ext uri="{BB962C8B-B14F-4D97-AF65-F5344CB8AC3E}">
        <p14:creationId xmlns:p14="http://schemas.microsoft.com/office/powerpoint/2010/main" val="3825561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4AB5E1C0-750E-4C43-9FFE-78F3B1B20C96}"/>
              </a:ext>
            </a:extLst>
          </p:cNvPr>
          <p:cNvSpPr/>
          <p:nvPr/>
        </p:nvSpPr>
        <p:spPr>
          <a:xfrm>
            <a:off x="1127759" y="4627657"/>
            <a:ext cx="3290690" cy="1369975"/>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07898BCD-C9A9-2C48-9832-90E2B10B9A25}"/>
              </a:ext>
            </a:extLst>
          </p:cNvPr>
          <p:cNvSpPr>
            <a:spLocks noGrp="1"/>
          </p:cNvSpPr>
          <p:nvPr>
            <p:ph type="title"/>
          </p:nvPr>
        </p:nvSpPr>
        <p:spPr/>
        <p:txBody>
          <a:bodyPr/>
          <a:lstStyle/>
          <a:p>
            <a:r>
              <a:rPr lang="en-US" dirty="0">
                <a:latin typeface="Oracle Sans" panose="020B0503020204020204" pitchFamily="34" charset="0"/>
                <a:cs typeface="Oracle Sans" panose="020B0503020204020204" pitchFamily="34" charset="0"/>
              </a:rPr>
              <a:t>JSR-367 JSON-B</a:t>
            </a:r>
          </a:p>
        </p:txBody>
      </p:sp>
      <p:sp>
        <p:nvSpPr>
          <p:cNvPr id="3" name="Content Placeholder 2">
            <a:extLst>
              <a:ext uri="{FF2B5EF4-FFF2-40B4-BE49-F238E27FC236}">
                <a16:creationId xmlns:a16="http://schemas.microsoft.com/office/drawing/2014/main" id="{572C5F15-2F10-9A47-914F-EDBD027AD89F}"/>
              </a:ext>
            </a:extLst>
          </p:cNvPr>
          <p:cNvSpPr>
            <a:spLocks noGrp="1"/>
          </p:cNvSpPr>
          <p:nvPr>
            <p:ph idx="1"/>
          </p:nvPr>
        </p:nvSpPr>
        <p:spPr>
          <a:xfrm>
            <a:off x="762000" y="1567859"/>
            <a:ext cx="11125200" cy="3084629"/>
          </a:xfrm>
        </p:spPr>
        <p:txBody>
          <a:bodyPr/>
          <a:lstStyle/>
          <a:p>
            <a:pPr marL="285750" indent="-285750">
              <a:lnSpc>
                <a:spcPct val="100000"/>
              </a:lnSpc>
              <a:buFont typeface="Arial" panose="020B0604020202020204" pitchFamily="34" charset="0"/>
              <a:buChar char="•"/>
            </a:pPr>
            <a:r>
              <a:rPr lang="en-US" b="1" dirty="0"/>
              <a:t>JSON-B</a:t>
            </a:r>
            <a:r>
              <a:rPr lang="en-US" dirty="0"/>
              <a:t> (JSON Binding) convert Java objects to/from JSON</a:t>
            </a:r>
          </a:p>
          <a:p>
            <a:pPr marL="651510" lvl="1" indent="-285750">
              <a:lnSpc>
                <a:spcPct val="100000"/>
              </a:lnSpc>
            </a:pPr>
            <a:r>
              <a:rPr lang="en-US" sz="1600" dirty="0"/>
              <a:t>Default mapping between any Java object and JSON</a:t>
            </a:r>
          </a:p>
          <a:p>
            <a:pPr marL="651510" lvl="1" indent="-285750">
              <a:lnSpc>
                <a:spcPct val="100000"/>
              </a:lnSpc>
            </a:pPr>
            <a:r>
              <a:rPr lang="en-US" sz="1600" dirty="0"/>
              <a:t>Java Annotations to customize default mapping if necessary</a:t>
            </a:r>
          </a:p>
          <a:p>
            <a:pPr marL="285750" indent="-285750">
              <a:lnSpc>
                <a:spcPct val="100000"/>
              </a:lnSpc>
              <a:buFont typeface="Arial" panose="020B0604020202020204" pitchFamily="34" charset="0"/>
              <a:buChar char="•"/>
            </a:pPr>
            <a:r>
              <a:rPr lang="en-US" b="1" dirty="0"/>
              <a:t>Yasson</a:t>
            </a:r>
            <a:r>
              <a:rPr lang="en-US" dirty="0"/>
              <a:t> is the default implementation of JSON-B</a:t>
            </a:r>
          </a:p>
          <a:p>
            <a:pPr marL="285750" indent="-285750">
              <a:lnSpc>
                <a:spcPct val="100000"/>
              </a:lnSpc>
              <a:buFont typeface="Arial" panose="020B0604020202020204" pitchFamily="34" charset="0"/>
              <a:buChar char="•"/>
            </a:pPr>
            <a:r>
              <a:rPr lang="en-US" dirty="0"/>
              <a:t>Use </a:t>
            </a:r>
            <a:r>
              <a:rPr lang="en-US" b="1" dirty="0"/>
              <a:t>Yasson</a:t>
            </a:r>
            <a:r>
              <a:rPr lang="en-US" dirty="0"/>
              <a:t> and </a:t>
            </a:r>
            <a:r>
              <a:rPr lang="en-US" b="1" dirty="0"/>
              <a:t>JDBC</a:t>
            </a:r>
            <a:r>
              <a:rPr lang="en-US" dirty="0"/>
              <a:t> to persist Java objects as binary JSON </a:t>
            </a:r>
            <a:r>
              <a:rPr lang="en-US" b="1" i="1" dirty="0">
                <a:solidFill>
                  <a:schemeClr val="accent1"/>
                </a:solidFill>
              </a:rPr>
              <a:t>without parsing/serializing JSON text</a:t>
            </a:r>
          </a:p>
          <a:p>
            <a:pPr marL="285750" indent="-285750">
              <a:lnSpc>
                <a:spcPct val="100000"/>
              </a:lnSpc>
              <a:buFont typeface="Arial" panose="020B0604020202020204" pitchFamily="34" charset="0"/>
              <a:buChar char="•"/>
            </a:pPr>
            <a:r>
              <a:rPr lang="en-US" dirty="0"/>
              <a:t>Provides efficient ingest, retrieve, and query of application domain objects</a:t>
            </a:r>
          </a:p>
          <a:p>
            <a:pPr marL="285750" indent="-285750">
              <a:lnSpc>
                <a:spcPct val="100000"/>
              </a:lnSpc>
              <a:buFont typeface="Arial" panose="020B0604020202020204" pitchFamily="34" charset="0"/>
              <a:buChar char="•"/>
            </a:pPr>
            <a:r>
              <a:rPr lang="en-US" dirty="0"/>
              <a:t>Complex objects with nested relationships can be retrieved without joins</a:t>
            </a:r>
          </a:p>
          <a:p>
            <a:endParaRPr lang="en-US" dirty="0"/>
          </a:p>
          <a:p>
            <a:pPr marL="285750" indent="-2857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781D59B1-44D4-6E44-946A-A6D23CAD6434}"/>
              </a:ext>
            </a:extLst>
          </p:cNvPr>
          <p:cNvSpPr>
            <a:spLocks noGrp="1"/>
          </p:cNvSpPr>
          <p:nvPr>
            <p:ph type="sldNum" sz="quarter" idx="12"/>
          </p:nvPr>
        </p:nvSpPr>
        <p:spPr/>
        <p:txBody>
          <a:bodyPr/>
          <a:lstStyle/>
          <a:p>
            <a:fld id="{345D60D9-5372-5F40-9443-0F9AE5BDC3C8}" type="slidenum">
              <a:rPr lang="en-US" smtClean="0"/>
              <a:pPr/>
              <a:t>33</a:t>
            </a:fld>
            <a:endParaRPr lang="en-US" dirty="0"/>
          </a:p>
        </p:txBody>
      </p:sp>
      <p:sp>
        <p:nvSpPr>
          <p:cNvPr id="5" name="Footer Placeholder 4">
            <a:extLst>
              <a:ext uri="{FF2B5EF4-FFF2-40B4-BE49-F238E27FC236}">
                <a16:creationId xmlns:a16="http://schemas.microsoft.com/office/drawing/2014/main" id="{3B91F237-170F-E541-B513-A64CA57D728C}"/>
              </a:ext>
            </a:extLst>
          </p:cNvPr>
          <p:cNvSpPr>
            <a:spLocks noGrp="1"/>
          </p:cNvSpPr>
          <p:nvPr>
            <p:ph type="ftr" sz="quarter" idx="11"/>
          </p:nvPr>
        </p:nvSpPr>
        <p:spPr/>
        <p:txBody>
          <a:bodyPr/>
          <a:lstStyle/>
          <a:p>
            <a:r>
              <a:rPr lang="en-US" dirty="0"/>
              <a:t>Copyright © 2022, Oracle and/or its affiliates</a:t>
            </a:r>
          </a:p>
        </p:txBody>
      </p:sp>
      <p:sp>
        <p:nvSpPr>
          <p:cNvPr id="7" name="TextBox 6">
            <a:extLst>
              <a:ext uri="{FF2B5EF4-FFF2-40B4-BE49-F238E27FC236}">
                <a16:creationId xmlns:a16="http://schemas.microsoft.com/office/drawing/2014/main" id="{56F5AF62-461A-DA4C-8342-ACFB724EF96A}"/>
              </a:ext>
            </a:extLst>
          </p:cNvPr>
          <p:cNvSpPr txBox="1"/>
          <p:nvPr/>
        </p:nvSpPr>
        <p:spPr>
          <a:xfrm>
            <a:off x="1308234" y="4712481"/>
            <a:ext cx="3110215" cy="1200329"/>
          </a:xfrm>
          <a:prstGeom prst="rect">
            <a:avLst/>
          </a:prstGeom>
          <a:noFill/>
          <a:ln>
            <a:noFill/>
          </a:ln>
        </p:spPr>
        <p:txBody>
          <a:bodyPr wrap="square" rtlCol="0">
            <a:spAutoFit/>
          </a:bodyPr>
          <a:lstStyle/>
          <a:p>
            <a:r>
              <a:rPr lang="en-US" b="1" dirty="0">
                <a:latin typeface="Menlo" panose="020B0609030804020204" pitchFamily="49" charset="0"/>
                <a:ea typeface="Menlo" panose="020B0609030804020204" pitchFamily="49" charset="0"/>
                <a:cs typeface="Menlo" panose="020B0609030804020204" pitchFamily="49" charset="0"/>
              </a:rPr>
              <a:t>class</a:t>
            </a:r>
            <a:r>
              <a:rPr lang="en-US" dirty="0">
                <a:latin typeface="Menlo" panose="020B0609030804020204" pitchFamily="49" charset="0"/>
                <a:ea typeface="Menlo" panose="020B0609030804020204" pitchFamily="49" charset="0"/>
                <a:cs typeface="Menlo" panose="020B0609030804020204" pitchFamily="49" charset="0"/>
              </a:rPr>
              <a:t> Employee {</a:t>
            </a:r>
          </a:p>
          <a:p>
            <a:r>
              <a:rPr lang="en-US" dirty="0">
                <a:latin typeface="Menlo" panose="020B0609030804020204" pitchFamily="49" charset="0"/>
                <a:ea typeface="Menlo" panose="020B0609030804020204" pitchFamily="49" charset="0"/>
                <a:cs typeface="Menlo" panose="020B0609030804020204" pitchFamily="49" charset="0"/>
              </a:rPr>
              <a:t>   String name;</a:t>
            </a:r>
          </a:p>
          <a:p>
            <a:r>
              <a:rPr lang="en-US" dirty="0">
                <a:latin typeface="Menlo" panose="020B0609030804020204" pitchFamily="49" charset="0"/>
                <a:ea typeface="Menlo" panose="020B0609030804020204" pitchFamily="49" charset="0"/>
                <a:cs typeface="Menlo" panose="020B0609030804020204" pitchFamily="49" charset="0"/>
              </a:rPr>
              <a:t>   String job;</a:t>
            </a:r>
          </a:p>
          <a:p>
            <a:r>
              <a:rPr lang="en-US" dirty="0">
                <a:latin typeface="Menlo" panose="020B0609030804020204" pitchFamily="49" charset="0"/>
                <a:ea typeface="Menlo" panose="020B0609030804020204" pitchFamily="49" charset="0"/>
                <a:cs typeface="Menlo" panose="020B0609030804020204" pitchFamily="49" charset="0"/>
              </a:rPr>
              <a:t>}</a:t>
            </a:r>
          </a:p>
        </p:txBody>
      </p:sp>
      <p:sp>
        <p:nvSpPr>
          <p:cNvPr id="9" name="TextBox 8">
            <a:extLst>
              <a:ext uri="{FF2B5EF4-FFF2-40B4-BE49-F238E27FC236}">
                <a16:creationId xmlns:a16="http://schemas.microsoft.com/office/drawing/2014/main" id="{C3F94247-136A-AC4B-90D9-FE0C470F65F2}"/>
              </a:ext>
            </a:extLst>
          </p:cNvPr>
          <p:cNvSpPr txBox="1"/>
          <p:nvPr/>
        </p:nvSpPr>
        <p:spPr>
          <a:xfrm>
            <a:off x="1879787" y="4205529"/>
            <a:ext cx="1393330" cy="369332"/>
          </a:xfrm>
          <a:prstGeom prst="rect">
            <a:avLst/>
          </a:prstGeom>
          <a:noFill/>
        </p:spPr>
        <p:txBody>
          <a:bodyPr wrap="none" rtlCol="0">
            <a:spAutoFit/>
          </a:bodyPr>
          <a:lstStyle/>
          <a:p>
            <a:r>
              <a:rPr lang="en-US" dirty="0"/>
              <a:t>Java Object</a:t>
            </a:r>
          </a:p>
        </p:txBody>
      </p:sp>
      <p:sp>
        <p:nvSpPr>
          <p:cNvPr id="14" name="Can 13">
            <a:extLst>
              <a:ext uri="{FF2B5EF4-FFF2-40B4-BE49-F238E27FC236}">
                <a16:creationId xmlns:a16="http://schemas.microsoft.com/office/drawing/2014/main" id="{5956C8FF-E0FA-E346-ACD1-C49FCF286B8E}"/>
              </a:ext>
            </a:extLst>
          </p:cNvPr>
          <p:cNvSpPr/>
          <p:nvPr/>
        </p:nvSpPr>
        <p:spPr>
          <a:xfrm>
            <a:off x="9080268" y="4528985"/>
            <a:ext cx="1608611" cy="1422771"/>
          </a:xfrm>
          <a:prstGeom prst="can">
            <a:avLst/>
          </a:prstGeom>
          <a:solidFill>
            <a:schemeClr val="tx2">
              <a:lumMod val="10000"/>
              <a:lumOff val="90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Database</a:t>
            </a:r>
          </a:p>
        </p:txBody>
      </p:sp>
      <p:sp>
        <p:nvSpPr>
          <p:cNvPr id="15" name="Left-Right Arrow 14">
            <a:extLst>
              <a:ext uri="{FF2B5EF4-FFF2-40B4-BE49-F238E27FC236}">
                <a16:creationId xmlns:a16="http://schemas.microsoft.com/office/drawing/2014/main" id="{5E1220E5-4545-7249-BAAD-7DC8E0B830E6}"/>
              </a:ext>
            </a:extLst>
          </p:cNvPr>
          <p:cNvSpPr/>
          <p:nvPr/>
        </p:nvSpPr>
        <p:spPr>
          <a:xfrm>
            <a:off x="4598924" y="5121306"/>
            <a:ext cx="911742" cy="385010"/>
          </a:xfrm>
          <a:prstGeom prst="leftRightArrow">
            <a:avLst/>
          </a:prstGeom>
          <a:solidFill>
            <a:schemeClr val="tx1">
              <a:lumMod val="10000"/>
              <a:lumOff val="90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25000"/>
                  <a:lumOff val="75000"/>
                </a:schemeClr>
              </a:solidFill>
            </a:endParaRPr>
          </a:p>
        </p:txBody>
      </p:sp>
      <p:sp>
        <p:nvSpPr>
          <p:cNvPr id="12" name="Rounded Rectangle 11">
            <a:extLst>
              <a:ext uri="{FF2B5EF4-FFF2-40B4-BE49-F238E27FC236}">
                <a16:creationId xmlns:a16="http://schemas.microsoft.com/office/drawing/2014/main" id="{A4CB0571-0BEB-824C-9429-E851BE0CD00C}"/>
              </a:ext>
            </a:extLst>
          </p:cNvPr>
          <p:cNvSpPr/>
          <p:nvPr/>
        </p:nvSpPr>
        <p:spPr>
          <a:xfrm>
            <a:off x="5832410" y="4627374"/>
            <a:ext cx="1608611" cy="1369975"/>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E33CCC3C-9634-D347-9013-1A6D024B273F}"/>
              </a:ext>
            </a:extLst>
          </p:cNvPr>
          <p:cNvSpPr txBox="1"/>
          <p:nvPr/>
        </p:nvSpPr>
        <p:spPr>
          <a:xfrm>
            <a:off x="5467067" y="4203724"/>
            <a:ext cx="2339295" cy="369332"/>
          </a:xfrm>
          <a:prstGeom prst="rect">
            <a:avLst/>
          </a:prstGeom>
          <a:noFill/>
        </p:spPr>
        <p:txBody>
          <a:bodyPr wrap="none" rtlCol="0">
            <a:spAutoFit/>
          </a:bodyPr>
          <a:lstStyle/>
          <a:p>
            <a:r>
              <a:rPr lang="en-US" dirty="0"/>
              <a:t>Binary JSON (OSON)</a:t>
            </a:r>
          </a:p>
        </p:txBody>
      </p:sp>
      <p:sp>
        <p:nvSpPr>
          <p:cNvPr id="23" name="Left-Right Arrow 22">
            <a:extLst>
              <a:ext uri="{FF2B5EF4-FFF2-40B4-BE49-F238E27FC236}">
                <a16:creationId xmlns:a16="http://schemas.microsoft.com/office/drawing/2014/main" id="{FBB34B91-C063-7640-898F-38927F88463E}"/>
              </a:ext>
            </a:extLst>
          </p:cNvPr>
          <p:cNvSpPr/>
          <p:nvPr/>
        </p:nvSpPr>
        <p:spPr>
          <a:xfrm>
            <a:off x="7874475" y="5066711"/>
            <a:ext cx="832467" cy="385010"/>
          </a:xfrm>
          <a:prstGeom prst="leftRightArrow">
            <a:avLst/>
          </a:prstGeom>
          <a:solidFill>
            <a:schemeClr val="tx1">
              <a:lumMod val="10000"/>
              <a:lumOff val="90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25000"/>
                  <a:lumOff val="75000"/>
                </a:schemeClr>
              </a:solidFill>
            </a:endParaRPr>
          </a:p>
        </p:txBody>
      </p:sp>
      <p:sp>
        <p:nvSpPr>
          <p:cNvPr id="18" name="TextBox 17">
            <a:extLst>
              <a:ext uri="{FF2B5EF4-FFF2-40B4-BE49-F238E27FC236}">
                <a16:creationId xmlns:a16="http://schemas.microsoft.com/office/drawing/2014/main" id="{C5C1194E-5B19-1D4C-A924-E304F82C07A3}"/>
              </a:ext>
            </a:extLst>
          </p:cNvPr>
          <p:cNvSpPr txBox="1"/>
          <p:nvPr/>
        </p:nvSpPr>
        <p:spPr>
          <a:xfrm>
            <a:off x="5858918" y="4724923"/>
            <a:ext cx="1547914" cy="1200329"/>
          </a:xfrm>
          <a:prstGeom prst="rect">
            <a:avLst/>
          </a:prstGeom>
          <a:noFill/>
        </p:spPr>
        <p:txBody>
          <a:bodyPr wrap="square">
            <a:spAutoFit/>
          </a:bodyPr>
          <a:lstStyle/>
          <a:p>
            <a:pPr algn="ctr"/>
            <a:r>
              <a:rPr lang="en-US" dirty="0">
                <a:solidFill>
                  <a:schemeClr val="tx2">
                    <a:lumMod val="10000"/>
                    <a:lumOff val="90000"/>
                  </a:schemeClr>
                </a:solidFill>
                <a:latin typeface="Menlo" panose="020B0609030804020204" pitchFamily="49" charset="0"/>
                <a:ea typeface="Menlo" panose="020B0609030804020204" pitchFamily="49" charset="0"/>
                <a:cs typeface="Menlo" panose="020B0609030804020204" pitchFamily="49" charset="0"/>
              </a:rPr>
              <a:t>100101000010100101010100101010100101</a:t>
            </a:r>
          </a:p>
        </p:txBody>
      </p:sp>
      <p:sp>
        <p:nvSpPr>
          <p:cNvPr id="19" name="TextBox 18">
            <a:extLst>
              <a:ext uri="{FF2B5EF4-FFF2-40B4-BE49-F238E27FC236}">
                <a16:creationId xmlns:a16="http://schemas.microsoft.com/office/drawing/2014/main" id="{251180BD-8136-534D-B1D7-91A61057E465}"/>
              </a:ext>
            </a:extLst>
          </p:cNvPr>
          <p:cNvSpPr txBox="1"/>
          <p:nvPr/>
        </p:nvSpPr>
        <p:spPr>
          <a:xfrm>
            <a:off x="5911505" y="4712481"/>
            <a:ext cx="1718740" cy="1200329"/>
          </a:xfrm>
          <a:prstGeom prst="rect">
            <a:avLst/>
          </a:prstGeom>
          <a:noFill/>
        </p:spPr>
        <p:txBody>
          <a:bodyPr wrap="none" rtlCol="0">
            <a:spAutoFit/>
          </a:bodyPr>
          <a:lstStyle/>
          <a:p>
            <a:r>
              <a:rPr lang="en-US" dirty="0">
                <a:latin typeface="Menlo" panose="020B0609030804020204" pitchFamily="49" charset="0"/>
                <a:ea typeface="Menlo" panose="020B0609030804020204" pitchFamily="49" charset="0"/>
                <a:cs typeface="Menlo" panose="020B0609030804020204" pitchFamily="49" charset="0"/>
              </a:rPr>
              <a:t>{ </a:t>
            </a:r>
            <a:br>
              <a:rPr lang="en-US" dirty="0">
                <a:latin typeface="Menlo" panose="020B0609030804020204" pitchFamily="49" charset="0"/>
                <a:ea typeface="Menlo" panose="020B0609030804020204" pitchFamily="49" charset="0"/>
                <a:cs typeface="Menlo" panose="020B0609030804020204" pitchFamily="49" charset="0"/>
              </a:rPr>
            </a:br>
            <a:r>
              <a:rPr lang="en-US" dirty="0">
                <a:latin typeface="Menlo" panose="020B0609030804020204" pitchFamily="49" charset="0"/>
                <a:ea typeface="Menlo" panose="020B0609030804020204" pitchFamily="49" charset="0"/>
                <a:cs typeface="Menlo" panose="020B0609030804020204" pitchFamily="49" charset="0"/>
              </a:rPr>
              <a:t> name: ... </a:t>
            </a:r>
            <a:br>
              <a:rPr lang="en-US" dirty="0">
                <a:latin typeface="Menlo" panose="020B0609030804020204" pitchFamily="49" charset="0"/>
                <a:ea typeface="Menlo" panose="020B0609030804020204" pitchFamily="49" charset="0"/>
                <a:cs typeface="Menlo" panose="020B0609030804020204" pitchFamily="49" charset="0"/>
              </a:rPr>
            </a:br>
            <a:r>
              <a:rPr lang="en-US" dirty="0">
                <a:latin typeface="Menlo" panose="020B0609030804020204" pitchFamily="49" charset="0"/>
                <a:ea typeface="Menlo" panose="020B0609030804020204" pitchFamily="49" charset="0"/>
                <a:cs typeface="Menlo" panose="020B0609030804020204" pitchFamily="49" charset="0"/>
              </a:rPr>
              <a:t> job: ...</a:t>
            </a:r>
            <a:br>
              <a:rPr lang="en-US" dirty="0">
                <a:latin typeface="Menlo" panose="020B0609030804020204" pitchFamily="49" charset="0"/>
                <a:ea typeface="Menlo" panose="020B0609030804020204" pitchFamily="49" charset="0"/>
                <a:cs typeface="Menlo" panose="020B0609030804020204" pitchFamily="49" charset="0"/>
              </a:rPr>
            </a:br>
            <a:r>
              <a:rPr lang="en-US" dirty="0">
                <a:latin typeface="Menlo" panose="020B0609030804020204" pitchFamily="49" charset="0"/>
                <a:ea typeface="Menlo" panose="020B0609030804020204" pitchFamily="49" charset="0"/>
                <a:cs typeface="Menlo" panose="020B0609030804020204" pitchFamily="49" charset="0"/>
              </a:rPr>
              <a:t>}</a:t>
            </a:r>
          </a:p>
        </p:txBody>
      </p:sp>
    </p:spTree>
    <p:extLst>
      <p:ext uri="{BB962C8B-B14F-4D97-AF65-F5344CB8AC3E}">
        <p14:creationId xmlns:p14="http://schemas.microsoft.com/office/powerpoint/2010/main" val="2907471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09727C8-E9CC-5A43-A582-D2AC93FA33E1}"/>
              </a:ext>
            </a:extLst>
          </p:cNvPr>
          <p:cNvSpPr>
            <a:spLocks noGrp="1"/>
          </p:cNvSpPr>
          <p:nvPr>
            <p:ph type="ftr" sz="quarter" idx="11"/>
          </p:nvPr>
        </p:nvSpPr>
        <p:spPr/>
        <p:txBody>
          <a:bodyPr/>
          <a:lstStyle/>
          <a:p>
            <a:r>
              <a:rPr lang="en-US" dirty="0"/>
              <a:t>Copyright © 2022, Oracle and/or its affiliates</a:t>
            </a:r>
          </a:p>
        </p:txBody>
      </p:sp>
      <p:sp>
        <p:nvSpPr>
          <p:cNvPr id="3" name="Slide Number Placeholder 2">
            <a:extLst>
              <a:ext uri="{FF2B5EF4-FFF2-40B4-BE49-F238E27FC236}">
                <a16:creationId xmlns:a16="http://schemas.microsoft.com/office/drawing/2014/main" id="{82567A40-B4D6-F247-9B60-9502EDF60799}"/>
              </a:ext>
            </a:extLst>
          </p:cNvPr>
          <p:cNvSpPr>
            <a:spLocks noGrp="1"/>
          </p:cNvSpPr>
          <p:nvPr>
            <p:ph type="sldNum" sz="quarter" idx="12"/>
          </p:nvPr>
        </p:nvSpPr>
        <p:spPr/>
        <p:txBody>
          <a:bodyPr/>
          <a:lstStyle/>
          <a:p>
            <a:fld id="{345D60D9-5372-5F40-9443-0F9AE5BDC3C8}" type="slidenum">
              <a:rPr lang="en-US" smtClean="0"/>
              <a:pPr/>
              <a:t>34</a:t>
            </a:fld>
            <a:endParaRPr lang="en-US" dirty="0"/>
          </a:p>
        </p:txBody>
      </p:sp>
      <p:sp>
        <p:nvSpPr>
          <p:cNvPr id="6" name="Title 5">
            <a:extLst>
              <a:ext uri="{FF2B5EF4-FFF2-40B4-BE49-F238E27FC236}">
                <a16:creationId xmlns:a16="http://schemas.microsoft.com/office/drawing/2014/main" id="{4716DAEE-C2B2-EB4F-9AB6-FE7604D38CBA}"/>
              </a:ext>
            </a:extLst>
          </p:cNvPr>
          <p:cNvSpPr>
            <a:spLocks noGrp="1"/>
          </p:cNvSpPr>
          <p:nvPr>
            <p:ph type="title"/>
          </p:nvPr>
        </p:nvSpPr>
        <p:spPr>
          <a:xfrm>
            <a:off x="944880" y="2893392"/>
            <a:ext cx="10671048" cy="822960"/>
          </a:xfrm>
        </p:spPr>
        <p:txBody>
          <a:bodyPr/>
          <a:lstStyle/>
          <a:p>
            <a:pPr algn="ctr"/>
            <a:r>
              <a:rPr lang="en-US" b="1" dirty="0">
                <a:latin typeface="Oracle Sans" panose="020B0503020204020204" pitchFamily="34" charset="0"/>
                <a:cs typeface="Oracle Sans" panose="020B0503020204020204" pitchFamily="34" charset="0"/>
              </a:rPr>
              <a:t>Demo</a:t>
            </a:r>
            <a:r>
              <a:rPr lang="en-US" dirty="0">
                <a:latin typeface="Oracle Sans" panose="020B0503020204020204" pitchFamily="34" charset="0"/>
                <a:cs typeface="Oracle Sans" panose="020B0503020204020204" pitchFamily="34" charset="0"/>
              </a:rPr>
              <a:t> </a:t>
            </a:r>
            <a:br>
              <a:rPr lang="en-US" dirty="0">
                <a:latin typeface="Oracle Sans" panose="020B0503020204020204" pitchFamily="34" charset="0"/>
                <a:cs typeface="Oracle Sans" panose="020B0503020204020204" pitchFamily="34" charset="0"/>
              </a:rPr>
            </a:br>
            <a:r>
              <a:rPr lang="en-US" dirty="0">
                <a:latin typeface="Oracle Sans" panose="020B0503020204020204" pitchFamily="34" charset="0"/>
                <a:cs typeface="Oracle Sans" panose="020B0503020204020204" pitchFamily="34" charset="0"/>
              </a:rPr>
              <a:t>Java API for JSON in JDBC</a:t>
            </a:r>
          </a:p>
        </p:txBody>
      </p:sp>
      <p:sp>
        <p:nvSpPr>
          <p:cNvPr id="8" name="TextBox 7">
            <a:extLst>
              <a:ext uri="{FF2B5EF4-FFF2-40B4-BE49-F238E27FC236}">
                <a16:creationId xmlns:a16="http://schemas.microsoft.com/office/drawing/2014/main" id="{29B0C8BE-99EA-254F-8380-A3D8BC143EE2}"/>
              </a:ext>
            </a:extLst>
          </p:cNvPr>
          <p:cNvSpPr txBox="1"/>
          <p:nvPr/>
        </p:nvSpPr>
        <p:spPr>
          <a:xfrm>
            <a:off x="777637" y="4638960"/>
            <a:ext cx="11005533" cy="430887"/>
          </a:xfrm>
          <a:prstGeom prst="rect">
            <a:avLst/>
          </a:prstGeom>
          <a:noFill/>
        </p:spPr>
        <p:txBody>
          <a:bodyPr wrap="square">
            <a:spAutoFit/>
          </a:bodyPr>
          <a:lstStyle/>
          <a:p>
            <a:r>
              <a:rPr lang="en-US" sz="2200" dirty="0">
                <a:latin typeface="Menlo" panose="020B0609030804020204" pitchFamily="49" charset="0"/>
                <a:ea typeface="Menlo" panose="020B0609030804020204" pitchFamily="49" charset="0"/>
                <a:cs typeface="Menlo" panose="020B0609030804020204" pitchFamily="49" charset="0"/>
              </a:rPr>
              <a:t>https://github.com/oracle/json-in-</a:t>
            </a:r>
            <a:r>
              <a:rPr lang="en-US" sz="2200" dirty="0" err="1">
                <a:latin typeface="Menlo" panose="020B0609030804020204" pitchFamily="49" charset="0"/>
                <a:ea typeface="Menlo" panose="020B0609030804020204" pitchFamily="49" charset="0"/>
                <a:cs typeface="Menlo" panose="020B0609030804020204" pitchFamily="49" charset="0"/>
              </a:rPr>
              <a:t>db</a:t>
            </a:r>
            <a:r>
              <a:rPr lang="en-US" sz="2200" dirty="0">
                <a:latin typeface="Menlo" panose="020B0609030804020204" pitchFamily="49" charset="0"/>
                <a:ea typeface="Menlo" panose="020B0609030804020204" pitchFamily="49" charset="0"/>
                <a:cs typeface="Menlo" panose="020B0609030804020204" pitchFamily="49" charset="0"/>
              </a:rPr>
              <a:t>/tree/master/JdbcExamples</a:t>
            </a:r>
          </a:p>
        </p:txBody>
      </p:sp>
    </p:spTree>
    <p:extLst>
      <p:ext uri="{BB962C8B-B14F-4D97-AF65-F5344CB8AC3E}">
        <p14:creationId xmlns:p14="http://schemas.microsoft.com/office/powerpoint/2010/main" val="383887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B208DEC-48C7-644D-B205-CB9BD1B464D2}"/>
              </a:ext>
            </a:extLst>
          </p:cNvPr>
          <p:cNvSpPr>
            <a:spLocks noGrp="1"/>
          </p:cNvSpPr>
          <p:nvPr>
            <p:ph type="ftr" sz="quarter" idx="11"/>
          </p:nvPr>
        </p:nvSpPr>
        <p:spPr/>
        <p:txBody>
          <a:bodyPr/>
          <a:lstStyle/>
          <a:p>
            <a:r>
              <a:rPr lang="en-US" dirty="0">
                <a:solidFill>
                  <a:srgbClr val="5F5F5F"/>
                </a:solidFill>
              </a:rPr>
              <a:t>Copyright © 2022, Oracle and/or its affiliates. All rights reserved.  |</a:t>
            </a:r>
          </a:p>
        </p:txBody>
      </p:sp>
      <p:sp>
        <p:nvSpPr>
          <p:cNvPr id="3" name="Slide Number Placeholder 2">
            <a:extLst>
              <a:ext uri="{FF2B5EF4-FFF2-40B4-BE49-F238E27FC236}">
                <a16:creationId xmlns:a16="http://schemas.microsoft.com/office/drawing/2014/main" id="{8F42AFCD-798F-4747-B36F-5CCB33593512}"/>
              </a:ext>
            </a:extLst>
          </p:cNvPr>
          <p:cNvSpPr>
            <a:spLocks noGrp="1"/>
          </p:cNvSpPr>
          <p:nvPr>
            <p:ph type="sldNum" sz="quarter" idx="12"/>
          </p:nvPr>
        </p:nvSpPr>
        <p:spPr/>
        <p:txBody>
          <a:bodyPr/>
          <a:lstStyle/>
          <a:p>
            <a:fld id="{C51EAA63-D034-42AE-91FA-B13B9518C7BE}" type="slidenum">
              <a:rPr lang="en-US" smtClean="0">
                <a:solidFill>
                  <a:srgbClr val="5F5F5F"/>
                </a:solidFill>
              </a:rPr>
              <a:pPr/>
              <a:t>35</a:t>
            </a:fld>
            <a:endParaRPr lang="en-US" dirty="0">
              <a:solidFill>
                <a:srgbClr val="5F5F5F"/>
              </a:solidFill>
            </a:endParaRPr>
          </a:p>
        </p:txBody>
      </p:sp>
      <p:sp>
        <p:nvSpPr>
          <p:cNvPr id="6" name="TextBox 5">
            <a:extLst>
              <a:ext uri="{FF2B5EF4-FFF2-40B4-BE49-F238E27FC236}">
                <a16:creationId xmlns:a16="http://schemas.microsoft.com/office/drawing/2014/main" id="{D3B17CEA-DDA9-3246-9A5E-F60F77959978}"/>
              </a:ext>
            </a:extLst>
          </p:cNvPr>
          <p:cNvSpPr txBox="1"/>
          <p:nvPr/>
        </p:nvSpPr>
        <p:spPr>
          <a:xfrm>
            <a:off x="1981200" y="411681"/>
            <a:ext cx="8415130" cy="553998"/>
          </a:xfrm>
          <a:prstGeom prst="rect">
            <a:avLst/>
          </a:prstGeom>
          <a:noFill/>
        </p:spPr>
        <p:txBody>
          <a:bodyPr wrap="square">
            <a:spAutoFit/>
          </a:bodyPr>
          <a:lstStyle/>
          <a:p>
            <a:r>
              <a:rPr lang="en-US" sz="3000" dirty="0">
                <a:latin typeface="Menlo" panose="020B0609030804020204" pitchFamily="49" charset="0"/>
                <a:ea typeface="Menlo" panose="020B0609030804020204" pitchFamily="49" charset="0"/>
                <a:cs typeface="Menlo" panose="020B0609030804020204" pitchFamily="49" charset="0"/>
              </a:rPr>
              <a:t>https://www.oracle.com/</a:t>
            </a:r>
            <a:r>
              <a:rPr lang="en-US" sz="3000" b="1" dirty="0">
                <a:solidFill>
                  <a:schemeClr val="accent1"/>
                </a:solidFill>
                <a:latin typeface="Menlo" panose="020B0609030804020204" pitchFamily="49" charset="0"/>
                <a:ea typeface="Menlo" panose="020B0609030804020204" pitchFamily="49" charset="0"/>
                <a:cs typeface="Menlo" panose="020B0609030804020204" pitchFamily="49" charset="0"/>
              </a:rPr>
              <a:t>cloud</a:t>
            </a:r>
            <a:r>
              <a:rPr lang="en-US" sz="3000" b="1" dirty="0">
                <a:latin typeface="Menlo" panose="020B0609030804020204" pitchFamily="49" charset="0"/>
                <a:ea typeface="Menlo" panose="020B0609030804020204" pitchFamily="49" charset="0"/>
                <a:cs typeface="Menlo" panose="020B0609030804020204" pitchFamily="49" charset="0"/>
              </a:rPr>
              <a:t>/</a:t>
            </a:r>
            <a:r>
              <a:rPr lang="en-US" sz="3000" b="1" dirty="0">
                <a:solidFill>
                  <a:schemeClr val="accent1"/>
                </a:solidFill>
                <a:latin typeface="Menlo" panose="020B0609030804020204" pitchFamily="49" charset="0"/>
                <a:ea typeface="Menlo" panose="020B0609030804020204" pitchFamily="49" charset="0"/>
                <a:cs typeface="Menlo" panose="020B0609030804020204" pitchFamily="49" charset="0"/>
              </a:rPr>
              <a:t>free</a:t>
            </a:r>
            <a:r>
              <a:rPr lang="en-US" sz="3000" dirty="0">
                <a:latin typeface="Menlo" panose="020B0609030804020204" pitchFamily="49" charset="0"/>
                <a:ea typeface="Menlo" panose="020B0609030804020204" pitchFamily="49" charset="0"/>
                <a:cs typeface="Menlo" panose="020B0609030804020204" pitchFamily="49" charset="0"/>
              </a:rPr>
              <a:t>/</a:t>
            </a:r>
          </a:p>
        </p:txBody>
      </p:sp>
      <p:pic>
        <p:nvPicPr>
          <p:cNvPr id="7" name="Picture 6">
            <a:extLst>
              <a:ext uri="{FF2B5EF4-FFF2-40B4-BE49-F238E27FC236}">
                <a16:creationId xmlns:a16="http://schemas.microsoft.com/office/drawing/2014/main" id="{FE34D2BE-A71E-1E41-900E-D60EF4514023}"/>
              </a:ext>
            </a:extLst>
          </p:cNvPr>
          <p:cNvPicPr>
            <a:picLocks noChangeAspect="1"/>
          </p:cNvPicPr>
          <p:nvPr/>
        </p:nvPicPr>
        <p:blipFill>
          <a:blip r:embed="rId2"/>
          <a:stretch>
            <a:fillRect/>
          </a:stretch>
        </p:blipFill>
        <p:spPr>
          <a:xfrm>
            <a:off x="1604326" y="932277"/>
            <a:ext cx="8983348" cy="5856826"/>
          </a:xfrm>
          <a:prstGeom prst="rect">
            <a:avLst/>
          </a:prstGeom>
        </p:spPr>
      </p:pic>
    </p:spTree>
    <p:extLst>
      <p:ext uri="{BB962C8B-B14F-4D97-AF65-F5344CB8AC3E}">
        <p14:creationId xmlns:p14="http://schemas.microsoft.com/office/powerpoint/2010/main" val="59330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D924F54-4CB1-E146-BED6-B835C812F7AA}"/>
              </a:ext>
            </a:extLst>
          </p:cNvPr>
          <p:cNvSpPr>
            <a:spLocks noGrp="1"/>
          </p:cNvSpPr>
          <p:nvPr>
            <p:ph type="ftr" sz="quarter" idx="11"/>
          </p:nvPr>
        </p:nvSpPr>
        <p:spPr/>
        <p:txBody>
          <a:bodyPr/>
          <a:lstStyle/>
          <a:p>
            <a:r>
              <a:rPr lang="en-US" dirty="0">
                <a:solidFill>
                  <a:srgbClr val="5F5F5F"/>
                </a:solidFill>
              </a:rPr>
              <a:t>Copyright © 2022, Oracle and/or its affiliates. All rights reserved.  |</a:t>
            </a:r>
          </a:p>
        </p:txBody>
      </p:sp>
      <p:sp>
        <p:nvSpPr>
          <p:cNvPr id="3" name="Slide Number Placeholder 2">
            <a:extLst>
              <a:ext uri="{FF2B5EF4-FFF2-40B4-BE49-F238E27FC236}">
                <a16:creationId xmlns:a16="http://schemas.microsoft.com/office/drawing/2014/main" id="{CD2A5179-42AA-184F-A194-4E7C927A75BE}"/>
              </a:ext>
            </a:extLst>
          </p:cNvPr>
          <p:cNvSpPr>
            <a:spLocks noGrp="1"/>
          </p:cNvSpPr>
          <p:nvPr>
            <p:ph type="sldNum" sz="quarter" idx="12"/>
          </p:nvPr>
        </p:nvSpPr>
        <p:spPr/>
        <p:txBody>
          <a:bodyPr/>
          <a:lstStyle/>
          <a:p>
            <a:fld id="{C51EAA63-D034-42AE-91FA-B13B9518C7BE}" type="slidenum">
              <a:rPr lang="en-US" smtClean="0">
                <a:solidFill>
                  <a:srgbClr val="5F5F5F"/>
                </a:solidFill>
              </a:rPr>
              <a:pPr/>
              <a:t>36</a:t>
            </a:fld>
            <a:endParaRPr lang="en-US" dirty="0">
              <a:solidFill>
                <a:srgbClr val="5F5F5F"/>
              </a:solidFill>
            </a:endParaRPr>
          </a:p>
        </p:txBody>
      </p:sp>
      <p:pic>
        <p:nvPicPr>
          <p:cNvPr id="5" name="Picture 4">
            <a:extLst>
              <a:ext uri="{FF2B5EF4-FFF2-40B4-BE49-F238E27FC236}">
                <a16:creationId xmlns:a16="http://schemas.microsoft.com/office/drawing/2014/main" id="{15C7490E-4C30-2C47-B062-A83FAA5D0F13}"/>
              </a:ext>
            </a:extLst>
          </p:cNvPr>
          <p:cNvPicPr>
            <a:picLocks noChangeAspect="1"/>
          </p:cNvPicPr>
          <p:nvPr/>
        </p:nvPicPr>
        <p:blipFill>
          <a:blip r:embed="rId2"/>
          <a:stretch>
            <a:fillRect/>
          </a:stretch>
        </p:blipFill>
        <p:spPr>
          <a:xfrm>
            <a:off x="154286" y="54254"/>
            <a:ext cx="12192000" cy="6803746"/>
          </a:xfrm>
          <a:prstGeom prst="rect">
            <a:avLst/>
          </a:prstGeom>
        </p:spPr>
      </p:pic>
      <p:sp>
        <p:nvSpPr>
          <p:cNvPr id="6" name="Rounded Rectangle 5">
            <a:extLst>
              <a:ext uri="{FF2B5EF4-FFF2-40B4-BE49-F238E27FC236}">
                <a16:creationId xmlns:a16="http://schemas.microsoft.com/office/drawing/2014/main" id="{EFA6EC66-68D9-734B-A9A1-8E91184C3870}"/>
              </a:ext>
            </a:extLst>
          </p:cNvPr>
          <p:cNvSpPr/>
          <p:nvPr/>
        </p:nvSpPr>
        <p:spPr>
          <a:xfrm>
            <a:off x="1339199" y="1536407"/>
            <a:ext cx="5533939" cy="1362506"/>
          </a:xfrm>
          <a:prstGeom prst="roundRect">
            <a:avLst/>
          </a:prstGeom>
          <a:solidFill>
            <a:srgbClr val="F8F8F8">
              <a:alpha val="84000"/>
            </a:srgbClr>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694A7CDE-BAE5-1244-AA95-385CA4F6A0E8}"/>
              </a:ext>
            </a:extLst>
          </p:cNvPr>
          <p:cNvSpPr txBox="1">
            <a:spLocks/>
          </p:cNvSpPr>
          <p:nvPr/>
        </p:nvSpPr>
        <p:spPr>
          <a:xfrm>
            <a:off x="1600097" y="1815844"/>
            <a:ext cx="4650189" cy="1130300"/>
          </a:xfrm>
          <a:prstGeom prst="rect">
            <a:avLst/>
          </a:prstGeom>
        </p:spPr>
        <p:txBody>
          <a:bodyPr vert="horz" lIns="0" tIns="0" rIns="0" bIns="0" rtlCol="0" anchor="ctr"/>
          <a:lstStyle>
            <a:defPPr>
              <a:defRPr lang="en-US"/>
            </a:defPPr>
            <a:lvl1pPr marL="0" algn="l" defTabSz="914400" rtl="0" eaLnBrk="1" latinLnBrk="0" hangingPunct="1">
              <a:defRPr sz="10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tx2"/>
                </a:solidFill>
              </a:rPr>
              <a:t>If possible, pick </a:t>
            </a:r>
            <a:r>
              <a:rPr lang="en-US" sz="2200" b="1" dirty="0">
                <a:solidFill>
                  <a:schemeClr val="tx2"/>
                </a:solidFill>
              </a:rPr>
              <a:t>Ashburn</a:t>
            </a:r>
            <a:r>
              <a:rPr lang="en-US" sz="2200" dirty="0">
                <a:solidFill>
                  <a:schemeClr val="tx2"/>
                </a:solidFill>
              </a:rPr>
              <a:t>, </a:t>
            </a:r>
            <a:r>
              <a:rPr lang="en-US" sz="2200" b="1" dirty="0">
                <a:solidFill>
                  <a:schemeClr val="tx2"/>
                </a:solidFill>
              </a:rPr>
              <a:t>Phoenix</a:t>
            </a:r>
            <a:r>
              <a:rPr lang="en-US" sz="2200" dirty="0">
                <a:solidFill>
                  <a:schemeClr val="tx2"/>
                </a:solidFill>
              </a:rPr>
              <a:t>, </a:t>
            </a:r>
            <a:r>
              <a:rPr lang="en-US" sz="2200" b="1" dirty="0">
                <a:solidFill>
                  <a:schemeClr val="tx2"/>
                </a:solidFill>
              </a:rPr>
              <a:t>Frankfurt</a:t>
            </a:r>
            <a:r>
              <a:rPr lang="en-US" sz="2200" dirty="0">
                <a:solidFill>
                  <a:schemeClr val="tx2"/>
                </a:solidFill>
              </a:rPr>
              <a:t>, or </a:t>
            </a:r>
            <a:r>
              <a:rPr lang="en-US" sz="2200" b="1" dirty="0">
                <a:solidFill>
                  <a:schemeClr val="tx2"/>
                </a:solidFill>
              </a:rPr>
              <a:t>London</a:t>
            </a:r>
            <a:r>
              <a:rPr lang="en-US" sz="2200" dirty="0">
                <a:solidFill>
                  <a:schemeClr val="tx2"/>
                </a:solidFill>
              </a:rPr>
              <a:t> as it will give you access to 21c</a:t>
            </a:r>
            <a:br>
              <a:rPr lang="en-US" sz="2200" dirty="0">
                <a:solidFill>
                  <a:schemeClr val="tx2"/>
                </a:solidFill>
              </a:rPr>
            </a:br>
            <a:endParaRPr lang="en-US" sz="2200" dirty="0">
              <a:solidFill>
                <a:schemeClr val="tx2"/>
              </a:solidFill>
            </a:endParaRPr>
          </a:p>
        </p:txBody>
      </p:sp>
    </p:spTree>
    <p:extLst>
      <p:ext uri="{BB962C8B-B14F-4D97-AF65-F5344CB8AC3E}">
        <p14:creationId xmlns:p14="http://schemas.microsoft.com/office/powerpoint/2010/main" val="1661289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D924F54-4CB1-E146-BED6-B835C812F7AA}"/>
              </a:ext>
            </a:extLst>
          </p:cNvPr>
          <p:cNvSpPr>
            <a:spLocks noGrp="1"/>
          </p:cNvSpPr>
          <p:nvPr>
            <p:ph type="ftr" sz="quarter" idx="11"/>
          </p:nvPr>
        </p:nvSpPr>
        <p:spPr/>
        <p:txBody>
          <a:bodyPr/>
          <a:lstStyle/>
          <a:p>
            <a:r>
              <a:rPr lang="en-US" dirty="0">
                <a:solidFill>
                  <a:srgbClr val="5F5F5F"/>
                </a:solidFill>
              </a:rPr>
              <a:t>Copyright © 2022, Oracle and/or its affiliates. All rights reserved.  |</a:t>
            </a:r>
          </a:p>
        </p:txBody>
      </p:sp>
      <p:sp>
        <p:nvSpPr>
          <p:cNvPr id="3" name="Slide Number Placeholder 2">
            <a:extLst>
              <a:ext uri="{FF2B5EF4-FFF2-40B4-BE49-F238E27FC236}">
                <a16:creationId xmlns:a16="http://schemas.microsoft.com/office/drawing/2014/main" id="{CD2A5179-42AA-184F-A194-4E7C927A75BE}"/>
              </a:ext>
            </a:extLst>
          </p:cNvPr>
          <p:cNvSpPr>
            <a:spLocks noGrp="1"/>
          </p:cNvSpPr>
          <p:nvPr>
            <p:ph type="sldNum" sz="quarter" idx="12"/>
          </p:nvPr>
        </p:nvSpPr>
        <p:spPr/>
        <p:txBody>
          <a:bodyPr/>
          <a:lstStyle/>
          <a:p>
            <a:fld id="{C51EAA63-D034-42AE-91FA-B13B9518C7BE}" type="slidenum">
              <a:rPr lang="en-US" smtClean="0">
                <a:solidFill>
                  <a:srgbClr val="5F5F5F"/>
                </a:solidFill>
              </a:rPr>
              <a:pPr/>
              <a:t>37</a:t>
            </a:fld>
            <a:endParaRPr lang="en-US" dirty="0">
              <a:solidFill>
                <a:srgbClr val="5F5F5F"/>
              </a:solidFill>
            </a:endParaRPr>
          </a:p>
        </p:txBody>
      </p:sp>
      <p:pic>
        <p:nvPicPr>
          <p:cNvPr id="4" name="Picture 3">
            <a:extLst>
              <a:ext uri="{FF2B5EF4-FFF2-40B4-BE49-F238E27FC236}">
                <a16:creationId xmlns:a16="http://schemas.microsoft.com/office/drawing/2014/main" id="{804C3EA1-AB32-6146-94ED-C5B0259673CC}"/>
              </a:ext>
            </a:extLst>
          </p:cNvPr>
          <p:cNvPicPr>
            <a:picLocks noChangeAspect="1"/>
          </p:cNvPicPr>
          <p:nvPr/>
        </p:nvPicPr>
        <p:blipFill>
          <a:blip r:embed="rId2"/>
          <a:stretch>
            <a:fillRect/>
          </a:stretch>
        </p:blipFill>
        <p:spPr>
          <a:xfrm>
            <a:off x="3578086" y="477981"/>
            <a:ext cx="7121493" cy="5611393"/>
          </a:xfrm>
          <a:prstGeom prst="rect">
            <a:avLst/>
          </a:prstGeom>
        </p:spPr>
      </p:pic>
      <p:sp>
        <p:nvSpPr>
          <p:cNvPr id="8" name="Rounded Rectangle 7">
            <a:extLst>
              <a:ext uri="{FF2B5EF4-FFF2-40B4-BE49-F238E27FC236}">
                <a16:creationId xmlns:a16="http://schemas.microsoft.com/office/drawing/2014/main" id="{0E2AF84F-4E73-5440-87D3-3A794DC11636}"/>
              </a:ext>
            </a:extLst>
          </p:cNvPr>
          <p:cNvSpPr/>
          <p:nvPr/>
        </p:nvSpPr>
        <p:spPr>
          <a:xfrm>
            <a:off x="562061" y="4141753"/>
            <a:ext cx="5533939" cy="1409738"/>
          </a:xfrm>
          <a:prstGeom prst="roundRect">
            <a:avLst/>
          </a:prstGeom>
          <a:solidFill>
            <a:srgbClr val="F8F8F8">
              <a:alpha val="84000"/>
            </a:srgbClr>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3F90AAD0-5288-EE45-BD41-078B6FBF14FE}"/>
              </a:ext>
            </a:extLst>
          </p:cNvPr>
          <p:cNvSpPr txBox="1">
            <a:spLocks/>
          </p:cNvSpPr>
          <p:nvPr/>
        </p:nvSpPr>
        <p:spPr>
          <a:xfrm>
            <a:off x="822959" y="4421190"/>
            <a:ext cx="5061006" cy="1130300"/>
          </a:xfrm>
          <a:prstGeom prst="rect">
            <a:avLst/>
          </a:prstGeom>
        </p:spPr>
        <p:txBody>
          <a:bodyPr vert="horz" lIns="0" tIns="0" rIns="0" bIns="0" rtlCol="0" anchor="ctr"/>
          <a:lstStyle>
            <a:defPPr>
              <a:defRPr lang="en-US"/>
            </a:defPPr>
            <a:lvl1pPr marL="0" algn="l" defTabSz="914400" rtl="0" eaLnBrk="1" latinLnBrk="0" hangingPunct="1">
              <a:defRPr sz="10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dirty="0">
                <a:solidFill>
                  <a:schemeClr val="tx2"/>
                </a:solidFill>
              </a:rPr>
              <a:t>This is just to verify your identity.  It won't charge you unless you </a:t>
            </a:r>
            <a:r>
              <a:rPr lang="en-US" sz="2200" b="1" dirty="0">
                <a:solidFill>
                  <a:schemeClr val="tx2"/>
                </a:solidFill>
              </a:rPr>
              <a:t>explicitly</a:t>
            </a:r>
            <a:r>
              <a:rPr lang="en-US" sz="2200" dirty="0">
                <a:solidFill>
                  <a:schemeClr val="tx2"/>
                </a:solidFill>
              </a:rPr>
              <a:t> decide to upgrade to a paid account. </a:t>
            </a:r>
            <a:br>
              <a:rPr lang="en-US" sz="2200" dirty="0">
                <a:solidFill>
                  <a:schemeClr val="tx2"/>
                </a:solidFill>
              </a:rPr>
            </a:br>
            <a:endParaRPr lang="en-US" sz="2200" dirty="0">
              <a:solidFill>
                <a:schemeClr val="tx2"/>
              </a:solidFill>
            </a:endParaRPr>
          </a:p>
        </p:txBody>
      </p:sp>
    </p:spTree>
    <p:extLst>
      <p:ext uri="{BB962C8B-B14F-4D97-AF65-F5344CB8AC3E}">
        <p14:creationId xmlns:p14="http://schemas.microsoft.com/office/powerpoint/2010/main" val="940220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6F9620F-BFA4-8645-81D4-5537770D3B14}"/>
              </a:ext>
            </a:extLst>
          </p:cNvPr>
          <p:cNvSpPr txBox="1">
            <a:spLocks/>
          </p:cNvSpPr>
          <p:nvPr/>
        </p:nvSpPr>
        <p:spPr>
          <a:xfrm>
            <a:off x="5957638" y="2523621"/>
            <a:ext cx="6477000" cy="19143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1600" b="1" kern="1200">
                <a:solidFill>
                  <a:schemeClr val="tx1"/>
                </a:solidFill>
                <a:latin typeface="Oracle Sans" charset="0"/>
                <a:ea typeface="Oracle Sans" charset="0"/>
                <a:cs typeface="Oracle Sans" charset="0"/>
              </a:defRPr>
            </a:lvl1pPr>
          </a:lstStyle>
          <a:p>
            <a:endParaRPr lang="en-US" sz="3600" dirty="0">
              <a:latin typeface="Oracle Sans" panose="020B0503020204020204" pitchFamily="34" charset="0"/>
              <a:cs typeface="Oracle Sans" panose="020B0503020204020204" pitchFamily="34" charset="0"/>
            </a:endParaRPr>
          </a:p>
        </p:txBody>
      </p:sp>
      <p:sp>
        <p:nvSpPr>
          <p:cNvPr id="4" name="Text Placeholder 3">
            <a:extLst>
              <a:ext uri="{FF2B5EF4-FFF2-40B4-BE49-F238E27FC236}">
                <a16:creationId xmlns:a16="http://schemas.microsoft.com/office/drawing/2014/main" id="{F54EAE71-98DE-2146-89C3-C09FDC2E34BC}"/>
              </a:ext>
            </a:extLst>
          </p:cNvPr>
          <p:cNvSpPr txBox="1">
            <a:spLocks/>
          </p:cNvSpPr>
          <p:nvPr/>
        </p:nvSpPr>
        <p:spPr>
          <a:xfrm>
            <a:off x="5957638" y="2237842"/>
            <a:ext cx="8886282" cy="395562"/>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solidFill>
                  <a:schemeClr val="tx2">
                    <a:lumMod val="50000"/>
                    <a:lumOff val="50000"/>
                  </a:schemeClr>
                </a:solidFill>
              </a:rPr>
              <a:t>Overview</a:t>
            </a:r>
          </a:p>
        </p:txBody>
      </p:sp>
      <p:sp>
        <p:nvSpPr>
          <p:cNvPr id="6" name="Text Placeholder 5">
            <a:extLst>
              <a:ext uri="{FF2B5EF4-FFF2-40B4-BE49-F238E27FC236}">
                <a16:creationId xmlns:a16="http://schemas.microsoft.com/office/drawing/2014/main" id="{79B29BB6-DB71-C74D-9E97-7FD79DFD7690}"/>
              </a:ext>
            </a:extLst>
          </p:cNvPr>
          <p:cNvSpPr txBox="1">
            <a:spLocks/>
          </p:cNvSpPr>
          <p:nvPr/>
        </p:nvSpPr>
        <p:spPr>
          <a:xfrm>
            <a:off x="5957638" y="3420101"/>
            <a:ext cx="5285327" cy="395562"/>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solidFill>
                  <a:srgbClr val="9E958E"/>
                </a:solidFill>
              </a:rPr>
              <a:t>Java API for JSON in JDBC</a:t>
            </a:r>
          </a:p>
        </p:txBody>
      </p:sp>
      <p:sp>
        <p:nvSpPr>
          <p:cNvPr id="7" name="Text Placeholder 5">
            <a:extLst>
              <a:ext uri="{FF2B5EF4-FFF2-40B4-BE49-F238E27FC236}">
                <a16:creationId xmlns:a16="http://schemas.microsoft.com/office/drawing/2014/main" id="{F40E72E7-E6E9-724D-B426-E0D7AF5DA130}"/>
              </a:ext>
            </a:extLst>
          </p:cNvPr>
          <p:cNvSpPr txBox="1">
            <a:spLocks/>
          </p:cNvSpPr>
          <p:nvPr/>
        </p:nvSpPr>
        <p:spPr>
          <a:xfrm>
            <a:off x="5957638" y="2828971"/>
            <a:ext cx="5285327" cy="395562"/>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solidFill>
                  <a:schemeClr val="tx2">
                    <a:lumMod val="50000"/>
                    <a:lumOff val="50000"/>
                  </a:schemeClr>
                </a:solidFill>
              </a:rPr>
              <a:t>JSON Data Type</a:t>
            </a:r>
          </a:p>
        </p:txBody>
      </p:sp>
      <p:sp>
        <p:nvSpPr>
          <p:cNvPr id="8" name="Text Placeholder 5">
            <a:extLst>
              <a:ext uri="{FF2B5EF4-FFF2-40B4-BE49-F238E27FC236}">
                <a16:creationId xmlns:a16="http://schemas.microsoft.com/office/drawing/2014/main" id="{77E7A5AF-E401-0A46-8914-25FD87EB18D1}"/>
              </a:ext>
            </a:extLst>
          </p:cNvPr>
          <p:cNvSpPr txBox="1">
            <a:spLocks/>
          </p:cNvSpPr>
          <p:nvPr/>
        </p:nvSpPr>
        <p:spPr>
          <a:xfrm>
            <a:off x="5957638" y="4011231"/>
            <a:ext cx="5285327" cy="395562"/>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b="1" dirty="0">
                <a:solidFill>
                  <a:schemeClr val="accent1"/>
                </a:solidFill>
              </a:rPr>
              <a:t>JSON Collections</a:t>
            </a:r>
          </a:p>
        </p:txBody>
      </p:sp>
      <p:sp>
        <p:nvSpPr>
          <p:cNvPr id="9" name="Text Placeholder 5">
            <a:extLst>
              <a:ext uri="{FF2B5EF4-FFF2-40B4-BE49-F238E27FC236}">
                <a16:creationId xmlns:a16="http://schemas.microsoft.com/office/drawing/2014/main" id="{05512A5F-AC02-2F44-A5E4-BC1BF70F8DA1}"/>
              </a:ext>
            </a:extLst>
          </p:cNvPr>
          <p:cNvSpPr txBox="1">
            <a:spLocks/>
          </p:cNvSpPr>
          <p:nvPr/>
        </p:nvSpPr>
        <p:spPr>
          <a:xfrm>
            <a:off x="5957638" y="4602361"/>
            <a:ext cx="5285327" cy="395562"/>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t>Java API for MongoDB</a:t>
            </a:r>
          </a:p>
        </p:txBody>
      </p:sp>
    </p:spTree>
    <p:extLst>
      <p:ext uri="{BB962C8B-B14F-4D97-AF65-F5344CB8AC3E}">
        <p14:creationId xmlns:p14="http://schemas.microsoft.com/office/powerpoint/2010/main" val="26909328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E5B75C8-8113-1841-A134-220E2DC9EBAC}"/>
              </a:ext>
            </a:extLst>
          </p:cNvPr>
          <p:cNvPicPr>
            <a:picLocks noChangeAspect="1"/>
          </p:cNvPicPr>
          <p:nvPr/>
        </p:nvPicPr>
        <p:blipFill>
          <a:blip r:embed="rId3"/>
          <a:stretch>
            <a:fillRect/>
          </a:stretch>
        </p:blipFill>
        <p:spPr>
          <a:xfrm>
            <a:off x="2948209" y="1621824"/>
            <a:ext cx="5054600" cy="5359400"/>
          </a:xfrm>
          <a:prstGeom prst="rect">
            <a:avLst/>
          </a:prstGeom>
        </p:spPr>
      </p:pic>
      <p:sp>
        <p:nvSpPr>
          <p:cNvPr id="37" name="Rectangle 36">
            <a:extLst>
              <a:ext uri="{FF2B5EF4-FFF2-40B4-BE49-F238E27FC236}">
                <a16:creationId xmlns:a16="http://schemas.microsoft.com/office/drawing/2014/main" id="{EC42D7E4-448F-AC4A-8E4B-0A4A583628F3}"/>
              </a:ext>
            </a:extLst>
          </p:cNvPr>
          <p:cNvSpPr/>
          <p:nvPr/>
        </p:nvSpPr>
        <p:spPr>
          <a:xfrm>
            <a:off x="2522279" y="1603734"/>
            <a:ext cx="6400149" cy="5041918"/>
          </a:xfrm>
          <a:prstGeom prst="rect">
            <a:avLst/>
          </a:pr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E1047F8A-481D-2944-9114-4D9BDE57A0DA}"/>
              </a:ext>
            </a:extLst>
          </p:cNvPr>
          <p:cNvSpPr txBox="1"/>
          <p:nvPr/>
        </p:nvSpPr>
        <p:spPr>
          <a:xfrm>
            <a:off x="5349225" y="1506159"/>
            <a:ext cx="2530643" cy="400110"/>
          </a:xfrm>
          <a:prstGeom prst="rect">
            <a:avLst/>
          </a:prstGeom>
          <a:noFill/>
        </p:spPr>
        <p:txBody>
          <a:bodyPr wrap="square" rtlCol="0">
            <a:spAutoFit/>
          </a:bodyPr>
          <a:lstStyle/>
          <a:p>
            <a:r>
              <a:rPr lang="en-US" sz="2000" b="1" dirty="0"/>
              <a:t>Relational to JSON</a:t>
            </a:r>
          </a:p>
        </p:txBody>
      </p:sp>
      <p:grpSp>
        <p:nvGrpSpPr>
          <p:cNvPr id="8" name="Group 7">
            <a:extLst>
              <a:ext uri="{FF2B5EF4-FFF2-40B4-BE49-F238E27FC236}">
                <a16:creationId xmlns:a16="http://schemas.microsoft.com/office/drawing/2014/main" id="{39AAA129-F73D-524A-8973-7734CB115E5F}"/>
              </a:ext>
            </a:extLst>
          </p:cNvPr>
          <p:cNvGrpSpPr/>
          <p:nvPr/>
        </p:nvGrpSpPr>
        <p:grpSpPr>
          <a:xfrm>
            <a:off x="5531390" y="2121298"/>
            <a:ext cx="855364" cy="770283"/>
            <a:chOff x="5818641" y="301592"/>
            <a:chExt cx="1126925" cy="1126925"/>
          </a:xfrm>
        </p:grpSpPr>
        <p:pic>
          <p:nvPicPr>
            <p:cNvPr id="9" name="Picture 8">
              <a:extLst>
                <a:ext uri="{FF2B5EF4-FFF2-40B4-BE49-F238E27FC236}">
                  <a16:creationId xmlns:a16="http://schemas.microsoft.com/office/drawing/2014/main" id="{5F896937-455E-7946-9CB2-3E70075BF821}"/>
                </a:ext>
              </a:extLst>
            </p:cNvPr>
            <p:cNvPicPr>
              <a:picLocks noChangeAspect="1"/>
            </p:cNvPicPr>
            <p:nvPr/>
          </p:nvPicPr>
          <p:blipFill>
            <a:blip r:embed="rId4"/>
            <a:stretch>
              <a:fillRect/>
            </a:stretch>
          </p:blipFill>
          <p:spPr>
            <a:xfrm>
              <a:off x="5818641" y="301592"/>
              <a:ext cx="822125" cy="822125"/>
            </a:xfrm>
            <a:prstGeom prst="rect">
              <a:avLst/>
            </a:prstGeom>
          </p:spPr>
        </p:pic>
        <p:pic>
          <p:nvPicPr>
            <p:cNvPr id="10" name="Picture 9">
              <a:extLst>
                <a:ext uri="{FF2B5EF4-FFF2-40B4-BE49-F238E27FC236}">
                  <a16:creationId xmlns:a16="http://schemas.microsoft.com/office/drawing/2014/main" id="{52D58F77-BCE3-4841-A475-9AAF95F8ACF3}"/>
                </a:ext>
              </a:extLst>
            </p:cNvPr>
            <p:cNvPicPr>
              <a:picLocks noChangeAspect="1"/>
            </p:cNvPicPr>
            <p:nvPr/>
          </p:nvPicPr>
          <p:blipFill>
            <a:blip r:embed="rId4"/>
            <a:stretch>
              <a:fillRect/>
            </a:stretch>
          </p:blipFill>
          <p:spPr>
            <a:xfrm>
              <a:off x="5971041" y="453992"/>
              <a:ext cx="822125" cy="822125"/>
            </a:xfrm>
            <a:prstGeom prst="rect">
              <a:avLst/>
            </a:prstGeom>
          </p:spPr>
        </p:pic>
        <p:pic>
          <p:nvPicPr>
            <p:cNvPr id="11" name="Picture 10">
              <a:extLst>
                <a:ext uri="{FF2B5EF4-FFF2-40B4-BE49-F238E27FC236}">
                  <a16:creationId xmlns:a16="http://schemas.microsoft.com/office/drawing/2014/main" id="{634422A8-42F8-2D43-B48E-5E1D527DC341}"/>
                </a:ext>
              </a:extLst>
            </p:cNvPr>
            <p:cNvPicPr>
              <a:picLocks noChangeAspect="1"/>
            </p:cNvPicPr>
            <p:nvPr/>
          </p:nvPicPr>
          <p:blipFill>
            <a:blip r:embed="rId4"/>
            <a:stretch>
              <a:fillRect/>
            </a:stretch>
          </p:blipFill>
          <p:spPr>
            <a:xfrm>
              <a:off x="6123441" y="606392"/>
              <a:ext cx="822125" cy="822125"/>
            </a:xfrm>
            <a:prstGeom prst="rect">
              <a:avLst/>
            </a:prstGeom>
          </p:spPr>
        </p:pic>
      </p:grpSp>
      <p:sp>
        <p:nvSpPr>
          <p:cNvPr id="14" name="TextBox 13">
            <a:extLst>
              <a:ext uri="{FF2B5EF4-FFF2-40B4-BE49-F238E27FC236}">
                <a16:creationId xmlns:a16="http://schemas.microsoft.com/office/drawing/2014/main" id="{6337E9D4-5265-9244-973B-D36F8F7B385F}"/>
              </a:ext>
            </a:extLst>
          </p:cNvPr>
          <p:cNvSpPr txBox="1"/>
          <p:nvPr/>
        </p:nvSpPr>
        <p:spPr>
          <a:xfrm>
            <a:off x="2775100" y="3194215"/>
            <a:ext cx="1462296" cy="400110"/>
          </a:xfrm>
          <a:prstGeom prst="rect">
            <a:avLst/>
          </a:prstGeom>
          <a:noFill/>
        </p:spPr>
        <p:txBody>
          <a:bodyPr wrap="square" rtlCol="0">
            <a:spAutoFit/>
          </a:bodyPr>
          <a:lstStyle/>
          <a:p>
            <a:pPr algn="r"/>
            <a:r>
              <a:rPr lang="en-US" sz="2000" b="1" dirty="0"/>
              <a:t>Flexfields</a:t>
            </a:r>
          </a:p>
        </p:txBody>
      </p:sp>
      <p:sp>
        <p:nvSpPr>
          <p:cNvPr id="21" name="TextBox 20">
            <a:extLst>
              <a:ext uri="{FF2B5EF4-FFF2-40B4-BE49-F238E27FC236}">
                <a16:creationId xmlns:a16="http://schemas.microsoft.com/office/drawing/2014/main" id="{C1F44FC5-B9EB-644B-A95C-11FCBEEC12BD}"/>
              </a:ext>
            </a:extLst>
          </p:cNvPr>
          <p:cNvSpPr txBox="1"/>
          <p:nvPr/>
        </p:nvSpPr>
        <p:spPr>
          <a:xfrm>
            <a:off x="1916313" y="5568036"/>
            <a:ext cx="2798902" cy="400110"/>
          </a:xfrm>
          <a:prstGeom prst="rect">
            <a:avLst/>
          </a:prstGeom>
          <a:noFill/>
        </p:spPr>
        <p:txBody>
          <a:bodyPr wrap="square" rtlCol="0">
            <a:spAutoFit/>
          </a:bodyPr>
          <a:lstStyle/>
          <a:p>
            <a:pPr algn="r"/>
            <a:r>
              <a:rPr lang="en-US" sz="2000" b="1" dirty="0"/>
              <a:t>JSON Payload</a:t>
            </a:r>
          </a:p>
        </p:txBody>
      </p:sp>
      <p:pic>
        <p:nvPicPr>
          <p:cNvPr id="23" name="Picture 22">
            <a:extLst>
              <a:ext uri="{FF2B5EF4-FFF2-40B4-BE49-F238E27FC236}">
                <a16:creationId xmlns:a16="http://schemas.microsoft.com/office/drawing/2014/main" id="{19A4B935-AF53-F141-A1CC-66274C23CFB8}"/>
              </a:ext>
            </a:extLst>
          </p:cNvPr>
          <p:cNvPicPr>
            <a:picLocks noChangeAspect="1"/>
          </p:cNvPicPr>
          <p:nvPr/>
        </p:nvPicPr>
        <p:blipFill>
          <a:blip r:embed="rId5"/>
          <a:stretch>
            <a:fillRect/>
          </a:stretch>
        </p:blipFill>
        <p:spPr>
          <a:xfrm>
            <a:off x="3764521" y="4865084"/>
            <a:ext cx="601198" cy="420369"/>
          </a:xfrm>
          <a:prstGeom prst="rect">
            <a:avLst/>
          </a:prstGeom>
        </p:spPr>
      </p:pic>
      <p:sp>
        <p:nvSpPr>
          <p:cNvPr id="27" name="TextBox 26">
            <a:extLst>
              <a:ext uri="{FF2B5EF4-FFF2-40B4-BE49-F238E27FC236}">
                <a16:creationId xmlns:a16="http://schemas.microsoft.com/office/drawing/2014/main" id="{92212783-5F8C-3B45-AFC9-BEE9E9AFB4C3}"/>
              </a:ext>
            </a:extLst>
          </p:cNvPr>
          <p:cNvSpPr txBox="1"/>
          <p:nvPr/>
        </p:nvSpPr>
        <p:spPr>
          <a:xfrm>
            <a:off x="5813065" y="5904150"/>
            <a:ext cx="2530644" cy="400110"/>
          </a:xfrm>
          <a:prstGeom prst="rect">
            <a:avLst/>
          </a:prstGeom>
          <a:noFill/>
        </p:spPr>
        <p:txBody>
          <a:bodyPr wrap="square" rtlCol="0">
            <a:spAutoFit/>
          </a:bodyPr>
          <a:lstStyle/>
          <a:p>
            <a:r>
              <a:rPr lang="en-US" sz="2000" b="1" dirty="0"/>
              <a:t>Pure JSON</a:t>
            </a:r>
          </a:p>
        </p:txBody>
      </p:sp>
      <p:sp>
        <p:nvSpPr>
          <p:cNvPr id="35" name="TextBox 34">
            <a:extLst>
              <a:ext uri="{FF2B5EF4-FFF2-40B4-BE49-F238E27FC236}">
                <a16:creationId xmlns:a16="http://schemas.microsoft.com/office/drawing/2014/main" id="{AFD3F4F8-C02B-564C-8CFD-158A78800543}"/>
              </a:ext>
            </a:extLst>
          </p:cNvPr>
          <p:cNvSpPr txBox="1"/>
          <p:nvPr/>
        </p:nvSpPr>
        <p:spPr>
          <a:xfrm>
            <a:off x="5820417" y="6209288"/>
            <a:ext cx="2511507" cy="338554"/>
          </a:xfrm>
          <a:prstGeom prst="rect">
            <a:avLst/>
          </a:prstGeom>
          <a:noFill/>
        </p:spPr>
        <p:txBody>
          <a:bodyPr wrap="square" rtlCol="0">
            <a:spAutoFit/>
          </a:bodyPr>
          <a:lstStyle/>
          <a:p>
            <a:r>
              <a:rPr lang="en-US" sz="1600" dirty="0"/>
              <a:t>NoSQL Document Store </a:t>
            </a:r>
          </a:p>
        </p:txBody>
      </p:sp>
      <p:pic>
        <p:nvPicPr>
          <p:cNvPr id="36" name="Picture 35">
            <a:extLst>
              <a:ext uri="{FF2B5EF4-FFF2-40B4-BE49-F238E27FC236}">
                <a16:creationId xmlns:a16="http://schemas.microsoft.com/office/drawing/2014/main" id="{9EC39554-7AAE-7242-9259-6CD799DC012D}"/>
              </a:ext>
            </a:extLst>
          </p:cNvPr>
          <p:cNvPicPr>
            <a:picLocks noChangeAspect="1"/>
          </p:cNvPicPr>
          <p:nvPr/>
        </p:nvPicPr>
        <p:blipFill>
          <a:blip r:embed="rId6"/>
          <a:stretch>
            <a:fillRect/>
          </a:stretch>
        </p:blipFill>
        <p:spPr>
          <a:xfrm>
            <a:off x="6177291" y="5452593"/>
            <a:ext cx="660563" cy="451557"/>
          </a:xfrm>
          <a:prstGeom prst="rect">
            <a:avLst/>
          </a:prstGeom>
        </p:spPr>
      </p:pic>
      <p:sp>
        <p:nvSpPr>
          <p:cNvPr id="38" name="TextBox 37">
            <a:extLst>
              <a:ext uri="{FF2B5EF4-FFF2-40B4-BE49-F238E27FC236}">
                <a16:creationId xmlns:a16="http://schemas.microsoft.com/office/drawing/2014/main" id="{B4F777D7-2DAC-AC4B-8E1E-0B9C5FB1CD3B}"/>
              </a:ext>
            </a:extLst>
          </p:cNvPr>
          <p:cNvSpPr txBox="1"/>
          <p:nvPr/>
        </p:nvSpPr>
        <p:spPr>
          <a:xfrm>
            <a:off x="7011616" y="4151346"/>
            <a:ext cx="3676145" cy="338554"/>
          </a:xfrm>
          <a:prstGeom prst="rect">
            <a:avLst/>
          </a:prstGeom>
          <a:noFill/>
        </p:spPr>
        <p:txBody>
          <a:bodyPr wrap="square" rtlCol="0">
            <a:spAutoFit/>
          </a:bodyPr>
          <a:lstStyle/>
          <a:p>
            <a:r>
              <a:rPr lang="en-US" sz="1600" dirty="0"/>
              <a:t>Dataguide for schema discovery</a:t>
            </a:r>
          </a:p>
        </p:txBody>
      </p:sp>
      <p:sp>
        <p:nvSpPr>
          <p:cNvPr id="39" name="TextBox 38">
            <a:extLst>
              <a:ext uri="{FF2B5EF4-FFF2-40B4-BE49-F238E27FC236}">
                <a16:creationId xmlns:a16="http://schemas.microsoft.com/office/drawing/2014/main" id="{71F3B446-1AD8-2140-A3DD-85235B92073C}"/>
              </a:ext>
            </a:extLst>
          </p:cNvPr>
          <p:cNvSpPr txBox="1"/>
          <p:nvPr/>
        </p:nvSpPr>
        <p:spPr>
          <a:xfrm>
            <a:off x="6349507" y="3820743"/>
            <a:ext cx="4629305" cy="400110"/>
          </a:xfrm>
          <a:prstGeom prst="rect">
            <a:avLst/>
          </a:prstGeom>
          <a:noFill/>
        </p:spPr>
        <p:txBody>
          <a:bodyPr wrap="square" rtlCol="0">
            <a:spAutoFit/>
          </a:bodyPr>
          <a:lstStyle/>
          <a:p>
            <a:pPr algn="ctr"/>
            <a:r>
              <a:rPr lang="en-US" sz="2000" b="1" dirty="0"/>
              <a:t>JSON Analytics &amp; Reports</a:t>
            </a:r>
          </a:p>
        </p:txBody>
      </p:sp>
      <p:pic>
        <p:nvPicPr>
          <p:cNvPr id="40" name="Picture 39">
            <a:extLst>
              <a:ext uri="{FF2B5EF4-FFF2-40B4-BE49-F238E27FC236}">
                <a16:creationId xmlns:a16="http://schemas.microsoft.com/office/drawing/2014/main" id="{CD4CBF47-11BB-B247-BE46-A6810F5ED5AD}"/>
              </a:ext>
            </a:extLst>
          </p:cNvPr>
          <p:cNvPicPr>
            <a:picLocks noChangeAspect="1"/>
          </p:cNvPicPr>
          <p:nvPr/>
        </p:nvPicPr>
        <p:blipFill>
          <a:blip r:embed="rId7"/>
          <a:stretch>
            <a:fillRect/>
          </a:stretch>
        </p:blipFill>
        <p:spPr>
          <a:xfrm>
            <a:off x="7374342" y="3121900"/>
            <a:ext cx="1086209" cy="706460"/>
          </a:xfrm>
          <a:prstGeom prst="rect">
            <a:avLst/>
          </a:prstGeom>
        </p:spPr>
      </p:pic>
      <p:sp>
        <p:nvSpPr>
          <p:cNvPr id="28" name="JSON Generation">
            <a:extLst>
              <a:ext uri="{FF2B5EF4-FFF2-40B4-BE49-F238E27FC236}">
                <a16:creationId xmlns:a16="http://schemas.microsoft.com/office/drawing/2014/main" id="{24489E60-B119-B44D-A205-7084AF6D5C91}"/>
              </a:ext>
            </a:extLst>
          </p:cNvPr>
          <p:cNvSpPr txBox="1">
            <a:spLocks/>
          </p:cNvSpPr>
          <p:nvPr/>
        </p:nvSpPr>
        <p:spPr>
          <a:xfrm>
            <a:off x="723647" y="746905"/>
            <a:ext cx="10971213" cy="54292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1600" b="1" kern="1200">
                <a:solidFill>
                  <a:schemeClr val="tx1"/>
                </a:solidFill>
                <a:latin typeface="Oracle Sans" charset="0"/>
                <a:ea typeface="Oracle Sans" charset="0"/>
                <a:cs typeface="Oracle Sans"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CH" sz="3600" b="0" dirty="0">
                <a:solidFill>
                  <a:prstClr val="black"/>
                </a:solidFill>
              </a:rPr>
              <a:t>Converged Database – JSON Use Cases</a:t>
            </a:r>
            <a:endParaRPr kumimoji="0" lang="fr-CH" sz="3600" b="0" i="0" u="none" strike="noStrike" kern="1200" cap="none" spc="0" normalizeH="0" baseline="0" noProof="0" dirty="0">
              <a:ln>
                <a:noFill/>
              </a:ln>
              <a:solidFill>
                <a:prstClr val="black"/>
              </a:solidFill>
              <a:effectLst/>
              <a:uLnTx/>
              <a:uFillTx/>
              <a:latin typeface="Oracle Sans" charset="0"/>
            </a:endParaRPr>
          </a:p>
        </p:txBody>
      </p:sp>
      <p:sp>
        <p:nvSpPr>
          <p:cNvPr id="29" name="TextBox 28">
            <a:extLst>
              <a:ext uri="{FF2B5EF4-FFF2-40B4-BE49-F238E27FC236}">
                <a16:creationId xmlns:a16="http://schemas.microsoft.com/office/drawing/2014/main" id="{53E98618-DC45-C040-9BFC-8F926AE79122}"/>
              </a:ext>
            </a:extLst>
          </p:cNvPr>
          <p:cNvSpPr txBox="1"/>
          <p:nvPr/>
        </p:nvSpPr>
        <p:spPr>
          <a:xfrm>
            <a:off x="1968998" y="5868514"/>
            <a:ext cx="2742215" cy="338554"/>
          </a:xfrm>
          <a:prstGeom prst="rect">
            <a:avLst/>
          </a:prstGeom>
          <a:noFill/>
        </p:spPr>
        <p:txBody>
          <a:bodyPr wrap="square" rtlCol="0">
            <a:spAutoFit/>
          </a:bodyPr>
          <a:lstStyle/>
          <a:p>
            <a:pPr algn="r"/>
            <a:r>
              <a:rPr lang="en-US" sz="1600" dirty="0"/>
              <a:t>Avoid some normalization</a:t>
            </a:r>
          </a:p>
        </p:txBody>
      </p:sp>
      <p:sp>
        <p:nvSpPr>
          <p:cNvPr id="30" name="TextBox 29">
            <a:extLst>
              <a:ext uri="{FF2B5EF4-FFF2-40B4-BE49-F238E27FC236}">
                <a16:creationId xmlns:a16="http://schemas.microsoft.com/office/drawing/2014/main" id="{945A2AEC-A4B7-4248-B15E-4FB8D1FBDE4C}"/>
              </a:ext>
            </a:extLst>
          </p:cNvPr>
          <p:cNvSpPr txBox="1"/>
          <p:nvPr/>
        </p:nvSpPr>
        <p:spPr>
          <a:xfrm>
            <a:off x="1532340" y="3493119"/>
            <a:ext cx="2742215" cy="338554"/>
          </a:xfrm>
          <a:prstGeom prst="rect">
            <a:avLst/>
          </a:prstGeom>
          <a:noFill/>
        </p:spPr>
        <p:txBody>
          <a:bodyPr wrap="square" rtlCol="0">
            <a:spAutoFit/>
          </a:bodyPr>
          <a:lstStyle/>
          <a:p>
            <a:pPr algn="r"/>
            <a:r>
              <a:rPr lang="en-US" sz="1600" dirty="0"/>
              <a:t>Table with a flexible schema</a:t>
            </a:r>
          </a:p>
        </p:txBody>
      </p:sp>
      <p:sp>
        <p:nvSpPr>
          <p:cNvPr id="33" name="TextBox 32">
            <a:extLst>
              <a:ext uri="{FF2B5EF4-FFF2-40B4-BE49-F238E27FC236}">
                <a16:creationId xmlns:a16="http://schemas.microsoft.com/office/drawing/2014/main" id="{9E740100-CC79-BA40-9479-8ABD6FA3632F}"/>
              </a:ext>
            </a:extLst>
          </p:cNvPr>
          <p:cNvSpPr txBox="1"/>
          <p:nvPr/>
        </p:nvSpPr>
        <p:spPr>
          <a:xfrm>
            <a:off x="5346949" y="1799278"/>
            <a:ext cx="3513617" cy="338554"/>
          </a:xfrm>
          <a:prstGeom prst="rect">
            <a:avLst/>
          </a:prstGeom>
          <a:noFill/>
        </p:spPr>
        <p:txBody>
          <a:bodyPr wrap="square" rtlCol="0">
            <a:spAutoFit/>
          </a:bodyPr>
          <a:lstStyle/>
          <a:p>
            <a:r>
              <a:rPr lang="en-US" sz="1600" dirty="0"/>
              <a:t>For exposing data to services</a:t>
            </a:r>
          </a:p>
        </p:txBody>
      </p:sp>
      <p:pic>
        <p:nvPicPr>
          <p:cNvPr id="22" name="Picture 21">
            <a:extLst>
              <a:ext uri="{FF2B5EF4-FFF2-40B4-BE49-F238E27FC236}">
                <a16:creationId xmlns:a16="http://schemas.microsoft.com/office/drawing/2014/main" id="{6DB9BE50-B414-1F44-8DB5-3B1D5E291AC2}"/>
              </a:ext>
            </a:extLst>
          </p:cNvPr>
          <p:cNvPicPr>
            <a:picLocks noChangeAspect="1"/>
          </p:cNvPicPr>
          <p:nvPr/>
        </p:nvPicPr>
        <p:blipFill>
          <a:blip r:embed="rId6"/>
          <a:stretch>
            <a:fillRect/>
          </a:stretch>
        </p:blipFill>
        <p:spPr>
          <a:xfrm>
            <a:off x="3312202" y="5045381"/>
            <a:ext cx="660563" cy="451557"/>
          </a:xfrm>
          <a:prstGeom prst="rect">
            <a:avLst/>
          </a:prstGeom>
        </p:spPr>
      </p:pic>
      <p:pic>
        <p:nvPicPr>
          <p:cNvPr id="41" name="Picture 40">
            <a:extLst>
              <a:ext uri="{FF2B5EF4-FFF2-40B4-BE49-F238E27FC236}">
                <a16:creationId xmlns:a16="http://schemas.microsoft.com/office/drawing/2014/main" id="{468EAAFA-DD82-4C49-A5FB-9CF4D830B975}"/>
              </a:ext>
            </a:extLst>
          </p:cNvPr>
          <p:cNvPicPr>
            <a:picLocks noChangeAspect="1"/>
          </p:cNvPicPr>
          <p:nvPr/>
        </p:nvPicPr>
        <p:blipFill>
          <a:blip r:embed="rId5"/>
          <a:stretch>
            <a:fillRect/>
          </a:stretch>
        </p:blipFill>
        <p:spPr>
          <a:xfrm>
            <a:off x="3681783" y="2498758"/>
            <a:ext cx="601198" cy="420369"/>
          </a:xfrm>
          <a:prstGeom prst="rect">
            <a:avLst/>
          </a:prstGeom>
        </p:spPr>
      </p:pic>
      <p:pic>
        <p:nvPicPr>
          <p:cNvPr id="42" name="Picture 41">
            <a:extLst>
              <a:ext uri="{FF2B5EF4-FFF2-40B4-BE49-F238E27FC236}">
                <a16:creationId xmlns:a16="http://schemas.microsoft.com/office/drawing/2014/main" id="{90EB9399-7C44-8F4F-AE75-BAC29B2FD2AF}"/>
              </a:ext>
            </a:extLst>
          </p:cNvPr>
          <p:cNvPicPr>
            <a:picLocks noChangeAspect="1"/>
          </p:cNvPicPr>
          <p:nvPr/>
        </p:nvPicPr>
        <p:blipFill>
          <a:blip r:embed="rId6"/>
          <a:stretch>
            <a:fillRect/>
          </a:stretch>
        </p:blipFill>
        <p:spPr>
          <a:xfrm>
            <a:off x="3229464" y="2679055"/>
            <a:ext cx="660563" cy="451557"/>
          </a:xfrm>
          <a:prstGeom prst="rect">
            <a:avLst/>
          </a:prstGeom>
        </p:spPr>
      </p:pic>
    </p:spTree>
    <p:extLst>
      <p:ext uri="{BB962C8B-B14F-4D97-AF65-F5344CB8AC3E}">
        <p14:creationId xmlns:p14="http://schemas.microsoft.com/office/powerpoint/2010/main" val="1660714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54E160D2-BFC5-9B4E-AD4B-A756ED9BBF1D}"/>
              </a:ext>
            </a:extLst>
          </p:cNvPr>
          <p:cNvSpPr>
            <a:spLocks noGrp="1"/>
          </p:cNvSpPr>
          <p:nvPr>
            <p:ph type="body" sz="quarter" idx="11"/>
          </p:nvPr>
        </p:nvSpPr>
        <p:spPr>
          <a:xfrm>
            <a:off x="762000" y="1192979"/>
            <a:ext cx="10671048" cy="330540"/>
          </a:xfrm>
        </p:spPr>
        <p:txBody>
          <a:bodyPr/>
          <a:lstStyle/>
          <a:p>
            <a:r>
              <a:rPr lang="en-US" sz="2400" i="1" dirty="0"/>
              <a:t>Managed cloud version of the converged database</a:t>
            </a:r>
          </a:p>
        </p:txBody>
      </p:sp>
      <p:sp>
        <p:nvSpPr>
          <p:cNvPr id="2" name="Title 1">
            <a:extLst>
              <a:ext uri="{FF2B5EF4-FFF2-40B4-BE49-F238E27FC236}">
                <a16:creationId xmlns:a16="http://schemas.microsoft.com/office/drawing/2014/main" id="{BD40D5BB-0493-A74D-9D82-17E2E312B861}"/>
              </a:ext>
            </a:extLst>
          </p:cNvPr>
          <p:cNvSpPr>
            <a:spLocks noGrp="1"/>
          </p:cNvSpPr>
          <p:nvPr>
            <p:ph type="title"/>
          </p:nvPr>
        </p:nvSpPr>
        <p:spPr>
          <a:xfrm>
            <a:off x="768875" y="351147"/>
            <a:ext cx="10671048" cy="822960"/>
          </a:xfrm>
        </p:spPr>
        <p:txBody>
          <a:bodyPr/>
          <a:lstStyle/>
          <a:p>
            <a:r>
              <a:rPr lang="en-US" sz="3600" dirty="0"/>
              <a:t>Autonomous </a:t>
            </a:r>
            <a:r>
              <a:rPr lang="en-US" sz="3600" dirty="0">
                <a:solidFill>
                  <a:schemeClr val="accent1"/>
                </a:solidFill>
              </a:rPr>
              <a:t>JSON Database</a:t>
            </a:r>
            <a:endParaRPr lang="en-US" sz="3600" dirty="0"/>
          </a:p>
        </p:txBody>
      </p:sp>
      <p:sp>
        <p:nvSpPr>
          <p:cNvPr id="4" name="Footer Placeholder 3">
            <a:extLst>
              <a:ext uri="{FF2B5EF4-FFF2-40B4-BE49-F238E27FC236}">
                <a16:creationId xmlns:a16="http://schemas.microsoft.com/office/drawing/2014/main" id="{25BBD675-5A27-7145-B310-51D8A6FF7A93}"/>
              </a:ext>
            </a:extLst>
          </p:cNvPr>
          <p:cNvSpPr>
            <a:spLocks noGrp="1"/>
          </p:cNvSpPr>
          <p:nvPr>
            <p:ph type="ftr" sz="quarter" idx="13"/>
          </p:nvPr>
        </p:nvSpPr>
        <p:spPr>
          <a:xfrm>
            <a:off x="1127759" y="6423978"/>
            <a:ext cx="5745379" cy="365125"/>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Copyright © 2022, Oracle and/or its affiliates</a:t>
            </a:r>
          </a:p>
        </p:txBody>
      </p:sp>
      <p:sp>
        <p:nvSpPr>
          <p:cNvPr id="63" name="Text Placeholder 13">
            <a:extLst>
              <a:ext uri="{FF2B5EF4-FFF2-40B4-BE49-F238E27FC236}">
                <a16:creationId xmlns:a16="http://schemas.microsoft.com/office/drawing/2014/main" id="{227B68CB-084D-6643-A09D-B26AC8040C52}"/>
              </a:ext>
            </a:extLst>
          </p:cNvPr>
          <p:cNvSpPr txBox="1">
            <a:spLocks/>
          </p:cNvSpPr>
          <p:nvPr/>
        </p:nvSpPr>
        <p:spPr>
          <a:xfrm>
            <a:off x="351193" y="2203112"/>
            <a:ext cx="8913747" cy="4303741"/>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1510" lvl="1" indent="-285750">
              <a:lnSpc>
                <a:spcPct val="100000"/>
              </a:lnSpc>
            </a:pPr>
            <a:r>
              <a:rPr kumimoji="1" lang="en-US" altLang="ja-JP" sz="2400" dirty="0"/>
              <a:t>For JSON-centric development </a:t>
            </a:r>
            <a:br>
              <a:rPr kumimoji="1" lang="en-US" altLang="ja-JP" sz="2400" dirty="0"/>
            </a:br>
            <a:r>
              <a:rPr kumimoji="1" lang="en-US" altLang="ja-JP" sz="1000" dirty="0"/>
              <a:t>   </a:t>
            </a:r>
            <a:endParaRPr kumimoji="1" lang="en-US" altLang="ja-JP" sz="1000" dirty="0">
              <a:solidFill>
                <a:schemeClr val="tx2"/>
              </a:solidFill>
            </a:endParaRPr>
          </a:p>
          <a:p>
            <a:pPr marL="651510" lvl="1" indent="-285750">
              <a:lnSpc>
                <a:spcPct val="100000"/>
              </a:lnSpc>
            </a:pPr>
            <a:r>
              <a:rPr kumimoji="1" lang="en-US" altLang="ja-JP" sz="2400" dirty="0">
                <a:solidFill>
                  <a:schemeClr val="tx2"/>
                </a:solidFill>
              </a:rPr>
              <a:t>Use </a:t>
            </a:r>
            <a:r>
              <a:rPr kumimoji="1" lang="en-US" altLang="ja-JP" sz="2400" b="1" dirty="0">
                <a:solidFill>
                  <a:schemeClr val="accent1"/>
                </a:solidFill>
              </a:rPr>
              <a:t>MongoDB</a:t>
            </a:r>
            <a:r>
              <a:rPr kumimoji="1" lang="en-US" altLang="ja-JP" sz="2400" dirty="0">
                <a:solidFill>
                  <a:schemeClr val="tx2"/>
                </a:solidFill>
              </a:rPr>
              <a:t> Collection APIs or </a:t>
            </a:r>
            <a:r>
              <a:rPr kumimoji="1" lang="en-US" altLang="ja-JP" sz="2400" b="1" dirty="0">
                <a:solidFill>
                  <a:schemeClr val="accent1"/>
                </a:solidFill>
              </a:rPr>
              <a:t>SQL</a:t>
            </a:r>
            <a:r>
              <a:rPr kumimoji="1" lang="en-US" altLang="ja-JP" sz="2400" dirty="0">
                <a:solidFill>
                  <a:schemeClr val="tx2"/>
                </a:solidFill>
              </a:rPr>
              <a:t>/JDBC</a:t>
            </a:r>
            <a:br>
              <a:rPr kumimoji="1" lang="en-US" altLang="ja-JP" sz="2400" i="1" dirty="0">
                <a:solidFill>
                  <a:schemeClr val="tx2"/>
                </a:solidFill>
              </a:rPr>
            </a:br>
            <a:r>
              <a:rPr kumimoji="1" lang="en-US" altLang="ja-JP" sz="1100" i="1" dirty="0">
                <a:solidFill>
                  <a:schemeClr val="tx2"/>
                </a:solidFill>
              </a:rPr>
              <a:t>  </a:t>
            </a:r>
            <a:endParaRPr kumimoji="1" lang="en-US" altLang="ja-JP" sz="2400" b="1" dirty="0">
              <a:solidFill>
                <a:schemeClr val="tx2"/>
              </a:solidFill>
            </a:endParaRPr>
          </a:p>
          <a:p>
            <a:pPr marL="651510" lvl="1" indent="-285750">
              <a:lnSpc>
                <a:spcPct val="100000"/>
              </a:lnSpc>
            </a:pPr>
            <a:r>
              <a:rPr kumimoji="1" lang="en-US" altLang="ja-JP" sz="2400" b="1" dirty="0">
                <a:solidFill>
                  <a:schemeClr val="tx2"/>
                </a:solidFill>
              </a:rPr>
              <a:t>Managed / Autonomous</a:t>
            </a:r>
            <a:r>
              <a:rPr kumimoji="1" lang="en-US" altLang="ja-JP" sz="2400" dirty="0">
                <a:solidFill>
                  <a:schemeClr val="tx2"/>
                </a:solidFill>
              </a:rPr>
              <a:t>  </a:t>
            </a:r>
            <a:br>
              <a:rPr kumimoji="1" lang="en-US" altLang="ja-JP" sz="2400" dirty="0">
                <a:solidFill>
                  <a:schemeClr val="tx2"/>
                </a:solidFill>
              </a:rPr>
            </a:br>
            <a:r>
              <a:rPr kumimoji="1" lang="en-US" altLang="ja-JP" i="1" dirty="0">
                <a:solidFill>
                  <a:schemeClr val="tx2"/>
                </a:solidFill>
              </a:rPr>
              <a:t>Little to no database management required</a:t>
            </a:r>
            <a:br>
              <a:rPr kumimoji="1" lang="en-US" altLang="ja-JP" i="1" dirty="0">
                <a:solidFill>
                  <a:schemeClr val="tx2"/>
                </a:solidFill>
              </a:rPr>
            </a:br>
            <a:r>
              <a:rPr kumimoji="1" lang="en-US" altLang="ja-JP" sz="1000" i="1" dirty="0">
                <a:solidFill>
                  <a:schemeClr val="tx2"/>
                </a:solidFill>
              </a:rPr>
              <a:t>   </a:t>
            </a:r>
          </a:p>
          <a:p>
            <a:pPr marL="651510" lvl="1" indent="-285750">
              <a:lnSpc>
                <a:spcPct val="100000"/>
              </a:lnSpc>
            </a:pPr>
            <a:r>
              <a:rPr kumimoji="1" lang="en-US" altLang="ja-JP" sz="2400" b="1" dirty="0">
                <a:solidFill>
                  <a:schemeClr val="accent1"/>
                </a:solidFill>
              </a:rPr>
              <a:t>Always-free</a:t>
            </a:r>
            <a:r>
              <a:rPr kumimoji="1" lang="en-US" altLang="ja-JP" sz="2400" dirty="0"/>
              <a:t> option (20GB, 1 OCPU)</a:t>
            </a:r>
          </a:p>
        </p:txBody>
      </p:sp>
      <p:pic>
        <p:nvPicPr>
          <p:cNvPr id="66" name="Picture 65" descr="A picture containing drawing&#10;&#10;Description automatically generated">
            <a:extLst>
              <a:ext uri="{FF2B5EF4-FFF2-40B4-BE49-F238E27FC236}">
                <a16:creationId xmlns:a16="http://schemas.microsoft.com/office/drawing/2014/main" id="{FD3F13F5-76EA-1646-ACA0-1D52EBECD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9996" y="2402095"/>
            <a:ext cx="1965475" cy="1617941"/>
          </a:xfrm>
          <a:prstGeom prst="rect">
            <a:avLst/>
          </a:prstGeom>
          <a:ln w="19050">
            <a:solidFill>
              <a:schemeClr val="bg1"/>
            </a:solidFill>
          </a:ln>
        </p:spPr>
      </p:pic>
      <p:sp>
        <p:nvSpPr>
          <p:cNvPr id="67" name="Rectangle 66">
            <a:extLst>
              <a:ext uri="{FF2B5EF4-FFF2-40B4-BE49-F238E27FC236}">
                <a16:creationId xmlns:a16="http://schemas.microsoft.com/office/drawing/2014/main" id="{51DD68AA-1186-3841-959C-33BFE6618F2C}"/>
              </a:ext>
            </a:extLst>
          </p:cNvPr>
          <p:cNvSpPr/>
          <p:nvPr/>
        </p:nvSpPr>
        <p:spPr>
          <a:xfrm>
            <a:off x="8581941" y="2926012"/>
            <a:ext cx="1763562" cy="570106"/>
          </a:xfrm>
          <a:prstGeom prst="rect">
            <a:avLst/>
          </a:prstGeom>
          <a:solidFill>
            <a:srgbClr val="E0503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1684851B-F1CD-3642-B14B-AF954B12C9F1}"/>
              </a:ext>
            </a:extLst>
          </p:cNvPr>
          <p:cNvSpPr/>
          <p:nvPr/>
        </p:nvSpPr>
        <p:spPr>
          <a:xfrm>
            <a:off x="8737903" y="2737572"/>
            <a:ext cx="1569660" cy="923330"/>
          </a:xfrm>
          <a:prstGeom prst="rect">
            <a:avLst/>
          </a:prstGeom>
        </p:spPr>
        <p:txBody>
          <a:bodyPr wrap="none">
            <a:spAutoFit/>
          </a:bodyPr>
          <a:lstStyle/>
          <a:p>
            <a:r>
              <a:rPr lang="en-US" sz="5400" b="1" dirty="0">
                <a:solidFill>
                  <a:schemeClr val="bg1"/>
                </a:solidFill>
                <a:latin typeface="Arial" panose="020B0604020202020204" pitchFamily="34" charset="0"/>
                <a:cs typeface="Arial" panose="020B0604020202020204" pitchFamily="34" charset="0"/>
              </a:rPr>
              <a:t>AJD</a:t>
            </a:r>
          </a:p>
        </p:txBody>
      </p:sp>
    </p:spTree>
    <p:extLst>
      <p:ext uri="{BB962C8B-B14F-4D97-AF65-F5344CB8AC3E}">
        <p14:creationId xmlns:p14="http://schemas.microsoft.com/office/powerpoint/2010/main" val="3284306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E5B75C8-8113-1841-A134-220E2DC9EBAC}"/>
              </a:ext>
            </a:extLst>
          </p:cNvPr>
          <p:cNvPicPr>
            <a:picLocks noChangeAspect="1"/>
          </p:cNvPicPr>
          <p:nvPr/>
        </p:nvPicPr>
        <p:blipFill>
          <a:blip r:embed="rId3"/>
          <a:stretch>
            <a:fillRect/>
          </a:stretch>
        </p:blipFill>
        <p:spPr>
          <a:xfrm>
            <a:off x="2948209" y="1621824"/>
            <a:ext cx="5054600" cy="5359400"/>
          </a:xfrm>
          <a:prstGeom prst="rect">
            <a:avLst/>
          </a:prstGeom>
        </p:spPr>
      </p:pic>
      <p:sp>
        <p:nvSpPr>
          <p:cNvPr id="37" name="Rectangle 36">
            <a:extLst>
              <a:ext uri="{FF2B5EF4-FFF2-40B4-BE49-F238E27FC236}">
                <a16:creationId xmlns:a16="http://schemas.microsoft.com/office/drawing/2014/main" id="{EC42D7E4-448F-AC4A-8E4B-0A4A583628F3}"/>
              </a:ext>
            </a:extLst>
          </p:cNvPr>
          <p:cNvSpPr/>
          <p:nvPr/>
        </p:nvSpPr>
        <p:spPr>
          <a:xfrm>
            <a:off x="2522279" y="1603734"/>
            <a:ext cx="6400149" cy="5041918"/>
          </a:xfrm>
          <a:prstGeom prst="rect">
            <a:avLst/>
          </a:pr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E1047F8A-481D-2944-9114-4D9BDE57A0DA}"/>
              </a:ext>
            </a:extLst>
          </p:cNvPr>
          <p:cNvSpPr txBox="1"/>
          <p:nvPr/>
        </p:nvSpPr>
        <p:spPr>
          <a:xfrm>
            <a:off x="5349225" y="1506159"/>
            <a:ext cx="2530643" cy="400110"/>
          </a:xfrm>
          <a:prstGeom prst="rect">
            <a:avLst/>
          </a:prstGeom>
          <a:noFill/>
        </p:spPr>
        <p:txBody>
          <a:bodyPr wrap="square" rtlCol="0">
            <a:spAutoFit/>
          </a:bodyPr>
          <a:lstStyle/>
          <a:p>
            <a:r>
              <a:rPr lang="en-US" sz="2000" b="1" dirty="0"/>
              <a:t>Relational to JSON</a:t>
            </a:r>
          </a:p>
        </p:txBody>
      </p:sp>
      <p:grpSp>
        <p:nvGrpSpPr>
          <p:cNvPr id="8" name="Group 7">
            <a:extLst>
              <a:ext uri="{FF2B5EF4-FFF2-40B4-BE49-F238E27FC236}">
                <a16:creationId xmlns:a16="http://schemas.microsoft.com/office/drawing/2014/main" id="{39AAA129-F73D-524A-8973-7734CB115E5F}"/>
              </a:ext>
            </a:extLst>
          </p:cNvPr>
          <p:cNvGrpSpPr/>
          <p:nvPr/>
        </p:nvGrpSpPr>
        <p:grpSpPr>
          <a:xfrm>
            <a:off x="5531390" y="2121298"/>
            <a:ext cx="855364" cy="770283"/>
            <a:chOff x="5818641" y="301592"/>
            <a:chExt cx="1126925" cy="1126925"/>
          </a:xfrm>
        </p:grpSpPr>
        <p:pic>
          <p:nvPicPr>
            <p:cNvPr id="9" name="Picture 8">
              <a:extLst>
                <a:ext uri="{FF2B5EF4-FFF2-40B4-BE49-F238E27FC236}">
                  <a16:creationId xmlns:a16="http://schemas.microsoft.com/office/drawing/2014/main" id="{5F896937-455E-7946-9CB2-3E70075BF821}"/>
                </a:ext>
              </a:extLst>
            </p:cNvPr>
            <p:cNvPicPr>
              <a:picLocks noChangeAspect="1"/>
            </p:cNvPicPr>
            <p:nvPr/>
          </p:nvPicPr>
          <p:blipFill>
            <a:blip r:embed="rId4"/>
            <a:stretch>
              <a:fillRect/>
            </a:stretch>
          </p:blipFill>
          <p:spPr>
            <a:xfrm>
              <a:off x="5818641" y="301592"/>
              <a:ext cx="822125" cy="822125"/>
            </a:xfrm>
            <a:prstGeom prst="rect">
              <a:avLst/>
            </a:prstGeom>
          </p:spPr>
        </p:pic>
        <p:pic>
          <p:nvPicPr>
            <p:cNvPr id="10" name="Picture 9">
              <a:extLst>
                <a:ext uri="{FF2B5EF4-FFF2-40B4-BE49-F238E27FC236}">
                  <a16:creationId xmlns:a16="http://schemas.microsoft.com/office/drawing/2014/main" id="{52D58F77-BCE3-4841-A475-9AAF95F8ACF3}"/>
                </a:ext>
              </a:extLst>
            </p:cNvPr>
            <p:cNvPicPr>
              <a:picLocks noChangeAspect="1"/>
            </p:cNvPicPr>
            <p:nvPr/>
          </p:nvPicPr>
          <p:blipFill>
            <a:blip r:embed="rId4"/>
            <a:stretch>
              <a:fillRect/>
            </a:stretch>
          </p:blipFill>
          <p:spPr>
            <a:xfrm>
              <a:off x="5971041" y="453992"/>
              <a:ext cx="822125" cy="822125"/>
            </a:xfrm>
            <a:prstGeom prst="rect">
              <a:avLst/>
            </a:prstGeom>
          </p:spPr>
        </p:pic>
        <p:pic>
          <p:nvPicPr>
            <p:cNvPr id="11" name="Picture 10">
              <a:extLst>
                <a:ext uri="{FF2B5EF4-FFF2-40B4-BE49-F238E27FC236}">
                  <a16:creationId xmlns:a16="http://schemas.microsoft.com/office/drawing/2014/main" id="{634422A8-42F8-2D43-B48E-5E1D527DC341}"/>
                </a:ext>
              </a:extLst>
            </p:cNvPr>
            <p:cNvPicPr>
              <a:picLocks noChangeAspect="1"/>
            </p:cNvPicPr>
            <p:nvPr/>
          </p:nvPicPr>
          <p:blipFill>
            <a:blip r:embed="rId4"/>
            <a:stretch>
              <a:fillRect/>
            </a:stretch>
          </p:blipFill>
          <p:spPr>
            <a:xfrm>
              <a:off x="6123441" y="606392"/>
              <a:ext cx="822125" cy="822125"/>
            </a:xfrm>
            <a:prstGeom prst="rect">
              <a:avLst/>
            </a:prstGeom>
          </p:spPr>
        </p:pic>
      </p:grpSp>
      <p:sp>
        <p:nvSpPr>
          <p:cNvPr id="14" name="TextBox 13">
            <a:extLst>
              <a:ext uri="{FF2B5EF4-FFF2-40B4-BE49-F238E27FC236}">
                <a16:creationId xmlns:a16="http://schemas.microsoft.com/office/drawing/2014/main" id="{6337E9D4-5265-9244-973B-D36F8F7B385F}"/>
              </a:ext>
            </a:extLst>
          </p:cNvPr>
          <p:cNvSpPr txBox="1"/>
          <p:nvPr/>
        </p:nvSpPr>
        <p:spPr>
          <a:xfrm>
            <a:off x="2775100" y="3194215"/>
            <a:ext cx="1462296" cy="400110"/>
          </a:xfrm>
          <a:prstGeom prst="rect">
            <a:avLst/>
          </a:prstGeom>
          <a:noFill/>
        </p:spPr>
        <p:txBody>
          <a:bodyPr wrap="square" rtlCol="0">
            <a:spAutoFit/>
          </a:bodyPr>
          <a:lstStyle/>
          <a:p>
            <a:pPr algn="r"/>
            <a:r>
              <a:rPr lang="en-US" sz="2000" b="1" dirty="0"/>
              <a:t>Flexfields</a:t>
            </a:r>
          </a:p>
        </p:txBody>
      </p:sp>
      <p:sp>
        <p:nvSpPr>
          <p:cNvPr id="21" name="TextBox 20">
            <a:extLst>
              <a:ext uri="{FF2B5EF4-FFF2-40B4-BE49-F238E27FC236}">
                <a16:creationId xmlns:a16="http://schemas.microsoft.com/office/drawing/2014/main" id="{C1F44FC5-B9EB-644B-A95C-11FCBEEC12BD}"/>
              </a:ext>
            </a:extLst>
          </p:cNvPr>
          <p:cNvSpPr txBox="1"/>
          <p:nvPr/>
        </p:nvSpPr>
        <p:spPr>
          <a:xfrm>
            <a:off x="1916313" y="5568036"/>
            <a:ext cx="2798902" cy="400110"/>
          </a:xfrm>
          <a:prstGeom prst="rect">
            <a:avLst/>
          </a:prstGeom>
          <a:noFill/>
        </p:spPr>
        <p:txBody>
          <a:bodyPr wrap="square" rtlCol="0">
            <a:spAutoFit/>
          </a:bodyPr>
          <a:lstStyle/>
          <a:p>
            <a:pPr algn="r"/>
            <a:r>
              <a:rPr lang="en-US" sz="2000" b="1" dirty="0"/>
              <a:t>JSON Payload</a:t>
            </a:r>
          </a:p>
        </p:txBody>
      </p:sp>
      <p:pic>
        <p:nvPicPr>
          <p:cNvPr id="23" name="Picture 22">
            <a:extLst>
              <a:ext uri="{FF2B5EF4-FFF2-40B4-BE49-F238E27FC236}">
                <a16:creationId xmlns:a16="http://schemas.microsoft.com/office/drawing/2014/main" id="{19A4B935-AF53-F141-A1CC-66274C23CFB8}"/>
              </a:ext>
            </a:extLst>
          </p:cNvPr>
          <p:cNvPicPr>
            <a:picLocks noChangeAspect="1"/>
          </p:cNvPicPr>
          <p:nvPr/>
        </p:nvPicPr>
        <p:blipFill>
          <a:blip r:embed="rId5"/>
          <a:stretch>
            <a:fillRect/>
          </a:stretch>
        </p:blipFill>
        <p:spPr>
          <a:xfrm>
            <a:off x="3764521" y="4865084"/>
            <a:ext cx="601198" cy="420369"/>
          </a:xfrm>
          <a:prstGeom prst="rect">
            <a:avLst/>
          </a:prstGeom>
        </p:spPr>
      </p:pic>
      <p:sp>
        <p:nvSpPr>
          <p:cNvPr id="27" name="TextBox 26">
            <a:extLst>
              <a:ext uri="{FF2B5EF4-FFF2-40B4-BE49-F238E27FC236}">
                <a16:creationId xmlns:a16="http://schemas.microsoft.com/office/drawing/2014/main" id="{92212783-5F8C-3B45-AFC9-BEE9E9AFB4C3}"/>
              </a:ext>
            </a:extLst>
          </p:cNvPr>
          <p:cNvSpPr txBox="1"/>
          <p:nvPr/>
        </p:nvSpPr>
        <p:spPr>
          <a:xfrm>
            <a:off x="5813065" y="5904150"/>
            <a:ext cx="2530644" cy="400110"/>
          </a:xfrm>
          <a:prstGeom prst="rect">
            <a:avLst/>
          </a:prstGeom>
          <a:noFill/>
        </p:spPr>
        <p:txBody>
          <a:bodyPr wrap="square" rtlCol="0">
            <a:spAutoFit/>
          </a:bodyPr>
          <a:lstStyle/>
          <a:p>
            <a:r>
              <a:rPr lang="en-US" sz="2000" b="1" dirty="0"/>
              <a:t>Pure JSON</a:t>
            </a:r>
          </a:p>
        </p:txBody>
      </p:sp>
      <p:sp>
        <p:nvSpPr>
          <p:cNvPr id="35" name="TextBox 34">
            <a:extLst>
              <a:ext uri="{FF2B5EF4-FFF2-40B4-BE49-F238E27FC236}">
                <a16:creationId xmlns:a16="http://schemas.microsoft.com/office/drawing/2014/main" id="{AFD3F4F8-C02B-564C-8CFD-158A78800543}"/>
              </a:ext>
            </a:extLst>
          </p:cNvPr>
          <p:cNvSpPr txBox="1"/>
          <p:nvPr/>
        </p:nvSpPr>
        <p:spPr>
          <a:xfrm>
            <a:off x="5820417" y="6209288"/>
            <a:ext cx="2511507" cy="338554"/>
          </a:xfrm>
          <a:prstGeom prst="rect">
            <a:avLst/>
          </a:prstGeom>
          <a:noFill/>
        </p:spPr>
        <p:txBody>
          <a:bodyPr wrap="square" rtlCol="0">
            <a:spAutoFit/>
          </a:bodyPr>
          <a:lstStyle/>
          <a:p>
            <a:r>
              <a:rPr lang="en-US" sz="1600" dirty="0"/>
              <a:t>NoSQL Document Store </a:t>
            </a:r>
          </a:p>
        </p:txBody>
      </p:sp>
      <p:pic>
        <p:nvPicPr>
          <p:cNvPr id="36" name="Picture 35">
            <a:extLst>
              <a:ext uri="{FF2B5EF4-FFF2-40B4-BE49-F238E27FC236}">
                <a16:creationId xmlns:a16="http://schemas.microsoft.com/office/drawing/2014/main" id="{9EC39554-7AAE-7242-9259-6CD799DC012D}"/>
              </a:ext>
            </a:extLst>
          </p:cNvPr>
          <p:cNvPicPr>
            <a:picLocks noChangeAspect="1"/>
          </p:cNvPicPr>
          <p:nvPr/>
        </p:nvPicPr>
        <p:blipFill>
          <a:blip r:embed="rId6"/>
          <a:stretch>
            <a:fillRect/>
          </a:stretch>
        </p:blipFill>
        <p:spPr>
          <a:xfrm>
            <a:off x="6177291" y="5452593"/>
            <a:ext cx="660563" cy="451557"/>
          </a:xfrm>
          <a:prstGeom prst="rect">
            <a:avLst/>
          </a:prstGeom>
        </p:spPr>
      </p:pic>
      <p:sp>
        <p:nvSpPr>
          <p:cNvPr id="38" name="TextBox 37">
            <a:extLst>
              <a:ext uri="{FF2B5EF4-FFF2-40B4-BE49-F238E27FC236}">
                <a16:creationId xmlns:a16="http://schemas.microsoft.com/office/drawing/2014/main" id="{B4F777D7-2DAC-AC4B-8E1E-0B9C5FB1CD3B}"/>
              </a:ext>
            </a:extLst>
          </p:cNvPr>
          <p:cNvSpPr txBox="1"/>
          <p:nvPr/>
        </p:nvSpPr>
        <p:spPr>
          <a:xfrm>
            <a:off x="7011616" y="4151346"/>
            <a:ext cx="3676145" cy="338554"/>
          </a:xfrm>
          <a:prstGeom prst="rect">
            <a:avLst/>
          </a:prstGeom>
          <a:noFill/>
        </p:spPr>
        <p:txBody>
          <a:bodyPr wrap="square" rtlCol="0">
            <a:spAutoFit/>
          </a:bodyPr>
          <a:lstStyle/>
          <a:p>
            <a:r>
              <a:rPr lang="en-US" sz="1600" dirty="0"/>
              <a:t>Dataguide for schema discovery</a:t>
            </a:r>
          </a:p>
        </p:txBody>
      </p:sp>
      <p:sp>
        <p:nvSpPr>
          <p:cNvPr id="39" name="TextBox 38">
            <a:extLst>
              <a:ext uri="{FF2B5EF4-FFF2-40B4-BE49-F238E27FC236}">
                <a16:creationId xmlns:a16="http://schemas.microsoft.com/office/drawing/2014/main" id="{71F3B446-1AD8-2140-A3DD-85235B92073C}"/>
              </a:ext>
            </a:extLst>
          </p:cNvPr>
          <p:cNvSpPr txBox="1"/>
          <p:nvPr/>
        </p:nvSpPr>
        <p:spPr>
          <a:xfrm>
            <a:off x="6349507" y="3820743"/>
            <a:ext cx="4629305" cy="400110"/>
          </a:xfrm>
          <a:prstGeom prst="rect">
            <a:avLst/>
          </a:prstGeom>
          <a:noFill/>
        </p:spPr>
        <p:txBody>
          <a:bodyPr wrap="square" rtlCol="0">
            <a:spAutoFit/>
          </a:bodyPr>
          <a:lstStyle/>
          <a:p>
            <a:pPr algn="ctr"/>
            <a:r>
              <a:rPr lang="en-US" sz="2000" b="1" dirty="0"/>
              <a:t>JSON Analytics &amp; Reports</a:t>
            </a:r>
          </a:p>
        </p:txBody>
      </p:sp>
      <p:pic>
        <p:nvPicPr>
          <p:cNvPr id="40" name="Picture 39">
            <a:extLst>
              <a:ext uri="{FF2B5EF4-FFF2-40B4-BE49-F238E27FC236}">
                <a16:creationId xmlns:a16="http://schemas.microsoft.com/office/drawing/2014/main" id="{CD4CBF47-11BB-B247-BE46-A6810F5ED5AD}"/>
              </a:ext>
            </a:extLst>
          </p:cNvPr>
          <p:cNvPicPr>
            <a:picLocks noChangeAspect="1"/>
          </p:cNvPicPr>
          <p:nvPr/>
        </p:nvPicPr>
        <p:blipFill>
          <a:blip r:embed="rId7"/>
          <a:stretch>
            <a:fillRect/>
          </a:stretch>
        </p:blipFill>
        <p:spPr>
          <a:xfrm>
            <a:off x="7374342" y="3121900"/>
            <a:ext cx="1086209" cy="706460"/>
          </a:xfrm>
          <a:prstGeom prst="rect">
            <a:avLst/>
          </a:prstGeom>
        </p:spPr>
      </p:pic>
      <p:sp>
        <p:nvSpPr>
          <p:cNvPr id="28" name="JSON Generation">
            <a:extLst>
              <a:ext uri="{FF2B5EF4-FFF2-40B4-BE49-F238E27FC236}">
                <a16:creationId xmlns:a16="http://schemas.microsoft.com/office/drawing/2014/main" id="{24489E60-B119-B44D-A205-7084AF6D5C91}"/>
              </a:ext>
            </a:extLst>
          </p:cNvPr>
          <p:cNvSpPr txBox="1">
            <a:spLocks/>
          </p:cNvSpPr>
          <p:nvPr/>
        </p:nvSpPr>
        <p:spPr>
          <a:xfrm>
            <a:off x="723647" y="746905"/>
            <a:ext cx="10971213" cy="54292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1600" b="1" kern="1200">
                <a:solidFill>
                  <a:schemeClr val="tx1"/>
                </a:solidFill>
                <a:latin typeface="Oracle Sans" charset="0"/>
                <a:ea typeface="Oracle Sans" charset="0"/>
                <a:cs typeface="Oracle Sans"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CH" sz="3600" b="0" dirty="0">
                <a:solidFill>
                  <a:prstClr val="black"/>
                </a:solidFill>
              </a:rPr>
              <a:t>Converged Database – JSON Use Cases</a:t>
            </a:r>
            <a:endParaRPr kumimoji="0" lang="fr-CH" sz="3600" b="0" i="0" u="none" strike="noStrike" kern="1200" cap="none" spc="0" normalizeH="0" baseline="0" noProof="0" dirty="0">
              <a:ln>
                <a:noFill/>
              </a:ln>
              <a:solidFill>
                <a:prstClr val="black"/>
              </a:solidFill>
              <a:effectLst/>
              <a:uLnTx/>
              <a:uFillTx/>
              <a:latin typeface="Oracle Sans" charset="0"/>
            </a:endParaRPr>
          </a:p>
        </p:txBody>
      </p:sp>
      <p:sp>
        <p:nvSpPr>
          <p:cNvPr id="29" name="TextBox 28">
            <a:extLst>
              <a:ext uri="{FF2B5EF4-FFF2-40B4-BE49-F238E27FC236}">
                <a16:creationId xmlns:a16="http://schemas.microsoft.com/office/drawing/2014/main" id="{53E98618-DC45-C040-9BFC-8F926AE79122}"/>
              </a:ext>
            </a:extLst>
          </p:cNvPr>
          <p:cNvSpPr txBox="1"/>
          <p:nvPr/>
        </p:nvSpPr>
        <p:spPr>
          <a:xfrm>
            <a:off x="1968998" y="5868514"/>
            <a:ext cx="2742215" cy="338554"/>
          </a:xfrm>
          <a:prstGeom prst="rect">
            <a:avLst/>
          </a:prstGeom>
          <a:noFill/>
        </p:spPr>
        <p:txBody>
          <a:bodyPr wrap="square" rtlCol="0">
            <a:spAutoFit/>
          </a:bodyPr>
          <a:lstStyle/>
          <a:p>
            <a:pPr algn="r"/>
            <a:r>
              <a:rPr lang="en-US" sz="1600" dirty="0"/>
              <a:t>Avoid some normalization</a:t>
            </a:r>
          </a:p>
        </p:txBody>
      </p:sp>
      <p:sp>
        <p:nvSpPr>
          <p:cNvPr id="30" name="TextBox 29">
            <a:extLst>
              <a:ext uri="{FF2B5EF4-FFF2-40B4-BE49-F238E27FC236}">
                <a16:creationId xmlns:a16="http://schemas.microsoft.com/office/drawing/2014/main" id="{945A2AEC-A4B7-4248-B15E-4FB8D1FBDE4C}"/>
              </a:ext>
            </a:extLst>
          </p:cNvPr>
          <p:cNvSpPr txBox="1"/>
          <p:nvPr/>
        </p:nvSpPr>
        <p:spPr>
          <a:xfrm>
            <a:off x="1532340" y="3493119"/>
            <a:ext cx="2742215" cy="338554"/>
          </a:xfrm>
          <a:prstGeom prst="rect">
            <a:avLst/>
          </a:prstGeom>
          <a:noFill/>
        </p:spPr>
        <p:txBody>
          <a:bodyPr wrap="square" rtlCol="0">
            <a:spAutoFit/>
          </a:bodyPr>
          <a:lstStyle/>
          <a:p>
            <a:pPr algn="r"/>
            <a:r>
              <a:rPr lang="en-US" sz="1600" dirty="0"/>
              <a:t>Table with a flexible schema</a:t>
            </a:r>
          </a:p>
        </p:txBody>
      </p:sp>
      <p:sp>
        <p:nvSpPr>
          <p:cNvPr id="33" name="TextBox 32">
            <a:extLst>
              <a:ext uri="{FF2B5EF4-FFF2-40B4-BE49-F238E27FC236}">
                <a16:creationId xmlns:a16="http://schemas.microsoft.com/office/drawing/2014/main" id="{9E740100-CC79-BA40-9479-8ABD6FA3632F}"/>
              </a:ext>
            </a:extLst>
          </p:cNvPr>
          <p:cNvSpPr txBox="1"/>
          <p:nvPr/>
        </p:nvSpPr>
        <p:spPr>
          <a:xfrm>
            <a:off x="5346949" y="1799278"/>
            <a:ext cx="3513617" cy="338554"/>
          </a:xfrm>
          <a:prstGeom prst="rect">
            <a:avLst/>
          </a:prstGeom>
          <a:noFill/>
        </p:spPr>
        <p:txBody>
          <a:bodyPr wrap="square" rtlCol="0">
            <a:spAutoFit/>
          </a:bodyPr>
          <a:lstStyle/>
          <a:p>
            <a:r>
              <a:rPr lang="en-US" sz="1600" dirty="0"/>
              <a:t>For exposing data to services</a:t>
            </a:r>
          </a:p>
        </p:txBody>
      </p:sp>
      <p:pic>
        <p:nvPicPr>
          <p:cNvPr id="22" name="Picture 21">
            <a:extLst>
              <a:ext uri="{FF2B5EF4-FFF2-40B4-BE49-F238E27FC236}">
                <a16:creationId xmlns:a16="http://schemas.microsoft.com/office/drawing/2014/main" id="{6DB9BE50-B414-1F44-8DB5-3B1D5E291AC2}"/>
              </a:ext>
            </a:extLst>
          </p:cNvPr>
          <p:cNvPicPr>
            <a:picLocks noChangeAspect="1"/>
          </p:cNvPicPr>
          <p:nvPr/>
        </p:nvPicPr>
        <p:blipFill>
          <a:blip r:embed="rId6"/>
          <a:stretch>
            <a:fillRect/>
          </a:stretch>
        </p:blipFill>
        <p:spPr>
          <a:xfrm>
            <a:off x="3312202" y="5045381"/>
            <a:ext cx="660563" cy="451557"/>
          </a:xfrm>
          <a:prstGeom prst="rect">
            <a:avLst/>
          </a:prstGeom>
        </p:spPr>
      </p:pic>
      <p:pic>
        <p:nvPicPr>
          <p:cNvPr id="41" name="Picture 40">
            <a:extLst>
              <a:ext uri="{FF2B5EF4-FFF2-40B4-BE49-F238E27FC236}">
                <a16:creationId xmlns:a16="http://schemas.microsoft.com/office/drawing/2014/main" id="{468EAAFA-DD82-4C49-A5FB-9CF4D830B975}"/>
              </a:ext>
            </a:extLst>
          </p:cNvPr>
          <p:cNvPicPr>
            <a:picLocks noChangeAspect="1"/>
          </p:cNvPicPr>
          <p:nvPr/>
        </p:nvPicPr>
        <p:blipFill>
          <a:blip r:embed="rId5"/>
          <a:stretch>
            <a:fillRect/>
          </a:stretch>
        </p:blipFill>
        <p:spPr>
          <a:xfrm>
            <a:off x="3681783" y="2498758"/>
            <a:ext cx="601198" cy="420369"/>
          </a:xfrm>
          <a:prstGeom prst="rect">
            <a:avLst/>
          </a:prstGeom>
        </p:spPr>
      </p:pic>
      <p:pic>
        <p:nvPicPr>
          <p:cNvPr id="42" name="Picture 41">
            <a:extLst>
              <a:ext uri="{FF2B5EF4-FFF2-40B4-BE49-F238E27FC236}">
                <a16:creationId xmlns:a16="http://schemas.microsoft.com/office/drawing/2014/main" id="{90EB9399-7C44-8F4F-AE75-BAC29B2FD2AF}"/>
              </a:ext>
            </a:extLst>
          </p:cNvPr>
          <p:cNvPicPr>
            <a:picLocks noChangeAspect="1"/>
          </p:cNvPicPr>
          <p:nvPr/>
        </p:nvPicPr>
        <p:blipFill>
          <a:blip r:embed="rId6"/>
          <a:stretch>
            <a:fillRect/>
          </a:stretch>
        </p:blipFill>
        <p:spPr>
          <a:xfrm>
            <a:off x="3229464" y="2679055"/>
            <a:ext cx="660563" cy="451557"/>
          </a:xfrm>
          <a:prstGeom prst="rect">
            <a:avLst/>
          </a:prstGeom>
        </p:spPr>
      </p:pic>
      <p:sp>
        <p:nvSpPr>
          <p:cNvPr id="25" name="Freeform 24">
            <a:extLst>
              <a:ext uri="{FF2B5EF4-FFF2-40B4-BE49-F238E27FC236}">
                <a16:creationId xmlns:a16="http://schemas.microsoft.com/office/drawing/2014/main" id="{B5C48AA7-53C4-404B-990E-DD94A6F30B3F}"/>
              </a:ext>
            </a:extLst>
          </p:cNvPr>
          <p:cNvSpPr/>
          <p:nvPr/>
        </p:nvSpPr>
        <p:spPr>
          <a:xfrm>
            <a:off x="0" y="-93164"/>
            <a:ext cx="12192000" cy="7203351"/>
          </a:xfrm>
          <a:custGeom>
            <a:avLst/>
            <a:gdLst>
              <a:gd name="connsiteX0" fmla="*/ 7297297 w 12192000"/>
              <a:gd name="connsiteY0" fmla="*/ 2799267 h 7203351"/>
              <a:gd name="connsiteX1" fmla="*/ 6272054 w 12192000"/>
              <a:gd name="connsiteY1" fmla="*/ 3486640 h 7203351"/>
              <a:gd name="connsiteX2" fmla="*/ 6340358 w 12192000"/>
              <a:gd name="connsiteY2" fmla="*/ 3553333 h 7203351"/>
              <a:gd name="connsiteX3" fmla="*/ 6589734 w 12192000"/>
              <a:gd name="connsiteY3" fmla="*/ 4058577 h 7203351"/>
              <a:gd name="connsiteX4" fmla="*/ 6599382 w 12192000"/>
              <a:gd name="connsiteY4" fmla="*/ 4154282 h 7203351"/>
              <a:gd name="connsiteX5" fmla="*/ 6599382 w 12192000"/>
              <a:gd name="connsiteY5" fmla="*/ 4412535 h 7203351"/>
              <a:gd name="connsiteX6" fmla="*/ 6589734 w 12192000"/>
              <a:gd name="connsiteY6" fmla="*/ 4508240 h 7203351"/>
              <a:gd name="connsiteX7" fmla="*/ 5496802 w 12192000"/>
              <a:gd name="connsiteY7" fmla="*/ 5399005 h 7203351"/>
              <a:gd name="connsiteX8" fmla="*/ 5165058 w 12192000"/>
              <a:gd name="connsiteY8" fmla="*/ 5348850 h 7203351"/>
              <a:gd name="connsiteX9" fmla="*/ 5083361 w 12192000"/>
              <a:gd name="connsiteY9" fmla="*/ 5318949 h 7203351"/>
              <a:gd name="connsiteX10" fmla="*/ 4659024 w 12192000"/>
              <a:gd name="connsiteY10" fmla="*/ 6552654 h 7203351"/>
              <a:gd name="connsiteX11" fmla="*/ 4809946 w 12192000"/>
              <a:gd name="connsiteY11" fmla="*/ 6607892 h 7203351"/>
              <a:gd name="connsiteX12" fmla="*/ 5513348 w 12192000"/>
              <a:gd name="connsiteY12" fmla="*/ 6714236 h 7203351"/>
              <a:gd name="connsiteX13" fmla="*/ 5694802 w 12192000"/>
              <a:gd name="connsiteY13" fmla="*/ 6705074 h 7203351"/>
              <a:gd name="connsiteX14" fmla="*/ 5694802 w 12192000"/>
              <a:gd name="connsiteY14" fmla="*/ 6714236 h 7203351"/>
              <a:gd name="connsiteX15" fmla="*/ 10706756 w 12192000"/>
              <a:gd name="connsiteY15" fmla="*/ 6714236 h 7203351"/>
              <a:gd name="connsiteX16" fmla="*/ 10706756 w 12192000"/>
              <a:gd name="connsiteY16" fmla="*/ 6647197 h 7203351"/>
              <a:gd name="connsiteX17" fmla="*/ 10706756 w 12192000"/>
              <a:gd name="connsiteY17" fmla="*/ 6363401 h 7203351"/>
              <a:gd name="connsiteX18" fmla="*/ 10706756 w 12192000"/>
              <a:gd name="connsiteY18" fmla="*/ 2929278 h 7203351"/>
              <a:gd name="connsiteX19" fmla="*/ 7402245 w 12192000"/>
              <a:gd name="connsiteY19" fmla="*/ 2929278 h 7203351"/>
              <a:gd name="connsiteX20" fmla="*/ 7338620 w 12192000"/>
              <a:gd name="connsiteY20" fmla="*/ 2844193 h 7203351"/>
              <a:gd name="connsiteX21" fmla="*/ 0 w 12192000"/>
              <a:gd name="connsiteY21" fmla="*/ 0 h 7203351"/>
              <a:gd name="connsiteX22" fmla="*/ 12192000 w 12192000"/>
              <a:gd name="connsiteY22" fmla="*/ 0 h 7203351"/>
              <a:gd name="connsiteX23" fmla="*/ 12192000 w 12192000"/>
              <a:gd name="connsiteY23" fmla="*/ 7203351 h 7203351"/>
              <a:gd name="connsiteX24" fmla="*/ 0 w 12192000"/>
              <a:gd name="connsiteY24" fmla="*/ 7203351 h 720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92000" h="7203351">
                <a:moveTo>
                  <a:pt x="7297297" y="2799267"/>
                </a:moveTo>
                <a:lnTo>
                  <a:pt x="6272054" y="3486640"/>
                </a:lnTo>
                <a:lnTo>
                  <a:pt x="6340358" y="3553333"/>
                </a:lnTo>
                <a:cubicBezTo>
                  <a:pt x="6463092" y="3695020"/>
                  <a:pt x="6550725" y="3867943"/>
                  <a:pt x="6589734" y="4058577"/>
                </a:cubicBezTo>
                <a:lnTo>
                  <a:pt x="6599382" y="4154282"/>
                </a:lnTo>
                <a:lnTo>
                  <a:pt x="6599382" y="4412535"/>
                </a:lnTo>
                <a:lnTo>
                  <a:pt x="6589734" y="4508240"/>
                </a:lnTo>
                <a:cubicBezTo>
                  <a:pt x="6485709" y="5016599"/>
                  <a:pt x="6035913" y="5399005"/>
                  <a:pt x="5496802" y="5399005"/>
                </a:cubicBezTo>
                <a:cubicBezTo>
                  <a:pt x="5381279" y="5399005"/>
                  <a:pt x="5269856" y="5381446"/>
                  <a:pt x="5165058" y="5348850"/>
                </a:cubicBezTo>
                <a:lnTo>
                  <a:pt x="5083361" y="5318949"/>
                </a:lnTo>
                <a:lnTo>
                  <a:pt x="4659024" y="6552654"/>
                </a:lnTo>
                <a:lnTo>
                  <a:pt x="4809946" y="6607892"/>
                </a:lnTo>
                <a:cubicBezTo>
                  <a:pt x="5032150" y="6677005"/>
                  <a:pt x="5268401" y="6714236"/>
                  <a:pt x="5513348" y="6714236"/>
                </a:cubicBezTo>
                <a:lnTo>
                  <a:pt x="5694802" y="6705074"/>
                </a:lnTo>
                <a:lnTo>
                  <a:pt x="5694802" y="6714236"/>
                </a:lnTo>
                <a:lnTo>
                  <a:pt x="10706756" y="6714236"/>
                </a:lnTo>
                <a:lnTo>
                  <a:pt x="10706756" y="6647197"/>
                </a:lnTo>
                <a:lnTo>
                  <a:pt x="10706756" y="6363401"/>
                </a:lnTo>
                <a:lnTo>
                  <a:pt x="10706756" y="2929278"/>
                </a:lnTo>
                <a:lnTo>
                  <a:pt x="7402245" y="2929278"/>
                </a:lnTo>
                <a:lnTo>
                  <a:pt x="7338620" y="2844193"/>
                </a:lnTo>
                <a:close/>
                <a:moveTo>
                  <a:pt x="0" y="0"/>
                </a:moveTo>
                <a:lnTo>
                  <a:pt x="12192000" y="0"/>
                </a:lnTo>
                <a:lnTo>
                  <a:pt x="12192000" y="7203351"/>
                </a:lnTo>
                <a:lnTo>
                  <a:pt x="0" y="7203351"/>
                </a:lnTo>
                <a:close/>
              </a:path>
            </a:pathLst>
          </a:custGeom>
          <a:solidFill>
            <a:schemeClr val="tx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950112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7"/>
          </p:nvPr>
        </p:nvSpPr>
        <p:spPr/>
        <p:txBody>
          <a:bodyPr/>
          <a:lstStyle/>
          <a:p>
            <a:fld id="{345D60D9-5372-5F40-9443-0F9AE5BDC3C8}" type="slidenum">
              <a:rPr lang="en-US" smtClean="0"/>
              <a:pPr/>
              <a:t>41</a:t>
            </a:fld>
            <a:endParaRPr lang="en-US" dirty="0"/>
          </a:p>
        </p:txBody>
      </p:sp>
      <p:sp>
        <p:nvSpPr>
          <p:cNvPr id="67" name="Trapezoid 66">
            <a:extLst>
              <a:ext uri="{FF2B5EF4-FFF2-40B4-BE49-F238E27FC236}">
                <a16:creationId xmlns:a16="http://schemas.microsoft.com/office/drawing/2014/main" id="{E201BEF8-FEBB-4740-BDB2-7795DE9C3398}"/>
              </a:ext>
            </a:extLst>
          </p:cNvPr>
          <p:cNvSpPr/>
          <p:nvPr/>
        </p:nvSpPr>
        <p:spPr>
          <a:xfrm rot="10800000">
            <a:off x="4292774" y="2288815"/>
            <a:ext cx="3254559" cy="2280369"/>
          </a:xfrm>
          <a:prstGeom prst="trapezoid">
            <a:avLst>
              <a:gd name="adj" fmla="val 44790"/>
            </a:avLst>
          </a:prstGeom>
          <a:gradFill>
            <a:gsLst>
              <a:gs pos="45000">
                <a:schemeClr val="accent1">
                  <a:lumMod val="20000"/>
                  <a:lumOff val="80000"/>
                </a:schemeClr>
              </a:gs>
              <a:gs pos="100000">
                <a:schemeClr val="bg1"/>
              </a:gs>
            </a:gsLst>
            <a:lin ang="162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3333"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68" name="Picture 67">
            <a:extLst>
              <a:ext uri="{FF2B5EF4-FFF2-40B4-BE49-F238E27FC236}">
                <a16:creationId xmlns:a16="http://schemas.microsoft.com/office/drawing/2014/main" id="{5F2C9F6E-41B5-9E43-AAE5-899D888A2AF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99662" y="4065626"/>
            <a:ext cx="2120211" cy="2001841"/>
          </a:xfrm>
          <a:prstGeom prst="rect">
            <a:avLst/>
          </a:prstGeom>
          <a:ln>
            <a:noFill/>
          </a:ln>
          <a:effectLst>
            <a:outerShdw blurRad="292100" dist="139700" dir="2700000" algn="tl" rotWithShape="0">
              <a:srgbClr val="333333">
                <a:alpha val="65000"/>
              </a:srgbClr>
            </a:outerShdw>
          </a:effectLst>
        </p:spPr>
      </p:pic>
      <p:pic>
        <p:nvPicPr>
          <p:cNvPr id="70" name="Picture 69">
            <a:extLst>
              <a:ext uri="{FF2B5EF4-FFF2-40B4-BE49-F238E27FC236}">
                <a16:creationId xmlns:a16="http://schemas.microsoft.com/office/drawing/2014/main" id="{313BDAD3-0887-594A-AE33-CB2475328F4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72666" y="3854977"/>
            <a:ext cx="542510" cy="487926"/>
          </a:xfrm>
          <a:prstGeom prst="rect">
            <a:avLst/>
          </a:prstGeom>
          <a:ln>
            <a:noFill/>
          </a:ln>
          <a:effectLst>
            <a:outerShdw blurRad="292100" dist="139700" dir="2700000" algn="tl" rotWithShape="0">
              <a:srgbClr val="333333">
                <a:alpha val="65000"/>
              </a:srgbClr>
            </a:outerShdw>
          </a:effectLst>
        </p:spPr>
      </p:pic>
      <p:pic>
        <p:nvPicPr>
          <p:cNvPr id="71" name="Picture 70">
            <a:extLst>
              <a:ext uri="{FF2B5EF4-FFF2-40B4-BE49-F238E27FC236}">
                <a16:creationId xmlns:a16="http://schemas.microsoft.com/office/drawing/2014/main" id="{53DF2034-CD81-3948-BE64-9D4CC6EFB67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3551" y="2452276"/>
            <a:ext cx="542510" cy="487926"/>
          </a:xfrm>
          <a:prstGeom prst="rect">
            <a:avLst/>
          </a:prstGeom>
          <a:ln>
            <a:noFill/>
          </a:ln>
          <a:effectLst>
            <a:outerShdw blurRad="292100" dist="139700" dir="2700000" algn="tl" rotWithShape="0">
              <a:srgbClr val="333333">
                <a:alpha val="65000"/>
              </a:srgbClr>
            </a:outerShdw>
          </a:effectLst>
        </p:spPr>
      </p:pic>
      <p:pic>
        <p:nvPicPr>
          <p:cNvPr id="72" name="Picture 71">
            <a:extLst>
              <a:ext uri="{FF2B5EF4-FFF2-40B4-BE49-F238E27FC236}">
                <a16:creationId xmlns:a16="http://schemas.microsoft.com/office/drawing/2014/main" id="{189F5CA3-1432-4A43-8C14-FDC7F8846FD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011145" y="3228115"/>
            <a:ext cx="542510" cy="487926"/>
          </a:xfrm>
          <a:prstGeom prst="rect">
            <a:avLst/>
          </a:prstGeom>
          <a:ln>
            <a:noFill/>
          </a:ln>
          <a:effectLst>
            <a:outerShdw blurRad="292100" dist="139700" dir="2700000" algn="tl" rotWithShape="0">
              <a:srgbClr val="333333">
                <a:alpha val="65000"/>
              </a:srgbClr>
            </a:outerShdw>
          </a:effectLst>
        </p:spPr>
      </p:pic>
      <p:pic>
        <p:nvPicPr>
          <p:cNvPr id="73" name="Picture 72">
            <a:extLst>
              <a:ext uri="{FF2B5EF4-FFF2-40B4-BE49-F238E27FC236}">
                <a16:creationId xmlns:a16="http://schemas.microsoft.com/office/drawing/2014/main" id="{6498E6CC-0D5F-BC45-9D83-A3D8E47A48B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329206" y="2452276"/>
            <a:ext cx="542511" cy="487926"/>
          </a:xfrm>
          <a:prstGeom prst="rect">
            <a:avLst/>
          </a:prstGeom>
          <a:ln>
            <a:noFill/>
          </a:ln>
          <a:effectLst>
            <a:outerShdw blurRad="292100" dist="139700" dir="2700000" algn="tl" rotWithShape="0">
              <a:srgbClr val="333333">
                <a:alpha val="65000"/>
              </a:srgbClr>
            </a:outerShdw>
          </a:effectLst>
        </p:spPr>
      </p:pic>
      <p:pic>
        <p:nvPicPr>
          <p:cNvPr id="74" name="Picture 73">
            <a:extLst>
              <a:ext uri="{FF2B5EF4-FFF2-40B4-BE49-F238E27FC236}">
                <a16:creationId xmlns:a16="http://schemas.microsoft.com/office/drawing/2014/main" id="{88070EB9-F261-A64A-AFA9-D96107187FB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615576" y="2452276"/>
            <a:ext cx="542511" cy="487926"/>
          </a:xfrm>
          <a:prstGeom prst="rect">
            <a:avLst/>
          </a:prstGeom>
          <a:ln>
            <a:noFill/>
          </a:ln>
          <a:effectLst>
            <a:outerShdw blurRad="292100" dist="139700" dir="2700000" algn="tl" rotWithShape="0">
              <a:srgbClr val="333333">
                <a:alpha val="65000"/>
              </a:srgbClr>
            </a:outerShdw>
          </a:effectLst>
        </p:spPr>
      </p:pic>
      <p:pic>
        <p:nvPicPr>
          <p:cNvPr id="75" name="Picture 74">
            <a:extLst>
              <a:ext uri="{FF2B5EF4-FFF2-40B4-BE49-F238E27FC236}">
                <a16:creationId xmlns:a16="http://schemas.microsoft.com/office/drawing/2014/main" id="{2980A96B-98B2-734C-8F39-7B44A3C57F1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357383" y="3228115"/>
            <a:ext cx="542510" cy="487926"/>
          </a:xfrm>
          <a:prstGeom prst="rect">
            <a:avLst/>
          </a:prstGeom>
          <a:ln>
            <a:noFill/>
          </a:ln>
          <a:effectLst>
            <a:outerShdw blurRad="292100" dist="139700" dir="2700000" algn="tl" rotWithShape="0">
              <a:srgbClr val="333333">
                <a:alpha val="65000"/>
              </a:srgbClr>
            </a:outerShdw>
          </a:effectLst>
        </p:spPr>
      </p:pic>
      <p:pic>
        <p:nvPicPr>
          <p:cNvPr id="65"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82575" y="3228115"/>
            <a:ext cx="554383" cy="4879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44894" y="2442218"/>
            <a:ext cx="609576" cy="5104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3" name="Title 1">
            <a:extLst>
              <a:ext uri="{FF2B5EF4-FFF2-40B4-BE49-F238E27FC236}">
                <a16:creationId xmlns:a16="http://schemas.microsoft.com/office/drawing/2014/main" id="{9EC057DE-3294-7948-8660-2DADD5955459}"/>
              </a:ext>
            </a:extLst>
          </p:cNvPr>
          <p:cNvSpPr txBox="1">
            <a:spLocks/>
          </p:cNvSpPr>
          <p:nvPr/>
        </p:nvSpPr>
        <p:spPr>
          <a:xfrm>
            <a:off x="2736869" y="442374"/>
            <a:ext cx="6366367" cy="695617"/>
          </a:xfrm>
          <a:prstGeom prst="rect">
            <a:avLst/>
          </a:prstGeom>
        </p:spPr>
        <p:txBody>
          <a:bodyPr vert="horz" lIns="0" tIns="45720" rIns="0" bIns="45720" rtlCol="0" anchor="b">
            <a:noAutofit/>
          </a:bodyPr>
          <a:lstStyle>
            <a:lvl1pPr algn="l" defTabSz="914272" rtl="0" eaLnBrk="1" latinLnBrk="0" hangingPunct="1">
              <a:lnSpc>
                <a:spcPct val="90000"/>
              </a:lnSpc>
              <a:spcBef>
                <a:spcPct val="0"/>
              </a:spcBef>
              <a:buNone/>
              <a:defRPr lang="en-US" sz="1600" kern="1200">
                <a:solidFill>
                  <a:schemeClr val="tx1"/>
                </a:solidFill>
                <a:latin typeface="Oracle Sans Extra Bold" panose="020B0803020204020204" pitchFamily="34" charset="0"/>
                <a:ea typeface="+mn-ea"/>
                <a:cs typeface="Oracle Sans Extra Bold" panose="020B0803020204020204" pitchFamily="34" charset="0"/>
              </a:defRPr>
            </a:lvl1pPr>
          </a:lstStyle>
          <a:p>
            <a:pPr marL="0" marR="0" lvl="0" indent="0" algn="ctr" defTabSz="914272" rtl="0" eaLnBrk="1" fontAlgn="auto" latinLnBrk="0" hangingPunct="1">
              <a:lnSpc>
                <a:spcPct val="125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Oracle Sans" panose="020B0503020204020204" pitchFamily="34" charset="0"/>
                <a:cs typeface="Oracle Sans" panose="020B0503020204020204" pitchFamily="34" charset="0"/>
              </a:rPr>
              <a:t>Oracle JSON Collections</a:t>
            </a:r>
          </a:p>
        </p:txBody>
      </p:sp>
      <p:sp>
        <p:nvSpPr>
          <p:cNvPr id="59" name="TextBox 58">
            <a:extLst>
              <a:ext uri="{FF2B5EF4-FFF2-40B4-BE49-F238E27FC236}">
                <a16:creationId xmlns:a16="http://schemas.microsoft.com/office/drawing/2014/main" id="{3BDA41D0-A02F-4540-B923-C871D706D368}"/>
              </a:ext>
            </a:extLst>
          </p:cNvPr>
          <p:cNvSpPr txBox="1"/>
          <p:nvPr/>
        </p:nvSpPr>
        <p:spPr>
          <a:xfrm>
            <a:off x="510350" y="4098940"/>
            <a:ext cx="4085868" cy="971541"/>
          </a:xfrm>
          <a:prstGeom prst="rect">
            <a:avLst/>
          </a:prstGeom>
          <a:noFill/>
        </p:spPr>
        <p:txBody>
          <a:bodyPr wrap="none" lIns="0" tIns="0" rIns="0" bIns="0" rtlCol="0">
            <a:noAutofit/>
          </a:bodyPr>
          <a:lstStyle/>
          <a:p>
            <a:pPr>
              <a:lnSpc>
                <a:spcPct val="90000"/>
              </a:lnSpc>
            </a:pPr>
            <a:r>
              <a:rPr lang="en-US" b="1" dirty="0">
                <a:solidFill>
                  <a:srgbClr val="000000"/>
                </a:solidFill>
              </a:rPr>
              <a:t>Collections APIs</a:t>
            </a:r>
            <a:br>
              <a:rPr lang="en-US" dirty="0">
                <a:solidFill>
                  <a:srgbClr val="000000"/>
                </a:solidFill>
              </a:rPr>
            </a:br>
            <a:r>
              <a:rPr lang="en-US" dirty="0">
                <a:solidFill>
                  <a:srgbClr val="000000"/>
                </a:solidFill>
              </a:rPr>
              <a:t>Build microservices and applications </a:t>
            </a:r>
            <a:br>
              <a:rPr lang="en-US" dirty="0">
                <a:solidFill>
                  <a:srgbClr val="000000"/>
                </a:solidFill>
              </a:rPr>
            </a:br>
            <a:r>
              <a:rPr lang="en-US" dirty="0">
                <a:solidFill>
                  <a:srgbClr val="000000"/>
                </a:solidFill>
              </a:rPr>
              <a:t>using NoSQL style CRUD APIs</a:t>
            </a:r>
          </a:p>
        </p:txBody>
      </p:sp>
      <p:sp>
        <p:nvSpPr>
          <p:cNvPr id="69" name="TextBox 68">
            <a:extLst>
              <a:ext uri="{FF2B5EF4-FFF2-40B4-BE49-F238E27FC236}">
                <a16:creationId xmlns:a16="http://schemas.microsoft.com/office/drawing/2014/main" id="{E84222AC-10EC-9A4C-B760-A27E7B2F5562}"/>
              </a:ext>
            </a:extLst>
          </p:cNvPr>
          <p:cNvSpPr txBox="1"/>
          <p:nvPr/>
        </p:nvSpPr>
        <p:spPr>
          <a:xfrm>
            <a:off x="8300984" y="4039620"/>
            <a:ext cx="5477365" cy="971541"/>
          </a:xfrm>
          <a:prstGeom prst="rect">
            <a:avLst/>
          </a:prstGeom>
          <a:noFill/>
        </p:spPr>
        <p:txBody>
          <a:bodyPr wrap="none" lIns="0" tIns="0" rIns="0" bIns="0" rtlCol="0">
            <a:noAutofit/>
          </a:bodyPr>
          <a:lstStyle/>
          <a:p>
            <a:pPr>
              <a:lnSpc>
                <a:spcPct val="90000"/>
              </a:lnSpc>
            </a:pPr>
            <a:r>
              <a:rPr lang="en-US" b="1" dirty="0">
                <a:solidFill>
                  <a:srgbClr val="000000"/>
                </a:solidFill>
              </a:rPr>
              <a:t>SQL for JSON</a:t>
            </a:r>
            <a:br>
              <a:rPr lang="en-US" dirty="0">
                <a:solidFill>
                  <a:srgbClr val="000000"/>
                </a:solidFill>
              </a:rPr>
            </a:br>
            <a:r>
              <a:rPr lang="en-US" dirty="0">
                <a:solidFill>
                  <a:srgbClr val="000000"/>
                </a:solidFill>
              </a:rPr>
              <a:t>All the benefits of the converged </a:t>
            </a:r>
            <a:br>
              <a:rPr lang="en-US" dirty="0">
                <a:solidFill>
                  <a:srgbClr val="000000"/>
                </a:solidFill>
              </a:rPr>
            </a:br>
            <a:r>
              <a:rPr lang="en-US" dirty="0">
                <a:solidFill>
                  <a:srgbClr val="000000"/>
                </a:solidFill>
              </a:rPr>
              <a:t>database like SQL and analytics </a:t>
            </a:r>
            <a:br>
              <a:rPr lang="en-US" dirty="0">
                <a:solidFill>
                  <a:srgbClr val="000000"/>
                </a:solidFill>
              </a:rPr>
            </a:br>
            <a:r>
              <a:rPr lang="en-US" dirty="0">
                <a:solidFill>
                  <a:srgbClr val="000000"/>
                </a:solidFill>
              </a:rPr>
              <a:t>directly over JSON collections.</a:t>
            </a:r>
          </a:p>
        </p:txBody>
      </p:sp>
      <p:pic>
        <p:nvPicPr>
          <p:cNvPr id="76" name="Picture 75" descr="ic-Application-red.png">
            <a:extLst>
              <a:ext uri="{FF2B5EF4-FFF2-40B4-BE49-F238E27FC236}">
                <a16:creationId xmlns:a16="http://schemas.microsoft.com/office/drawing/2014/main" id="{0169EF20-2017-6641-ACF2-D4FC69B2608F}"/>
              </a:ext>
            </a:extLst>
          </p:cNvPr>
          <p:cNvPicPr>
            <a:picLocks noChangeAspect="1"/>
          </p:cNvPicPr>
          <p:nvPr/>
        </p:nvPicPr>
        <p:blipFill>
          <a:blip r:embed="rId12" cstate="print">
            <a:duotone>
              <a:schemeClr val="accent3">
                <a:shade val="45000"/>
                <a:satMod val="135000"/>
              </a:schemeClr>
              <a:prstClr val="white"/>
            </a:duotone>
            <a:extLst>
              <a:ext uri="{BEBA8EAE-BF5A-486C-A8C5-ECC9F3942E4B}">
                <a14:imgProps xmlns:a14="http://schemas.microsoft.com/office/drawing/2010/main">
                  <a14:imgLayer r:embed="rId13">
                    <a14:imgEffect>
                      <a14:colorTemperature colorTemp="11500"/>
                    </a14:imgEffect>
                    <a14:imgEffect>
                      <a14:saturation sat="400000"/>
                    </a14:imgEffect>
                  </a14:imgLayer>
                </a14:imgProps>
              </a:ext>
            </a:extLst>
          </a:blip>
          <a:stretch>
            <a:fillRect/>
          </a:stretch>
        </p:blipFill>
        <p:spPr>
          <a:xfrm>
            <a:off x="833063" y="2015017"/>
            <a:ext cx="2104177" cy="2104725"/>
          </a:xfrm>
          <a:prstGeom prst="rect">
            <a:avLst/>
          </a:prstGeom>
        </p:spPr>
      </p:pic>
      <p:pic>
        <p:nvPicPr>
          <p:cNvPr id="77" name="Picture 9" descr="ic-BusinessIntelligence-red.png">
            <a:extLst>
              <a:ext uri="{FF2B5EF4-FFF2-40B4-BE49-F238E27FC236}">
                <a16:creationId xmlns:a16="http://schemas.microsoft.com/office/drawing/2014/main" id="{5279C4E4-B540-CD4B-8AD1-AE993E980056}"/>
              </a:ext>
            </a:extLst>
          </p:cNvPr>
          <p:cNvPicPr>
            <a:picLocks noChangeAspect="1"/>
          </p:cNvPicPr>
          <p:nvPr/>
        </p:nvPicPr>
        <p:blipFill>
          <a:blip r:embed="rId14" cstate="print">
            <a:duotone>
              <a:schemeClr val="accent3">
                <a:shade val="45000"/>
                <a:satMod val="135000"/>
              </a:schemeClr>
              <a:prstClr val="white"/>
            </a:duotone>
            <a:extLst>
              <a:ext uri="{BEBA8EAE-BF5A-486C-A8C5-ECC9F3942E4B}">
                <a14:imgProps xmlns:a14="http://schemas.microsoft.com/office/drawing/2010/main">
                  <a14:imgLayer r:embed="rId15">
                    <a14:imgEffect>
                      <a14:saturation sat="66000"/>
                    </a14:imgEffect>
                    <a14:imgEffect>
                      <a14:brightnessContrast bright="-20000" contrast="20000"/>
                    </a14:imgEffect>
                  </a14:imgLayer>
                </a14:imgProps>
              </a:ext>
            </a:extLst>
          </a:blip>
          <a:srcRect/>
          <a:stretch>
            <a:fillRect/>
          </a:stretch>
        </p:blipFill>
        <p:spPr bwMode="auto">
          <a:xfrm>
            <a:off x="8828444" y="2035821"/>
            <a:ext cx="2104177" cy="2063119"/>
          </a:xfrm>
          <a:prstGeom prst="rect">
            <a:avLst/>
          </a:prstGeom>
          <a:noFill/>
          <a:ln w="9525">
            <a:noFill/>
            <a:miter lim="800000"/>
            <a:headEnd/>
            <a:tailEnd/>
          </a:ln>
        </p:spPr>
      </p:pic>
      <p:cxnSp>
        <p:nvCxnSpPr>
          <p:cNvPr id="78" name="Straight Connector 77">
            <a:extLst>
              <a:ext uri="{FF2B5EF4-FFF2-40B4-BE49-F238E27FC236}">
                <a16:creationId xmlns:a16="http://schemas.microsoft.com/office/drawing/2014/main" id="{DC8E5DC6-F48F-DA42-9264-33F0D5E338B5}"/>
              </a:ext>
            </a:extLst>
          </p:cNvPr>
          <p:cNvCxnSpPr>
            <a:cxnSpLocks/>
            <a:endCxn id="73" idx="1"/>
          </p:cNvCxnSpPr>
          <p:nvPr/>
        </p:nvCxnSpPr>
        <p:spPr>
          <a:xfrm flipV="1">
            <a:off x="2709333" y="2696239"/>
            <a:ext cx="2619873" cy="1019804"/>
          </a:xfrm>
          <a:prstGeom prst="line">
            <a:avLst/>
          </a:prstGeom>
          <a:ln w="12700">
            <a:solidFill>
              <a:srgbClr val="000000"/>
            </a:solidFill>
            <a:miter lim="800000"/>
            <a:tailEnd type="ova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DC14136-2DE9-7546-8C7B-5AA8F3705282}"/>
              </a:ext>
            </a:extLst>
          </p:cNvPr>
          <p:cNvCxnSpPr>
            <a:cxnSpLocks/>
            <a:endCxn id="73" idx="3"/>
          </p:cNvCxnSpPr>
          <p:nvPr/>
        </p:nvCxnSpPr>
        <p:spPr>
          <a:xfrm flipH="1" flipV="1">
            <a:off x="5871717" y="2696239"/>
            <a:ext cx="2781218" cy="985272"/>
          </a:xfrm>
          <a:prstGeom prst="line">
            <a:avLst/>
          </a:prstGeom>
          <a:ln w="12700">
            <a:solidFill>
              <a:srgbClr val="000000"/>
            </a:solidFill>
            <a:miter lim="800000"/>
            <a:tailEnd type="ova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BA5C555-2C7A-074C-8A8F-A0C8272E0B5C}"/>
              </a:ext>
            </a:extLst>
          </p:cNvPr>
          <p:cNvSpPr txBox="1"/>
          <p:nvPr/>
        </p:nvSpPr>
        <p:spPr>
          <a:xfrm>
            <a:off x="4065490" y="1056921"/>
            <a:ext cx="3494867" cy="369332"/>
          </a:xfrm>
          <a:prstGeom prst="rect">
            <a:avLst/>
          </a:prstGeom>
          <a:noFill/>
        </p:spPr>
        <p:txBody>
          <a:bodyPr wrap="none" rtlCol="0">
            <a:spAutoFit/>
          </a:bodyPr>
          <a:lstStyle/>
          <a:p>
            <a:r>
              <a:rPr lang="en-US" dirty="0"/>
              <a:t>The benefits of SQL and NoSQL</a:t>
            </a:r>
          </a:p>
        </p:txBody>
      </p:sp>
    </p:spTree>
    <p:extLst>
      <p:ext uri="{BB962C8B-B14F-4D97-AF65-F5344CB8AC3E}">
        <p14:creationId xmlns:p14="http://schemas.microsoft.com/office/powerpoint/2010/main" val="376687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2C79A8FF-7F9D-B248-9E64-DB428310C21D}"/>
              </a:ext>
            </a:extLst>
          </p:cNvPr>
          <p:cNvGraphicFramePr>
            <a:graphicFrameLocks noGrp="1"/>
          </p:cNvGraphicFramePr>
          <p:nvPr>
            <p:extLst>
              <p:ext uri="{D42A27DB-BD31-4B8C-83A1-F6EECF244321}">
                <p14:modId xmlns:p14="http://schemas.microsoft.com/office/powerpoint/2010/main" val="3787265745"/>
              </p:ext>
            </p:extLst>
          </p:nvPr>
        </p:nvGraphicFramePr>
        <p:xfrm>
          <a:off x="7779779" y="1132752"/>
          <a:ext cx="3901625" cy="1127760"/>
        </p:xfrm>
        <a:graphic>
          <a:graphicData uri="http://schemas.openxmlformats.org/drawingml/2006/table">
            <a:tbl>
              <a:tblPr firstRow="1" bandRow="1">
                <a:tableStyleId>{F2DE63D5-997A-4646-A377-4702673A728D}</a:tableStyleId>
              </a:tblPr>
              <a:tblGrid>
                <a:gridCol w="883382">
                  <a:extLst>
                    <a:ext uri="{9D8B030D-6E8A-4147-A177-3AD203B41FA5}">
                      <a16:colId xmlns:a16="http://schemas.microsoft.com/office/drawing/2014/main" val="185809175"/>
                    </a:ext>
                  </a:extLst>
                </a:gridCol>
                <a:gridCol w="1181293">
                  <a:extLst>
                    <a:ext uri="{9D8B030D-6E8A-4147-A177-3AD203B41FA5}">
                      <a16:colId xmlns:a16="http://schemas.microsoft.com/office/drawing/2014/main" val="440812583"/>
                    </a:ext>
                  </a:extLst>
                </a:gridCol>
                <a:gridCol w="1836950">
                  <a:extLst>
                    <a:ext uri="{9D8B030D-6E8A-4147-A177-3AD203B41FA5}">
                      <a16:colId xmlns:a16="http://schemas.microsoft.com/office/drawing/2014/main" val="714073872"/>
                    </a:ext>
                  </a:extLst>
                </a:gridCol>
              </a:tblGrid>
              <a:tr h="267031">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ID</a:t>
                      </a:r>
                    </a:p>
                  </a:txBody>
                  <a:tcPr marT="91440" marB="91440" anchor="ctr">
                    <a:lnL w="12700" cap="flat" cmpd="sng" algn="ctr">
                      <a:solidFill>
                        <a:schemeClr val="accent3"/>
                      </a:solidFill>
                      <a:prstDash val="solid"/>
                      <a:round/>
                      <a:headEnd type="none" w="med" len="med"/>
                      <a:tailEnd type="none" w="med" len="med"/>
                    </a:lnL>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3">
                        <a:lumMod val="40000"/>
                        <a:lumOff val="60000"/>
                      </a:schemeClr>
                    </a:solidFill>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NAME</a:t>
                      </a:r>
                    </a:p>
                  </a:txBody>
                  <a:tcPr marT="91440" marB="91440" anchor="ct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3">
                        <a:lumMod val="40000"/>
                        <a:lumOff val="60000"/>
                      </a:schemeClr>
                    </a:solidFill>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TITLE</a:t>
                      </a:r>
                    </a:p>
                  </a:txBody>
                  <a:tcPr anchor="ct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05126246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Menlo" panose="020B0609030804020204" pitchFamily="49" charset="0"/>
                          <a:ea typeface="Menlo" panose="020B0609030804020204" pitchFamily="49" charset="0"/>
                          <a:cs typeface="Menlo" panose="020B0609030804020204" pitchFamily="49" charset="0"/>
                        </a:rPr>
                        <a:t>1</a:t>
                      </a:r>
                    </a:p>
                  </a:txBody>
                  <a:tcPr marT="91440">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Menlo" panose="020B0609030804020204" pitchFamily="49" charset="0"/>
                          <a:ea typeface="Menlo" panose="020B0609030804020204" pitchFamily="49" charset="0"/>
                          <a:cs typeface="Menlo" panose="020B0609030804020204" pitchFamily="49" charset="0"/>
                        </a:rPr>
                        <a:t>Smith</a:t>
                      </a:r>
                    </a:p>
                  </a:txBody>
                  <a:tcPr marT="91440">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Menlo" panose="020B0609030804020204" pitchFamily="49" charset="0"/>
                          <a:ea typeface="Menlo" panose="020B0609030804020204" pitchFamily="49" charset="0"/>
                          <a:cs typeface="Menlo" panose="020B0609030804020204" pitchFamily="49" charset="0"/>
                        </a:rPr>
                        <a:t>Agent</a:t>
                      </a:r>
                    </a:p>
                  </a:txBody>
                  <a:tcPr marT="91440">
                    <a:lnL w="12700" cap="flat" cmpd="sng" algn="ctr">
                      <a:solidFill>
                        <a:schemeClr val="accent3"/>
                      </a:solidFill>
                      <a:prstDash val="solid"/>
                      <a:round/>
                      <a:headEnd type="none" w="med" len="med"/>
                      <a:tailEnd type="none" w="med" len="med"/>
                    </a:lnL>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2051455829"/>
                  </a:ext>
                </a:extLst>
              </a:tr>
              <a:tr h="1636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Menlo" panose="020B0609030804020204" pitchFamily="49" charset="0"/>
                          <a:ea typeface="Menlo" panose="020B0609030804020204" pitchFamily="49" charset="0"/>
                          <a:cs typeface="Menlo" panose="020B0609030804020204" pitchFamily="49" charset="0"/>
                        </a:rPr>
                        <a:t>2</a:t>
                      </a:r>
                    </a:p>
                  </a:txBody>
                  <a:tcPr marT="91440">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Menlo" panose="020B0609030804020204" pitchFamily="49" charset="0"/>
                          <a:ea typeface="Menlo" panose="020B0609030804020204" pitchFamily="49" charset="0"/>
                          <a:cs typeface="Menlo" panose="020B0609030804020204" pitchFamily="49" charset="0"/>
                        </a:rPr>
                        <a:t>Anderson</a:t>
                      </a:r>
                    </a:p>
                  </a:txBody>
                  <a:tcPr marT="91440">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Menlo" panose="020B0609030804020204" pitchFamily="49" charset="0"/>
                          <a:ea typeface="Menlo" panose="020B0609030804020204" pitchFamily="49" charset="0"/>
                          <a:cs typeface="Menlo" panose="020B0609030804020204" pitchFamily="49" charset="0"/>
                        </a:rPr>
                        <a:t>Programmer</a:t>
                      </a:r>
                    </a:p>
                  </a:txBody>
                  <a:tcPr marT="91440">
                    <a:lnL w="12700" cap="flat" cmpd="sng" algn="ctr">
                      <a:solidFill>
                        <a:schemeClr val="accent3"/>
                      </a:solidFill>
                      <a:prstDash val="solid"/>
                      <a:round/>
                      <a:headEnd type="none" w="med" len="med"/>
                      <a:tailEnd type="none" w="med" len="med"/>
                    </a:lnL>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85239341"/>
                  </a:ext>
                </a:extLst>
              </a:tr>
            </a:tbl>
          </a:graphicData>
        </a:graphic>
      </p:graphicFrame>
      <p:sp>
        <p:nvSpPr>
          <p:cNvPr id="3" name="Content Placeholder 2">
            <a:extLst>
              <a:ext uri="{FF2B5EF4-FFF2-40B4-BE49-F238E27FC236}">
                <a16:creationId xmlns:a16="http://schemas.microsoft.com/office/drawing/2014/main" id="{C41E197D-96D4-984F-82BB-527F38A7D37F}"/>
              </a:ext>
            </a:extLst>
          </p:cNvPr>
          <p:cNvSpPr txBox="1">
            <a:spLocks/>
          </p:cNvSpPr>
          <p:nvPr/>
        </p:nvSpPr>
        <p:spPr>
          <a:xfrm>
            <a:off x="838200" y="1927865"/>
            <a:ext cx="10515600" cy="4351338"/>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1200" kern="1200">
                <a:solidFill>
                  <a:schemeClr val="tx1"/>
                </a:solidFill>
                <a:latin typeface="Oracle Sans" charset="0"/>
                <a:ea typeface="Oracle Sans" charset="0"/>
                <a:cs typeface="Oracle Sans"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Oracle Sans" charset="0"/>
                <a:ea typeface="Oracle Sans" charset="0"/>
                <a:cs typeface="Oracle Sans"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Oracle Sans" charset="0"/>
                <a:ea typeface="Oracle Sans" charset="0"/>
                <a:cs typeface="Oracle Sans"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Oracle Sans" charset="0"/>
                <a:ea typeface="Oracle Sans" charset="0"/>
                <a:cs typeface="Oracle Sans"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Oracle Sans" charset="0"/>
                <a:ea typeface="Oracle Sans" charset="0"/>
                <a:cs typeface="Oracle Sans"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85750" indent="-285750">
              <a:buFont typeface="Arial" panose="020B0604020202020204" pitchFamily="34" charset="0"/>
              <a:buChar char="•"/>
            </a:pPr>
            <a:r>
              <a:rPr lang="en-US" sz="2000" dirty="0"/>
              <a:t>A </a:t>
            </a:r>
            <a:r>
              <a:rPr lang="en-US" sz="2000" b="1" i="1" dirty="0">
                <a:solidFill>
                  <a:schemeClr val="accent1"/>
                </a:solidFill>
              </a:rPr>
              <a:t>document</a:t>
            </a:r>
            <a:r>
              <a:rPr lang="en-US" sz="2000" dirty="0"/>
              <a:t> is a JSON value</a:t>
            </a:r>
            <a:endParaRPr lang="en-US" sz="2000" b="1" i="1" dirty="0">
              <a:solidFill>
                <a:schemeClr val="tx2"/>
              </a:solidFill>
            </a:endParaRPr>
          </a:p>
          <a:p>
            <a:pPr marL="285750" indent="-285750">
              <a:buFont typeface="Arial" panose="020B0604020202020204" pitchFamily="34" charset="0"/>
              <a:buChar char="•"/>
            </a:pPr>
            <a:r>
              <a:rPr lang="en-US" sz="2000" dirty="0">
                <a:solidFill>
                  <a:schemeClr val="tx2"/>
                </a:solidFill>
              </a:rPr>
              <a:t>Document is identified by a </a:t>
            </a:r>
            <a:r>
              <a:rPr lang="en-US" sz="2000" b="1" i="1" dirty="0">
                <a:solidFill>
                  <a:schemeClr val="accent1"/>
                </a:solidFill>
              </a:rPr>
              <a:t>key</a:t>
            </a:r>
            <a:r>
              <a:rPr lang="en-US" sz="2000" dirty="0">
                <a:solidFill>
                  <a:schemeClr val="tx2"/>
                </a:solidFill>
              </a:rPr>
              <a:t> </a:t>
            </a:r>
          </a:p>
          <a:p>
            <a:pPr marL="742950" lvl="1" indent="-285750" algn="l">
              <a:buFont typeface="Arial" panose="020B0604020202020204" pitchFamily="34" charset="0"/>
              <a:buChar char="•"/>
            </a:pPr>
            <a:r>
              <a:rPr lang="en-US" dirty="0">
                <a:solidFill>
                  <a:schemeClr val="tx2"/>
                </a:solidFill>
              </a:rPr>
              <a:t>Key drives CRUD operations: get, update, delete</a:t>
            </a:r>
          </a:p>
          <a:p>
            <a:pPr marL="742950" lvl="1" indent="-285750" algn="l">
              <a:buFont typeface="Arial" panose="020B0604020202020204" pitchFamily="34" charset="0"/>
              <a:buChar char="•"/>
            </a:pPr>
            <a:r>
              <a:rPr lang="en-US" dirty="0">
                <a:solidFill>
                  <a:schemeClr val="tx2"/>
                </a:solidFill>
              </a:rPr>
              <a:t>Support of filter queries</a:t>
            </a:r>
          </a:p>
          <a:p>
            <a:pPr marL="285750" indent="-285750">
              <a:buFont typeface="Arial" panose="020B0604020202020204" pitchFamily="34" charset="0"/>
              <a:buChar char="•"/>
            </a:pPr>
            <a:r>
              <a:rPr lang="en-US" sz="2000" dirty="0"/>
              <a:t>Store documents inside a </a:t>
            </a:r>
            <a:r>
              <a:rPr lang="en-US" sz="2000" b="1" i="1" dirty="0">
                <a:solidFill>
                  <a:schemeClr val="accent1"/>
                </a:solidFill>
              </a:rPr>
              <a:t>collection</a:t>
            </a:r>
          </a:p>
          <a:p>
            <a:pPr marL="742950" lvl="1" indent="-285750" algn="l">
              <a:buFont typeface="Arial" panose="020B0604020202020204" pitchFamily="34" charset="0"/>
              <a:buChar char="•"/>
            </a:pPr>
            <a:r>
              <a:rPr lang="en-US" dirty="0"/>
              <a:t>Collection stores similar documents</a:t>
            </a:r>
          </a:p>
          <a:p>
            <a:pPr marL="742950" lvl="1" indent="-285750" algn="l">
              <a:buFont typeface="Arial" panose="020B0604020202020204" pitchFamily="34" charset="0"/>
              <a:buChar char="•"/>
            </a:pPr>
            <a:r>
              <a:rPr lang="en-US" dirty="0"/>
              <a:t>Collection is identified by name </a:t>
            </a:r>
          </a:p>
          <a:p>
            <a:pPr marL="285750" indent="-285750">
              <a:buFont typeface="Arial" panose="020B0604020202020204" pitchFamily="34" charset="0"/>
              <a:buChar char="•"/>
            </a:pPr>
            <a:r>
              <a:rPr lang="en-US" sz="2000" dirty="0"/>
              <a:t>One or more collections reside in a </a:t>
            </a:r>
            <a:r>
              <a:rPr lang="en-US" sz="2000" b="1" i="1" dirty="0">
                <a:solidFill>
                  <a:schemeClr val="accent1"/>
                </a:solidFill>
              </a:rPr>
              <a:t>database</a:t>
            </a:r>
          </a:p>
          <a:p>
            <a:pPr marL="742950" lvl="1" indent="-285750" algn="l">
              <a:buFont typeface="Arial" panose="020B0604020202020204" pitchFamily="34" charset="0"/>
              <a:buChar char="•"/>
            </a:pPr>
            <a:r>
              <a:rPr lang="en-US" dirty="0"/>
              <a:t>Application connects to database</a:t>
            </a:r>
          </a:p>
          <a:p>
            <a:pPr marL="285750" indent="-285750">
              <a:buFont typeface="Arial" panose="020B0604020202020204" pitchFamily="34" charset="0"/>
              <a:buChar char="•"/>
            </a:pPr>
            <a:endParaRPr lang="en-US" sz="2000" dirty="0"/>
          </a:p>
        </p:txBody>
      </p:sp>
      <p:sp>
        <p:nvSpPr>
          <p:cNvPr id="7" name="Title 1">
            <a:extLst>
              <a:ext uri="{FF2B5EF4-FFF2-40B4-BE49-F238E27FC236}">
                <a16:creationId xmlns:a16="http://schemas.microsoft.com/office/drawing/2014/main" id="{C2688E16-3AF7-1742-B777-41A56414ED60}"/>
              </a:ext>
            </a:extLst>
          </p:cNvPr>
          <p:cNvSpPr txBox="1">
            <a:spLocks/>
          </p:cNvSpPr>
          <p:nvPr/>
        </p:nvSpPr>
        <p:spPr>
          <a:xfrm>
            <a:off x="760476" y="161158"/>
            <a:ext cx="10671048" cy="822960"/>
          </a:xfrm>
          <a:prstGeom prst="rect">
            <a:avLst/>
          </a:prstGeom>
        </p:spPr>
        <p:txBody>
          <a:bodyPr vert="horz" lIns="0" tIns="0" rIns="0" bIns="0" rtlCol="0" anchor="b">
            <a:normAutofit/>
          </a:bodyPr>
          <a:lstStyle>
            <a:lvl1pPr algn="l" defTabSz="914400" rtl="0" eaLnBrk="1" latinLnBrk="0" hangingPunct="1">
              <a:lnSpc>
                <a:spcPct val="95000"/>
              </a:lnSpc>
              <a:spcBef>
                <a:spcPct val="0"/>
              </a:spcBef>
              <a:buNone/>
              <a:defRPr sz="1600" kern="1200">
                <a:solidFill>
                  <a:schemeClr val="tx1"/>
                </a:solidFill>
                <a:latin typeface="+mj-lt"/>
                <a:ea typeface="+mj-ea"/>
                <a:cs typeface="+mj-cs"/>
              </a:defRPr>
            </a:lvl1pPr>
          </a:lstStyle>
          <a:p>
            <a:r>
              <a:rPr lang="en-US" sz="4000" dirty="0">
                <a:latin typeface="Oracle Sans" panose="020B0503020204020204" pitchFamily="34" charset="0"/>
                <a:cs typeface="Oracle Sans" panose="020B0503020204020204" pitchFamily="34" charset="0"/>
              </a:rPr>
              <a:t>JSON Collections</a:t>
            </a:r>
            <a:endParaRPr lang="en-US" sz="4000" dirty="0"/>
          </a:p>
        </p:txBody>
      </p:sp>
      <p:sp>
        <p:nvSpPr>
          <p:cNvPr id="2" name="&quot;No&quot; Symbol 1">
            <a:extLst>
              <a:ext uri="{FF2B5EF4-FFF2-40B4-BE49-F238E27FC236}">
                <a16:creationId xmlns:a16="http://schemas.microsoft.com/office/drawing/2014/main" id="{2C250957-73C2-524B-96D5-E3FAA96CCE4B}"/>
              </a:ext>
            </a:extLst>
          </p:cNvPr>
          <p:cNvSpPr/>
          <p:nvPr/>
        </p:nvSpPr>
        <p:spPr>
          <a:xfrm>
            <a:off x="8269356" y="334209"/>
            <a:ext cx="2724846" cy="2724846"/>
          </a:xfrm>
          <a:prstGeom prst="noSmoking">
            <a:avLst>
              <a:gd name="adj" fmla="val 6007"/>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0AB9FF70-6C32-2048-A100-E865B696CBF0}"/>
              </a:ext>
            </a:extLst>
          </p:cNvPr>
          <p:cNvSpPr txBox="1"/>
          <p:nvPr/>
        </p:nvSpPr>
        <p:spPr>
          <a:xfrm>
            <a:off x="8968328" y="763420"/>
            <a:ext cx="1326902" cy="369332"/>
          </a:xfrm>
          <a:prstGeom prst="rect">
            <a:avLst/>
          </a:prstGeom>
          <a:noFill/>
        </p:spPr>
        <p:txBody>
          <a:bodyPr wrap="none" rtlCol="0">
            <a:spAutoFit/>
          </a:bodyPr>
          <a:lstStyle/>
          <a:p>
            <a:r>
              <a:rPr lang="en-US" dirty="0"/>
              <a:t>Employees</a:t>
            </a:r>
          </a:p>
        </p:txBody>
      </p:sp>
      <p:sp>
        <p:nvSpPr>
          <p:cNvPr id="6" name="Rounded Rectangle 5">
            <a:extLst>
              <a:ext uri="{FF2B5EF4-FFF2-40B4-BE49-F238E27FC236}">
                <a16:creationId xmlns:a16="http://schemas.microsoft.com/office/drawing/2014/main" id="{C1B310EF-9C6A-244E-B32D-1043933DD395}"/>
              </a:ext>
            </a:extLst>
          </p:cNvPr>
          <p:cNvSpPr/>
          <p:nvPr/>
        </p:nvSpPr>
        <p:spPr>
          <a:xfrm>
            <a:off x="8193561" y="3823235"/>
            <a:ext cx="2884464" cy="2724846"/>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6DC8375-82AE-294F-BC7D-164699434B34}"/>
              </a:ext>
            </a:extLst>
          </p:cNvPr>
          <p:cNvSpPr txBox="1"/>
          <p:nvPr/>
        </p:nvSpPr>
        <p:spPr>
          <a:xfrm>
            <a:off x="8956585" y="3412090"/>
            <a:ext cx="1326902" cy="369332"/>
          </a:xfrm>
          <a:prstGeom prst="rect">
            <a:avLst/>
          </a:prstGeom>
          <a:noFill/>
        </p:spPr>
        <p:txBody>
          <a:bodyPr wrap="none" rtlCol="0">
            <a:spAutoFit/>
          </a:bodyPr>
          <a:lstStyle/>
          <a:p>
            <a:r>
              <a:rPr lang="en-US" dirty="0"/>
              <a:t>Employees</a:t>
            </a:r>
          </a:p>
        </p:txBody>
      </p:sp>
      <p:sp>
        <p:nvSpPr>
          <p:cNvPr id="9" name="TextBox 8">
            <a:extLst>
              <a:ext uri="{FF2B5EF4-FFF2-40B4-BE49-F238E27FC236}">
                <a16:creationId xmlns:a16="http://schemas.microsoft.com/office/drawing/2014/main" id="{B3A7EA7F-7DF3-AD46-9839-497EC21EE33E}"/>
              </a:ext>
            </a:extLst>
          </p:cNvPr>
          <p:cNvSpPr txBox="1"/>
          <p:nvPr/>
        </p:nvSpPr>
        <p:spPr>
          <a:xfrm>
            <a:off x="8548165" y="3960833"/>
            <a:ext cx="2225289" cy="1169551"/>
          </a:xfrm>
          <a:prstGeom prst="rect">
            <a:avLst/>
          </a:prstGeom>
          <a:noFill/>
        </p:spPr>
        <p:txBody>
          <a:bodyPr wrap="none" rtlCol="0">
            <a:spAutoFit/>
          </a:bodyPr>
          <a:lstStyle/>
          <a:p>
            <a:r>
              <a:rPr lang="en-US" sz="1400" dirty="0">
                <a:latin typeface="Menlo" panose="020B0609030804020204" pitchFamily="49" charset="0"/>
                <a:ea typeface="Menlo" panose="020B0609030804020204" pitchFamily="49" charset="0"/>
                <a:cs typeface="Menlo" panose="020B0609030804020204" pitchFamily="49" charset="0"/>
              </a:rPr>
              <a:t>{</a:t>
            </a:r>
            <a:br>
              <a:rPr lang="en-US" sz="1400" dirty="0">
                <a:latin typeface="Menlo" panose="020B0609030804020204" pitchFamily="49" charset="0"/>
                <a:ea typeface="Menlo" panose="020B0609030804020204" pitchFamily="49" charset="0"/>
                <a:cs typeface="Menlo" panose="020B0609030804020204" pitchFamily="49" charset="0"/>
              </a:rPr>
            </a:br>
            <a:r>
              <a:rPr lang="en-US" sz="1400" dirty="0">
                <a:latin typeface="Menlo" panose="020B0609030804020204" pitchFamily="49" charset="0"/>
                <a:ea typeface="Menlo" panose="020B0609030804020204" pitchFamily="49" charset="0"/>
                <a:cs typeface="Menlo" panose="020B0609030804020204" pitchFamily="49" charset="0"/>
              </a:rPr>
              <a:t>  "_id" : 1, </a:t>
            </a:r>
            <a:br>
              <a:rPr lang="en-US" sz="1400" dirty="0">
                <a:latin typeface="Menlo" panose="020B0609030804020204" pitchFamily="49" charset="0"/>
                <a:ea typeface="Menlo" panose="020B0609030804020204" pitchFamily="49" charset="0"/>
                <a:cs typeface="Menlo" panose="020B0609030804020204" pitchFamily="49" charset="0"/>
              </a:rPr>
            </a:br>
            <a:r>
              <a:rPr lang="en-US" sz="1400" dirty="0">
                <a:latin typeface="Menlo" panose="020B0609030804020204" pitchFamily="49" charset="0"/>
                <a:ea typeface="Menlo" panose="020B0609030804020204" pitchFamily="49" charset="0"/>
                <a:cs typeface="Menlo" panose="020B0609030804020204" pitchFamily="49" charset="0"/>
              </a:rPr>
              <a:t>  "name": "Smith", </a:t>
            </a:r>
            <a:br>
              <a:rPr lang="en-US" sz="1400" dirty="0">
                <a:latin typeface="Menlo" panose="020B0609030804020204" pitchFamily="49" charset="0"/>
                <a:ea typeface="Menlo" panose="020B0609030804020204" pitchFamily="49" charset="0"/>
                <a:cs typeface="Menlo" panose="020B0609030804020204" pitchFamily="49" charset="0"/>
              </a:rPr>
            </a:br>
            <a:r>
              <a:rPr lang="en-US" sz="1400" dirty="0">
                <a:latin typeface="Menlo" panose="020B0609030804020204" pitchFamily="49" charset="0"/>
                <a:ea typeface="Menlo" panose="020B0609030804020204" pitchFamily="49" charset="0"/>
                <a:cs typeface="Menlo" panose="020B0609030804020204" pitchFamily="49" charset="0"/>
              </a:rPr>
              <a:t>  "title": "Agent"</a:t>
            </a:r>
            <a:br>
              <a:rPr lang="en-US" sz="1400" dirty="0">
                <a:latin typeface="Menlo" panose="020B0609030804020204" pitchFamily="49" charset="0"/>
                <a:ea typeface="Menlo" panose="020B0609030804020204" pitchFamily="49" charset="0"/>
                <a:cs typeface="Menlo" panose="020B0609030804020204" pitchFamily="49" charset="0"/>
              </a:rPr>
            </a:br>
            <a:r>
              <a:rPr lang="en-US" sz="1400" dirty="0">
                <a:latin typeface="Menlo" panose="020B0609030804020204" pitchFamily="49" charset="0"/>
                <a:ea typeface="Menlo" panose="020B0609030804020204" pitchFamily="49" charset="0"/>
                <a:cs typeface="Menlo" panose="020B0609030804020204" pitchFamily="49" charset="0"/>
              </a:rPr>
              <a:t>}</a:t>
            </a:r>
          </a:p>
        </p:txBody>
      </p:sp>
      <p:sp>
        <p:nvSpPr>
          <p:cNvPr id="13" name="TextBox 12">
            <a:extLst>
              <a:ext uri="{FF2B5EF4-FFF2-40B4-BE49-F238E27FC236}">
                <a16:creationId xmlns:a16="http://schemas.microsoft.com/office/drawing/2014/main" id="{5863FF37-5D53-7F43-8D92-48B9129B76DF}"/>
              </a:ext>
            </a:extLst>
          </p:cNvPr>
          <p:cNvSpPr txBox="1"/>
          <p:nvPr/>
        </p:nvSpPr>
        <p:spPr>
          <a:xfrm>
            <a:off x="8548164" y="5318647"/>
            <a:ext cx="2225289" cy="1169551"/>
          </a:xfrm>
          <a:prstGeom prst="rect">
            <a:avLst/>
          </a:prstGeom>
          <a:noFill/>
        </p:spPr>
        <p:txBody>
          <a:bodyPr wrap="none" rtlCol="0">
            <a:spAutoFit/>
          </a:bodyPr>
          <a:lstStyle/>
          <a:p>
            <a:r>
              <a:rPr lang="en-US" sz="1400" dirty="0">
                <a:latin typeface="Menlo" panose="020B0609030804020204" pitchFamily="49" charset="0"/>
                <a:ea typeface="Menlo" panose="020B0609030804020204" pitchFamily="49" charset="0"/>
                <a:cs typeface="Menlo" panose="020B0609030804020204" pitchFamily="49" charset="0"/>
              </a:rPr>
              <a:t>{</a:t>
            </a:r>
            <a:br>
              <a:rPr lang="en-US" sz="1400" dirty="0">
                <a:latin typeface="Menlo" panose="020B0609030804020204" pitchFamily="49" charset="0"/>
                <a:ea typeface="Menlo" panose="020B0609030804020204" pitchFamily="49" charset="0"/>
                <a:cs typeface="Menlo" panose="020B0609030804020204" pitchFamily="49" charset="0"/>
              </a:rPr>
            </a:br>
            <a:r>
              <a:rPr lang="en-US" sz="1400" dirty="0">
                <a:latin typeface="Menlo" panose="020B0609030804020204" pitchFamily="49" charset="0"/>
                <a:ea typeface="Menlo" panose="020B0609030804020204" pitchFamily="49" charset="0"/>
                <a:cs typeface="Menlo" panose="020B0609030804020204" pitchFamily="49" charset="0"/>
              </a:rPr>
              <a:t>  "_id" : 1, </a:t>
            </a:r>
            <a:br>
              <a:rPr lang="en-US" sz="1400" dirty="0">
                <a:latin typeface="Menlo" panose="020B0609030804020204" pitchFamily="49" charset="0"/>
                <a:ea typeface="Menlo" panose="020B0609030804020204" pitchFamily="49" charset="0"/>
                <a:cs typeface="Menlo" panose="020B0609030804020204" pitchFamily="49" charset="0"/>
              </a:rPr>
            </a:br>
            <a:r>
              <a:rPr lang="en-US" sz="1400" dirty="0">
                <a:latin typeface="Menlo" panose="020B0609030804020204" pitchFamily="49" charset="0"/>
                <a:ea typeface="Menlo" panose="020B0609030804020204" pitchFamily="49" charset="0"/>
                <a:cs typeface="Menlo" panose="020B0609030804020204" pitchFamily="49" charset="0"/>
              </a:rPr>
              <a:t>  "name": "Smith", </a:t>
            </a:r>
            <a:br>
              <a:rPr lang="en-US" sz="1400" dirty="0">
                <a:latin typeface="Menlo" panose="020B0609030804020204" pitchFamily="49" charset="0"/>
                <a:ea typeface="Menlo" panose="020B0609030804020204" pitchFamily="49" charset="0"/>
                <a:cs typeface="Menlo" panose="020B0609030804020204" pitchFamily="49" charset="0"/>
              </a:rPr>
            </a:br>
            <a:r>
              <a:rPr lang="en-US" sz="1400" dirty="0">
                <a:latin typeface="Menlo" panose="020B0609030804020204" pitchFamily="49" charset="0"/>
                <a:ea typeface="Menlo" panose="020B0609030804020204" pitchFamily="49" charset="0"/>
                <a:cs typeface="Menlo" panose="020B0609030804020204" pitchFamily="49" charset="0"/>
              </a:rPr>
              <a:t>  "title": "Agent"</a:t>
            </a:r>
            <a:br>
              <a:rPr lang="en-US" sz="1400" dirty="0">
                <a:latin typeface="Menlo" panose="020B0609030804020204" pitchFamily="49" charset="0"/>
                <a:ea typeface="Menlo" panose="020B0609030804020204" pitchFamily="49" charset="0"/>
                <a:cs typeface="Menlo" panose="020B0609030804020204" pitchFamily="49" charset="0"/>
              </a:rPr>
            </a:br>
            <a:r>
              <a:rPr lang="en-US" sz="1400" dirty="0">
                <a:latin typeface="Menlo" panose="020B0609030804020204" pitchFamily="49" charset="0"/>
                <a:ea typeface="Menlo" panose="020B0609030804020204" pitchFamily="49" charset="0"/>
                <a:cs typeface="Menlo" panose="020B0609030804020204" pitchFamily="49" charset="0"/>
              </a:rPr>
              <a:t>}</a:t>
            </a:r>
          </a:p>
        </p:txBody>
      </p:sp>
      <p:cxnSp>
        <p:nvCxnSpPr>
          <p:cNvPr id="14" name="Straight Connector 13">
            <a:extLst>
              <a:ext uri="{FF2B5EF4-FFF2-40B4-BE49-F238E27FC236}">
                <a16:creationId xmlns:a16="http://schemas.microsoft.com/office/drawing/2014/main" id="{76A03D1E-B02B-A342-8355-5AC99A18A25B}"/>
              </a:ext>
            </a:extLst>
          </p:cNvPr>
          <p:cNvCxnSpPr>
            <a:cxnSpLocks/>
            <a:stCxn id="6" idx="1"/>
            <a:endCxn id="6" idx="3"/>
          </p:cNvCxnSpPr>
          <p:nvPr/>
        </p:nvCxnSpPr>
        <p:spPr>
          <a:xfrm>
            <a:off x="8193561" y="5185658"/>
            <a:ext cx="288446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75816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1E197D-96D4-984F-82BB-527F38A7D37F}"/>
              </a:ext>
            </a:extLst>
          </p:cNvPr>
          <p:cNvSpPr txBox="1">
            <a:spLocks/>
          </p:cNvSpPr>
          <p:nvPr/>
        </p:nvSpPr>
        <p:spPr>
          <a:xfrm>
            <a:off x="838200" y="1927865"/>
            <a:ext cx="6607629" cy="4351338"/>
          </a:xfrm>
          <a:prstGeom prst="rect">
            <a:avLst/>
          </a:prstGeom>
          <a:ln>
            <a:solidFill>
              <a:schemeClr val="accent1"/>
            </a:solid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1200" kern="1200">
                <a:solidFill>
                  <a:schemeClr val="tx1"/>
                </a:solidFill>
                <a:latin typeface="Oracle Sans" charset="0"/>
                <a:ea typeface="Oracle Sans" charset="0"/>
                <a:cs typeface="Oracle Sans"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Oracle Sans" charset="0"/>
                <a:ea typeface="Oracle Sans" charset="0"/>
                <a:cs typeface="Oracle Sans"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Oracle Sans" charset="0"/>
                <a:ea typeface="Oracle Sans" charset="0"/>
                <a:cs typeface="Oracle Sans"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Oracle Sans" charset="0"/>
                <a:ea typeface="Oracle Sans" charset="0"/>
                <a:cs typeface="Oracle Sans"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Oracle Sans" charset="0"/>
                <a:ea typeface="Oracle Sans" charset="0"/>
                <a:cs typeface="Oracle Sans"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85750" indent="-285750">
              <a:buFont typeface="Arial" panose="020B0604020202020204" pitchFamily="34" charset="0"/>
              <a:buChar char="•"/>
            </a:pPr>
            <a:r>
              <a:rPr lang="en-US" sz="2000" dirty="0"/>
              <a:t>A </a:t>
            </a:r>
            <a:r>
              <a:rPr lang="en-US" sz="2000" b="1" i="1" dirty="0">
                <a:solidFill>
                  <a:schemeClr val="accent1"/>
                </a:solidFill>
              </a:rPr>
              <a:t>document</a:t>
            </a:r>
            <a:r>
              <a:rPr lang="en-US" sz="2000" dirty="0"/>
              <a:t> is a JSON value</a:t>
            </a:r>
            <a:endParaRPr lang="en-US" sz="2000" b="1" i="1" dirty="0">
              <a:solidFill>
                <a:schemeClr val="tx2"/>
              </a:solidFill>
            </a:endParaRPr>
          </a:p>
          <a:p>
            <a:pPr marL="285750" indent="-285750">
              <a:buFont typeface="Arial" panose="020B0604020202020204" pitchFamily="34" charset="0"/>
              <a:buChar char="•"/>
            </a:pPr>
            <a:r>
              <a:rPr lang="en-US" sz="2000" dirty="0">
                <a:solidFill>
                  <a:schemeClr val="tx2"/>
                </a:solidFill>
              </a:rPr>
              <a:t>Document is identified by a </a:t>
            </a:r>
            <a:r>
              <a:rPr lang="en-US" sz="2000" b="1" i="1" dirty="0">
                <a:solidFill>
                  <a:schemeClr val="accent1"/>
                </a:solidFill>
              </a:rPr>
              <a:t>key</a:t>
            </a:r>
            <a:r>
              <a:rPr lang="en-US" sz="2000" dirty="0">
                <a:solidFill>
                  <a:schemeClr val="tx2"/>
                </a:solidFill>
              </a:rPr>
              <a:t> </a:t>
            </a:r>
          </a:p>
          <a:p>
            <a:pPr marL="742950" lvl="1" indent="-285750" algn="l">
              <a:buFont typeface="Arial" panose="020B0604020202020204" pitchFamily="34" charset="0"/>
              <a:buChar char="•"/>
            </a:pPr>
            <a:r>
              <a:rPr lang="en-US" dirty="0">
                <a:solidFill>
                  <a:schemeClr val="tx2"/>
                </a:solidFill>
              </a:rPr>
              <a:t>Key drives CRUD operations: get, update, delete</a:t>
            </a:r>
          </a:p>
          <a:p>
            <a:pPr marL="742950" lvl="1" indent="-285750" algn="l">
              <a:buFont typeface="Arial" panose="020B0604020202020204" pitchFamily="34" charset="0"/>
              <a:buChar char="•"/>
            </a:pPr>
            <a:r>
              <a:rPr lang="en-US" dirty="0">
                <a:solidFill>
                  <a:schemeClr val="tx2"/>
                </a:solidFill>
              </a:rPr>
              <a:t>Support of filter queries</a:t>
            </a:r>
          </a:p>
          <a:p>
            <a:pPr marL="285750" indent="-285750">
              <a:buFont typeface="Arial" panose="020B0604020202020204" pitchFamily="34" charset="0"/>
              <a:buChar char="•"/>
            </a:pPr>
            <a:r>
              <a:rPr lang="en-US" sz="2000" dirty="0"/>
              <a:t>Store documents inside a </a:t>
            </a:r>
            <a:r>
              <a:rPr lang="en-US" sz="2000" b="1" i="1" dirty="0">
                <a:solidFill>
                  <a:schemeClr val="accent1"/>
                </a:solidFill>
              </a:rPr>
              <a:t>collection</a:t>
            </a:r>
          </a:p>
          <a:p>
            <a:pPr marL="742950" lvl="1" indent="-285750" algn="l">
              <a:buFont typeface="Arial" panose="020B0604020202020204" pitchFamily="34" charset="0"/>
              <a:buChar char="•"/>
            </a:pPr>
            <a:r>
              <a:rPr lang="en-US" dirty="0"/>
              <a:t>Collection stores similar documents</a:t>
            </a:r>
          </a:p>
          <a:p>
            <a:pPr marL="742950" lvl="1" indent="-285750" algn="l">
              <a:buFont typeface="Arial" panose="020B0604020202020204" pitchFamily="34" charset="0"/>
              <a:buChar char="•"/>
            </a:pPr>
            <a:r>
              <a:rPr lang="en-US" dirty="0"/>
              <a:t>Collection is identified by name </a:t>
            </a:r>
          </a:p>
          <a:p>
            <a:pPr marL="285750" indent="-285750">
              <a:buFont typeface="Arial" panose="020B0604020202020204" pitchFamily="34" charset="0"/>
              <a:buChar char="•"/>
            </a:pPr>
            <a:r>
              <a:rPr lang="en-US" sz="2000" dirty="0"/>
              <a:t>One or more collections reside in a </a:t>
            </a:r>
            <a:r>
              <a:rPr lang="en-US" sz="2000" b="1" i="1" dirty="0">
                <a:solidFill>
                  <a:schemeClr val="accent1"/>
                </a:solidFill>
              </a:rPr>
              <a:t>database</a:t>
            </a:r>
          </a:p>
          <a:p>
            <a:pPr marL="742950" lvl="1" indent="-285750" algn="l">
              <a:buFont typeface="Arial" panose="020B0604020202020204" pitchFamily="34" charset="0"/>
              <a:buChar char="•"/>
            </a:pPr>
            <a:r>
              <a:rPr lang="en-US" dirty="0"/>
              <a:t>Application connects to database</a:t>
            </a:r>
          </a:p>
          <a:p>
            <a:pPr marL="285750" indent="-285750">
              <a:buFont typeface="Arial" panose="020B0604020202020204" pitchFamily="34" charset="0"/>
              <a:buChar char="•"/>
            </a:pPr>
            <a:endParaRPr lang="en-US" sz="2000" dirty="0"/>
          </a:p>
        </p:txBody>
      </p:sp>
      <p:sp>
        <p:nvSpPr>
          <p:cNvPr id="7" name="Title 1">
            <a:extLst>
              <a:ext uri="{FF2B5EF4-FFF2-40B4-BE49-F238E27FC236}">
                <a16:creationId xmlns:a16="http://schemas.microsoft.com/office/drawing/2014/main" id="{C2688E16-3AF7-1742-B777-41A56414ED60}"/>
              </a:ext>
            </a:extLst>
          </p:cNvPr>
          <p:cNvSpPr txBox="1">
            <a:spLocks/>
          </p:cNvSpPr>
          <p:nvPr/>
        </p:nvSpPr>
        <p:spPr>
          <a:xfrm>
            <a:off x="760476" y="161158"/>
            <a:ext cx="10671048" cy="822960"/>
          </a:xfrm>
          <a:prstGeom prst="rect">
            <a:avLst/>
          </a:prstGeom>
        </p:spPr>
        <p:txBody>
          <a:bodyPr vert="horz" lIns="0" tIns="0" rIns="0" bIns="0" rtlCol="0" anchor="b">
            <a:normAutofit/>
          </a:bodyPr>
          <a:lstStyle>
            <a:lvl1pPr algn="l" defTabSz="914400" rtl="0" eaLnBrk="1" latinLnBrk="0" hangingPunct="1">
              <a:lnSpc>
                <a:spcPct val="95000"/>
              </a:lnSpc>
              <a:spcBef>
                <a:spcPct val="0"/>
              </a:spcBef>
              <a:buNone/>
              <a:defRPr sz="1600" kern="1200">
                <a:solidFill>
                  <a:schemeClr val="tx1"/>
                </a:solidFill>
                <a:latin typeface="+mj-lt"/>
                <a:ea typeface="+mj-ea"/>
                <a:cs typeface="+mj-cs"/>
              </a:defRPr>
            </a:lvl1pPr>
          </a:lstStyle>
          <a:p>
            <a:r>
              <a:rPr lang="en-US" sz="4000" dirty="0">
                <a:latin typeface="Oracle Sans" panose="020B0503020204020204" pitchFamily="34" charset="0"/>
                <a:cs typeface="Oracle Sans" panose="020B0503020204020204" pitchFamily="34" charset="0"/>
              </a:rPr>
              <a:t>JSON Collections</a:t>
            </a:r>
            <a:endParaRPr lang="en-US" sz="4000" dirty="0"/>
          </a:p>
        </p:txBody>
      </p:sp>
      <p:sp>
        <p:nvSpPr>
          <p:cNvPr id="8" name="Oval Callout 8">
            <a:extLst>
              <a:ext uri="{FF2B5EF4-FFF2-40B4-BE49-F238E27FC236}">
                <a16:creationId xmlns:a16="http://schemas.microsoft.com/office/drawing/2014/main" id="{561C1FDD-E92C-E145-9EE9-FEDDC9860F48}"/>
              </a:ext>
            </a:extLst>
          </p:cNvPr>
          <p:cNvSpPr/>
          <p:nvPr/>
        </p:nvSpPr>
        <p:spPr bwMode="gray">
          <a:xfrm>
            <a:off x="3207026" y="984118"/>
            <a:ext cx="2199861" cy="1065716"/>
          </a:xfrm>
          <a:prstGeom prst="wedgeEllipseCallout">
            <a:avLst>
              <a:gd name="adj1" fmla="val -76007"/>
              <a:gd name="adj2" fmla="val 42162"/>
            </a:avLst>
          </a:prstGeom>
          <a:solidFill>
            <a:schemeClr val="bg2"/>
          </a:solidFill>
          <a:ln w="3492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4000" dirty="0">
                <a:solidFill>
                  <a:srgbClr val="493728"/>
                </a:solidFill>
              </a:rPr>
              <a:t>row</a:t>
            </a:r>
          </a:p>
        </p:txBody>
      </p:sp>
      <p:sp>
        <p:nvSpPr>
          <p:cNvPr id="9" name="Oval Callout 7">
            <a:extLst>
              <a:ext uri="{FF2B5EF4-FFF2-40B4-BE49-F238E27FC236}">
                <a16:creationId xmlns:a16="http://schemas.microsoft.com/office/drawing/2014/main" id="{55A984A3-92EF-A44F-88E6-94119DD38FD3}"/>
              </a:ext>
            </a:extLst>
          </p:cNvPr>
          <p:cNvSpPr/>
          <p:nvPr/>
        </p:nvSpPr>
        <p:spPr bwMode="gray">
          <a:xfrm>
            <a:off x="5274365" y="2230763"/>
            <a:ext cx="2345635" cy="1065716"/>
          </a:xfrm>
          <a:prstGeom prst="wedgeEllipseCallout">
            <a:avLst>
              <a:gd name="adj1" fmla="val -69151"/>
              <a:gd name="adj2" fmla="val 61739"/>
            </a:avLst>
          </a:prstGeom>
          <a:solidFill>
            <a:schemeClr val="bg2"/>
          </a:solidFill>
          <a:ln w="3492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4000" dirty="0">
                <a:solidFill>
                  <a:srgbClr val="493728"/>
                </a:solidFill>
              </a:rPr>
              <a:t>table</a:t>
            </a:r>
          </a:p>
        </p:txBody>
      </p:sp>
      <p:sp>
        <p:nvSpPr>
          <p:cNvPr id="10" name="Oval Callout 9">
            <a:extLst>
              <a:ext uri="{FF2B5EF4-FFF2-40B4-BE49-F238E27FC236}">
                <a16:creationId xmlns:a16="http://schemas.microsoft.com/office/drawing/2014/main" id="{2C4131FC-FF54-FB40-AA1E-6C2840B37FCA}"/>
              </a:ext>
            </a:extLst>
          </p:cNvPr>
          <p:cNvSpPr/>
          <p:nvPr/>
        </p:nvSpPr>
        <p:spPr bwMode="gray">
          <a:xfrm>
            <a:off x="6055297" y="5045765"/>
            <a:ext cx="2797155" cy="1065716"/>
          </a:xfrm>
          <a:prstGeom prst="wedgeEllipseCallout">
            <a:avLst>
              <a:gd name="adj1" fmla="val -58257"/>
              <a:gd name="adj2" fmla="val -57956"/>
            </a:avLst>
          </a:prstGeom>
          <a:solidFill>
            <a:schemeClr val="bg2"/>
          </a:solidFill>
          <a:ln w="3492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4000" dirty="0">
                <a:solidFill>
                  <a:srgbClr val="493728"/>
                </a:solidFill>
              </a:rPr>
              <a:t>schema</a:t>
            </a:r>
          </a:p>
        </p:txBody>
      </p:sp>
      <p:graphicFrame>
        <p:nvGraphicFramePr>
          <p:cNvPr id="12" name="Table 11">
            <a:extLst>
              <a:ext uri="{FF2B5EF4-FFF2-40B4-BE49-F238E27FC236}">
                <a16:creationId xmlns:a16="http://schemas.microsoft.com/office/drawing/2014/main" id="{CBF2B19C-731D-6240-BBD6-467823792FCE}"/>
              </a:ext>
            </a:extLst>
          </p:cNvPr>
          <p:cNvGraphicFramePr>
            <a:graphicFrameLocks noGrp="1"/>
          </p:cNvGraphicFramePr>
          <p:nvPr>
            <p:extLst>
              <p:ext uri="{D42A27DB-BD31-4B8C-83A1-F6EECF244321}">
                <p14:modId xmlns:p14="http://schemas.microsoft.com/office/powerpoint/2010/main" val="2636479071"/>
              </p:ext>
            </p:extLst>
          </p:nvPr>
        </p:nvGraphicFramePr>
        <p:xfrm>
          <a:off x="7921489" y="2865120"/>
          <a:ext cx="3999596" cy="1127760"/>
        </p:xfrm>
        <a:graphic>
          <a:graphicData uri="http://schemas.openxmlformats.org/drawingml/2006/table">
            <a:tbl>
              <a:tblPr firstRow="1" bandRow="1">
                <a:tableStyleId>{F2DE63D5-997A-4646-A377-4702673A728D}</a:tableStyleId>
              </a:tblPr>
              <a:tblGrid>
                <a:gridCol w="700108">
                  <a:extLst>
                    <a:ext uri="{9D8B030D-6E8A-4147-A177-3AD203B41FA5}">
                      <a16:colId xmlns:a16="http://schemas.microsoft.com/office/drawing/2014/main" val="185809175"/>
                    </a:ext>
                  </a:extLst>
                </a:gridCol>
                <a:gridCol w="3299488">
                  <a:extLst>
                    <a:ext uri="{9D8B030D-6E8A-4147-A177-3AD203B41FA5}">
                      <a16:colId xmlns:a16="http://schemas.microsoft.com/office/drawing/2014/main" val="440812583"/>
                    </a:ext>
                  </a:extLst>
                </a:gridCol>
              </a:tblGrid>
              <a:tr h="267031">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ID</a:t>
                      </a:r>
                    </a:p>
                  </a:txBody>
                  <a:tcPr marT="91440" marB="91440" anchor="ctr">
                    <a:lnL w="12700" cap="flat" cmpd="sng" algn="ctr">
                      <a:solidFill>
                        <a:schemeClr val="accent3"/>
                      </a:solidFill>
                      <a:prstDash val="solid"/>
                      <a:round/>
                      <a:headEnd type="none" w="med" len="med"/>
                      <a:tailEnd type="none" w="med" len="med"/>
                    </a:lnL>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3">
                        <a:lumMod val="40000"/>
                        <a:lumOff val="60000"/>
                      </a:schemeClr>
                    </a:solidFill>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DATA</a:t>
                      </a:r>
                    </a:p>
                  </a:txBody>
                  <a:tcPr marT="91440" marB="91440" anchor="ct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05126246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Menlo" panose="020B0609030804020204" pitchFamily="49" charset="0"/>
                          <a:ea typeface="Menlo" panose="020B0609030804020204" pitchFamily="49" charset="0"/>
                          <a:cs typeface="Menlo" panose="020B0609030804020204" pitchFamily="49" charset="0"/>
                        </a:rPr>
                        <a:t>1</a:t>
                      </a:r>
                    </a:p>
                  </a:txBody>
                  <a:tcPr marT="91440">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r>
                        <a:rPr lang="en-US" sz="1000" dirty="0">
                          <a:latin typeface="Menlo" panose="020B0609030804020204" pitchFamily="49" charset="0"/>
                          <a:ea typeface="Menlo" panose="020B0609030804020204" pitchFamily="49" charset="0"/>
                          <a:cs typeface="Menlo" panose="020B0609030804020204" pitchFamily="49" charset="0"/>
                        </a:rPr>
                        <a:t>{"name": "Smith", "title": "Agent" }</a:t>
                      </a:r>
                    </a:p>
                  </a:txBody>
                  <a:tcPr marT="91440">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2051455829"/>
                  </a:ext>
                </a:extLst>
              </a:tr>
              <a:tr h="1636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Menlo" panose="020B0609030804020204" pitchFamily="49" charset="0"/>
                          <a:ea typeface="Menlo" panose="020B0609030804020204" pitchFamily="49" charset="0"/>
                          <a:cs typeface="Menlo" panose="020B0609030804020204" pitchFamily="49" charset="0"/>
                        </a:rPr>
                        <a:t>2</a:t>
                      </a:r>
                    </a:p>
                  </a:txBody>
                  <a:tcPr marT="91440">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enlo" panose="020B0609030804020204" pitchFamily="49" charset="0"/>
                          <a:ea typeface="Menlo" panose="020B0609030804020204" pitchFamily="49" charset="0"/>
                          <a:cs typeface="Menlo" panose="020B0609030804020204" pitchFamily="49" charset="0"/>
                        </a:rPr>
                        <a:t>{"name": "Anderson", "title": "Agent" }</a:t>
                      </a:r>
                    </a:p>
                  </a:txBody>
                  <a:tcPr marT="91440">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85239341"/>
                  </a:ext>
                </a:extLst>
              </a:tr>
            </a:tbl>
          </a:graphicData>
        </a:graphic>
      </p:graphicFrame>
      <p:pic>
        <p:nvPicPr>
          <p:cNvPr id="4" name="Graphic 3" descr="Party mask with solid fill">
            <a:extLst>
              <a:ext uri="{FF2B5EF4-FFF2-40B4-BE49-F238E27FC236}">
                <a16:creationId xmlns:a16="http://schemas.microsoft.com/office/drawing/2014/main" id="{A0F49F0B-F218-EF4B-849E-36A65C5676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04181" y="1379373"/>
            <a:ext cx="3834211" cy="3834211"/>
          </a:xfrm>
          <a:prstGeom prst="rect">
            <a:avLst/>
          </a:prstGeom>
        </p:spPr>
      </p:pic>
    </p:spTree>
    <p:extLst>
      <p:ext uri="{BB962C8B-B14F-4D97-AF65-F5344CB8AC3E}">
        <p14:creationId xmlns:p14="http://schemas.microsoft.com/office/powerpoint/2010/main" val="34488296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687D91-25A6-534E-9C83-A13162DC0ACD}"/>
              </a:ext>
            </a:extLst>
          </p:cNvPr>
          <p:cNvSpPr>
            <a:spLocks noGrp="1"/>
          </p:cNvSpPr>
          <p:nvPr>
            <p:ph type="ftr" sz="quarter" idx="3"/>
          </p:nvPr>
        </p:nvSpPr>
        <p:spPr/>
        <p:txBody>
          <a:bodyPr/>
          <a:lstStyle/>
          <a:p>
            <a:r>
              <a:rPr lang="en-US" dirty="0"/>
              <a:t>Copyright © 2022, Oracle and/or its affiliates </a:t>
            </a:r>
          </a:p>
        </p:txBody>
      </p:sp>
      <p:sp>
        <p:nvSpPr>
          <p:cNvPr id="3" name="Slide Number Placeholder 2">
            <a:extLst>
              <a:ext uri="{FF2B5EF4-FFF2-40B4-BE49-F238E27FC236}">
                <a16:creationId xmlns:a16="http://schemas.microsoft.com/office/drawing/2014/main" id="{AC1213E0-634F-8F48-9539-B6EC11BC1448}"/>
              </a:ext>
            </a:extLst>
          </p:cNvPr>
          <p:cNvSpPr>
            <a:spLocks noGrp="1"/>
          </p:cNvSpPr>
          <p:nvPr>
            <p:ph type="sldNum" sz="quarter" idx="4"/>
          </p:nvPr>
        </p:nvSpPr>
        <p:spPr/>
        <p:txBody>
          <a:bodyPr/>
          <a:lstStyle/>
          <a:p>
            <a:fld id="{345D60D9-5372-5F40-9443-0F9AE5BDC3C8}" type="slidenum">
              <a:rPr lang="en-US" smtClean="0"/>
              <a:pPr/>
              <a:t>44</a:t>
            </a:fld>
            <a:endParaRPr lang="en-US" dirty="0"/>
          </a:p>
        </p:txBody>
      </p:sp>
      <p:sp>
        <p:nvSpPr>
          <p:cNvPr id="6" name="Title 3">
            <a:extLst>
              <a:ext uri="{FF2B5EF4-FFF2-40B4-BE49-F238E27FC236}">
                <a16:creationId xmlns:a16="http://schemas.microsoft.com/office/drawing/2014/main" id="{4B300ACF-016B-A648-8158-08DDB3315B64}"/>
              </a:ext>
            </a:extLst>
          </p:cNvPr>
          <p:cNvSpPr>
            <a:spLocks noGrp="1"/>
          </p:cNvSpPr>
          <p:nvPr>
            <p:ph type="title"/>
          </p:nvPr>
        </p:nvSpPr>
        <p:spPr>
          <a:xfrm>
            <a:off x="762000" y="508000"/>
            <a:ext cx="10671048" cy="822960"/>
          </a:xfrm>
        </p:spPr>
        <p:txBody>
          <a:bodyPr/>
          <a:lstStyle/>
          <a:p>
            <a:r>
              <a:rPr lang="en-US" sz="3600" b="0" dirty="0"/>
              <a:t>Collections are a "view" over a table </a:t>
            </a:r>
          </a:p>
        </p:txBody>
      </p:sp>
      <p:graphicFrame>
        <p:nvGraphicFramePr>
          <p:cNvPr id="7" name="Table 7">
            <a:extLst>
              <a:ext uri="{FF2B5EF4-FFF2-40B4-BE49-F238E27FC236}">
                <a16:creationId xmlns:a16="http://schemas.microsoft.com/office/drawing/2014/main" id="{7541DD5A-4F01-644C-B528-C087B1A52E2B}"/>
              </a:ext>
            </a:extLst>
          </p:cNvPr>
          <p:cNvGraphicFramePr>
            <a:graphicFrameLocks noGrp="1"/>
          </p:cNvGraphicFramePr>
          <p:nvPr>
            <p:extLst>
              <p:ext uri="{D42A27DB-BD31-4B8C-83A1-F6EECF244321}">
                <p14:modId xmlns:p14="http://schemas.microsoft.com/office/powerpoint/2010/main" val="2885324906"/>
              </p:ext>
            </p:extLst>
          </p:nvPr>
        </p:nvGraphicFramePr>
        <p:xfrm>
          <a:off x="761999" y="1823794"/>
          <a:ext cx="11103936" cy="3390953"/>
        </p:xfrm>
        <a:graphic>
          <a:graphicData uri="http://schemas.openxmlformats.org/drawingml/2006/table">
            <a:tbl>
              <a:tblPr firstRow="1" bandRow="1">
                <a:tableStyleId>{69012ECD-51FC-41F1-AA8D-1B2483CD663E}</a:tableStyleId>
              </a:tblPr>
              <a:tblGrid>
                <a:gridCol w="5256029">
                  <a:extLst>
                    <a:ext uri="{9D8B030D-6E8A-4147-A177-3AD203B41FA5}">
                      <a16:colId xmlns:a16="http://schemas.microsoft.com/office/drawing/2014/main" val="607867086"/>
                    </a:ext>
                  </a:extLst>
                </a:gridCol>
                <a:gridCol w="5847907">
                  <a:extLst>
                    <a:ext uri="{9D8B030D-6E8A-4147-A177-3AD203B41FA5}">
                      <a16:colId xmlns:a16="http://schemas.microsoft.com/office/drawing/2014/main" val="2865669927"/>
                    </a:ext>
                  </a:extLst>
                </a:gridCol>
              </a:tblGrid>
              <a:tr h="550492">
                <a:tc>
                  <a:txBody>
                    <a:bodyPr/>
                    <a:lstStyle/>
                    <a:p>
                      <a:r>
                        <a:rPr lang="en-US" sz="2400" b="1" dirty="0"/>
                        <a:t>Collections API</a:t>
                      </a:r>
                    </a:p>
                  </a:txBody>
                  <a:tcPr/>
                </a:tc>
                <a:tc>
                  <a:txBody>
                    <a:bodyPr/>
                    <a:lstStyle/>
                    <a:p>
                      <a:r>
                        <a:rPr lang="en-US" sz="2400" b="1" dirty="0"/>
                        <a:t>Pseudo Translation</a:t>
                      </a:r>
                    </a:p>
                  </a:txBody>
                  <a:tcPr/>
                </a:tc>
                <a:extLst>
                  <a:ext uri="{0D108BD9-81ED-4DB2-BD59-A6C34878D82A}">
                    <a16:rowId xmlns:a16="http://schemas.microsoft.com/office/drawing/2014/main" val="3426130653"/>
                  </a:ext>
                </a:extLst>
              </a:tr>
              <a:tr h="844941">
                <a:tc>
                  <a:txBody>
                    <a:bodyPr/>
                    <a:lstStyle/>
                    <a:p>
                      <a:r>
                        <a:rPr lang="en-US" b="1" dirty="0"/>
                        <a:t>Collection</a:t>
                      </a:r>
                    </a:p>
                    <a:p>
                      <a:r>
                        <a:rPr lang="en-US" sz="1600" dirty="0">
                          <a:latin typeface="Menlo" panose="020B0609030804020204" pitchFamily="49" charset="0"/>
                          <a:ea typeface="Menlo" panose="020B0609030804020204" pitchFamily="49" charset="0"/>
                          <a:cs typeface="Menlo" panose="020B0609030804020204" pitchFamily="49" charset="0"/>
                        </a:rPr>
                        <a:t>db.createCollection('emp')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Table</a:t>
                      </a:r>
                      <a:br>
                        <a:rPr lang="en-US" dirty="0"/>
                      </a:br>
                      <a:r>
                        <a:rPr lang="en-US" sz="1600" dirty="0">
                          <a:latin typeface="Menlo" panose="020B0609030804020204" pitchFamily="49" charset="0"/>
                          <a:ea typeface="Menlo" panose="020B0609030804020204" pitchFamily="49" charset="0"/>
                          <a:cs typeface="Menlo" panose="020B0609030804020204" pitchFamily="49" charset="0"/>
                        </a:rPr>
                        <a:t>create table emp (data json)</a:t>
                      </a:r>
                    </a:p>
                  </a:txBody>
                  <a:tcPr/>
                </a:tc>
                <a:extLst>
                  <a:ext uri="{0D108BD9-81ED-4DB2-BD59-A6C34878D82A}">
                    <a16:rowId xmlns:a16="http://schemas.microsoft.com/office/drawing/2014/main" val="3112986420"/>
                  </a:ext>
                </a:extLst>
              </a:tr>
              <a:tr h="898240">
                <a:tc>
                  <a:txBody>
                    <a:bodyPr/>
                    <a:lstStyle/>
                    <a:p>
                      <a:r>
                        <a:rPr lang="en-US" b="1" dirty="0"/>
                        <a:t>Document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latin typeface="Menlo" panose="020B0609030804020204" pitchFamily="49" charset="0"/>
                          <a:ea typeface="Menlo" panose="020B0609030804020204" pitchFamily="49" charset="0"/>
                          <a:cs typeface="Menlo" panose="020B0609030804020204" pitchFamily="49" charset="0"/>
                        </a:rPr>
                        <a:t>db.emp.insert</a:t>
                      </a:r>
                      <a:r>
                        <a:rPr lang="en-US" sz="1600" dirty="0">
                          <a:latin typeface="Menlo" panose="020B0609030804020204" pitchFamily="49" charset="0"/>
                          <a:ea typeface="Menlo" panose="020B0609030804020204" pitchFamily="49" charset="0"/>
                          <a:cs typeface="Menlo" panose="020B0609030804020204" pitchFamily="49" charset="0"/>
                        </a:rPr>
                        <a:t>({"</a:t>
                      </a:r>
                      <a:r>
                        <a:rPr lang="en-US" sz="1600" dirty="0" err="1">
                          <a:latin typeface="Menlo" panose="020B0609030804020204" pitchFamily="49" charset="0"/>
                          <a:ea typeface="Menlo" panose="020B0609030804020204" pitchFamily="49" charset="0"/>
                          <a:cs typeface="Menlo" panose="020B0609030804020204" pitchFamily="49" charset="0"/>
                        </a:rPr>
                        <a:t>name":"Miller</a:t>
                      </a:r>
                      <a:r>
                        <a:rPr lang="en-US" sz="1600" dirty="0">
                          <a:latin typeface="Menlo" panose="020B0609030804020204" pitchFamily="49" charset="0"/>
                          <a:ea typeface="Menlo" panose="020B0609030804020204" pitchFamily="49" charset="0"/>
                          <a:cs typeface="Menlo" panose="020B0609030804020204" pitchFamily="49" charset="0"/>
                        </a:rPr>
                        <a:t>"})</a:t>
                      </a:r>
                    </a:p>
                  </a:txBody>
                  <a:tcPr/>
                </a:tc>
                <a:tc>
                  <a:txBody>
                    <a:bodyPr/>
                    <a:lstStyle/>
                    <a:p>
                      <a:r>
                        <a:rPr lang="en-US" b="1" dirty="0"/>
                        <a:t>Document</a:t>
                      </a:r>
                      <a:br>
                        <a:rPr lang="en-US" dirty="0"/>
                      </a:br>
                      <a:r>
                        <a:rPr lang="en-US" sz="1600" dirty="0">
                          <a:latin typeface="Menlo" panose="020B0609030804020204" pitchFamily="49" charset="0"/>
                          <a:ea typeface="Menlo" panose="020B0609030804020204" pitchFamily="49" charset="0"/>
                          <a:cs typeface="Menlo" panose="020B0609030804020204" pitchFamily="49" charset="0"/>
                        </a:rPr>
                        <a:t>insert into emp values(json {'</a:t>
                      </a:r>
                      <a:r>
                        <a:rPr lang="en-US" sz="1600" dirty="0" err="1">
                          <a:latin typeface="Menlo" panose="020B0609030804020204" pitchFamily="49" charset="0"/>
                          <a:ea typeface="Menlo" panose="020B0609030804020204" pitchFamily="49" charset="0"/>
                          <a:cs typeface="Menlo" panose="020B0609030804020204" pitchFamily="49" charset="0"/>
                        </a:rPr>
                        <a:t>name':'Miller</a:t>
                      </a:r>
                      <a:r>
                        <a:rPr lang="en-US" sz="1600" dirty="0">
                          <a:latin typeface="Menlo" panose="020B0609030804020204" pitchFamily="49" charset="0"/>
                          <a:ea typeface="Menlo" panose="020B0609030804020204" pitchFamily="49" charset="0"/>
                          <a:cs typeface="Menlo" panose="020B0609030804020204" pitchFamily="49" charset="0"/>
                        </a:rPr>
                        <a:t>'})</a:t>
                      </a:r>
                    </a:p>
                  </a:txBody>
                  <a:tcPr/>
                </a:tc>
                <a:extLst>
                  <a:ext uri="{0D108BD9-81ED-4DB2-BD59-A6C34878D82A}">
                    <a16:rowId xmlns:a16="http://schemas.microsoft.com/office/drawing/2014/main" val="1201294939"/>
                  </a:ext>
                </a:extLst>
              </a:tr>
              <a:tr h="1027585">
                <a:tc>
                  <a:txBody>
                    <a:bodyPr/>
                    <a:lstStyle/>
                    <a:p>
                      <a:r>
                        <a:rPr lang="en-US" b="1" dirty="0"/>
                        <a:t>Filter</a:t>
                      </a:r>
                    </a:p>
                    <a:p>
                      <a:r>
                        <a:rPr lang="en-US" sz="1600" dirty="0" err="1">
                          <a:latin typeface="Menlo" panose="020B0609030804020204" pitchFamily="49" charset="0"/>
                          <a:ea typeface="Menlo" panose="020B0609030804020204" pitchFamily="49" charset="0"/>
                          <a:cs typeface="Menlo" panose="020B0609030804020204" pitchFamily="49" charset="0"/>
                        </a:rPr>
                        <a:t>db.emp.find</a:t>
                      </a:r>
                      <a:r>
                        <a:rPr lang="en-US" sz="1600" dirty="0">
                          <a:latin typeface="Menlo" panose="020B0609030804020204" pitchFamily="49" charset="0"/>
                          <a:ea typeface="Menlo" panose="020B0609030804020204" pitchFamily="49" charset="0"/>
                          <a:cs typeface="Menlo" panose="020B0609030804020204" pitchFamily="49" charset="0"/>
                        </a:rPr>
                        <a:t>({"</a:t>
                      </a:r>
                      <a:r>
                        <a:rPr lang="en-US" sz="1600" dirty="0" err="1">
                          <a:latin typeface="Menlo" panose="020B0609030804020204" pitchFamily="49" charset="0"/>
                          <a:ea typeface="Menlo" panose="020B0609030804020204" pitchFamily="49" charset="0"/>
                          <a:cs typeface="Menlo" panose="020B0609030804020204" pitchFamily="49" charset="0"/>
                        </a:rPr>
                        <a:t>job":"Agent</a:t>
                      </a:r>
                      <a:r>
                        <a:rPr lang="en-US" sz="1600" dirty="0">
                          <a:latin typeface="Menlo" panose="020B0609030804020204" pitchFamily="49" charset="0"/>
                          <a:ea typeface="Menlo" panose="020B0609030804020204" pitchFamily="49" charset="0"/>
                          <a:cs typeface="Menlo" panose="020B0609030804020204" pitchFamily="49" charset="0"/>
                        </a:rPr>
                        <a:t>"})</a:t>
                      </a:r>
                    </a:p>
                  </a:txBody>
                  <a:tcPr/>
                </a:tc>
                <a:tc>
                  <a:txBody>
                    <a:bodyPr/>
                    <a:lstStyle/>
                    <a:p>
                      <a:r>
                        <a:rPr lang="en-US" b="1" dirty="0"/>
                        <a:t>Query</a:t>
                      </a:r>
                    </a:p>
                    <a:p>
                      <a:r>
                        <a:rPr lang="en-US" sz="1600" dirty="0">
                          <a:latin typeface="Menlo" panose="020B0609030804020204" pitchFamily="49" charset="0"/>
                          <a:ea typeface="Menlo" panose="020B0609030804020204" pitchFamily="49" charset="0"/>
                          <a:cs typeface="Menlo" panose="020B0609030804020204" pitchFamily="49" charset="0"/>
                        </a:rPr>
                        <a:t>select * </a:t>
                      </a:r>
                      <a:br>
                        <a:rPr lang="en-US" sz="1600" dirty="0">
                          <a:latin typeface="Menlo" panose="020B0609030804020204" pitchFamily="49" charset="0"/>
                          <a:ea typeface="Menlo" panose="020B0609030804020204" pitchFamily="49" charset="0"/>
                          <a:cs typeface="Menlo" panose="020B0609030804020204" pitchFamily="49" charset="0"/>
                        </a:rPr>
                      </a:br>
                      <a:r>
                        <a:rPr lang="en-US" sz="1600" dirty="0">
                          <a:latin typeface="Menlo" panose="020B0609030804020204" pitchFamily="49" charset="0"/>
                          <a:ea typeface="Menlo" panose="020B0609030804020204" pitchFamily="49" charset="0"/>
                          <a:cs typeface="Menlo" panose="020B0609030804020204" pitchFamily="49" charset="0"/>
                        </a:rPr>
                        <a:t>from emp e </a:t>
                      </a:r>
                      <a:br>
                        <a:rPr lang="en-US" sz="1600" dirty="0">
                          <a:latin typeface="Menlo" panose="020B0609030804020204" pitchFamily="49" charset="0"/>
                          <a:ea typeface="Menlo" panose="020B0609030804020204" pitchFamily="49" charset="0"/>
                          <a:cs typeface="Menlo" panose="020B0609030804020204" pitchFamily="49" charset="0"/>
                        </a:rPr>
                      </a:br>
                      <a:r>
                        <a:rPr lang="en-US" sz="1600" dirty="0">
                          <a:latin typeface="Menlo" panose="020B0609030804020204" pitchFamily="49" charset="0"/>
                          <a:ea typeface="Menlo" panose="020B0609030804020204" pitchFamily="49" charset="0"/>
                          <a:cs typeface="Menlo" panose="020B0609030804020204" pitchFamily="49" charset="0"/>
                        </a:rPr>
                        <a:t>where </a:t>
                      </a:r>
                      <a:r>
                        <a:rPr lang="en-US" sz="1600" dirty="0" err="1">
                          <a:latin typeface="Menlo" panose="020B0609030804020204" pitchFamily="49" charset="0"/>
                          <a:ea typeface="Menlo" panose="020B0609030804020204" pitchFamily="49" charset="0"/>
                          <a:cs typeface="Menlo" panose="020B0609030804020204" pitchFamily="49" charset="0"/>
                        </a:rPr>
                        <a:t>e.data.job</a:t>
                      </a:r>
                      <a:r>
                        <a:rPr lang="en-US" sz="1600" dirty="0">
                          <a:latin typeface="Menlo" panose="020B0609030804020204" pitchFamily="49" charset="0"/>
                          <a:ea typeface="Menlo" panose="020B0609030804020204" pitchFamily="49" charset="0"/>
                          <a:cs typeface="Menlo" panose="020B0609030804020204" pitchFamily="49" charset="0"/>
                        </a:rPr>
                        <a:t> = 'Agent'</a:t>
                      </a:r>
                    </a:p>
                  </a:txBody>
                  <a:tcPr/>
                </a:tc>
                <a:extLst>
                  <a:ext uri="{0D108BD9-81ED-4DB2-BD59-A6C34878D82A}">
                    <a16:rowId xmlns:a16="http://schemas.microsoft.com/office/drawing/2014/main" val="3007195271"/>
                  </a:ext>
                </a:extLst>
              </a:tr>
            </a:tbl>
          </a:graphicData>
        </a:graphic>
      </p:graphicFrame>
    </p:spTree>
    <p:extLst>
      <p:ext uri="{BB962C8B-B14F-4D97-AF65-F5344CB8AC3E}">
        <p14:creationId xmlns:p14="http://schemas.microsoft.com/office/powerpoint/2010/main" val="279486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6F9620F-BFA4-8645-81D4-5537770D3B14}"/>
              </a:ext>
            </a:extLst>
          </p:cNvPr>
          <p:cNvSpPr txBox="1">
            <a:spLocks/>
          </p:cNvSpPr>
          <p:nvPr/>
        </p:nvSpPr>
        <p:spPr>
          <a:xfrm>
            <a:off x="5957638" y="2523621"/>
            <a:ext cx="6477000" cy="19143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1600" b="1" kern="1200">
                <a:solidFill>
                  <a:schemeClr val="tx1"/>
                </a:solidFill>
                <a:latin typeface="Oracle Sans" charset="0"/>
                <a:ea typeface="Oracle Sans" charset="0"/>
                <a:cs typeface="Oracle Sans" charset="0"/>
              </a:defRPr>
            </a:lvl1pPr>
          </a:lstStyle>
          <a:p>
            <a:endParaRPr lang="en-US" sz="3600" dirty="0">
              <a:latin typeface="Oracle Sans" panose="020B0503020204020204" pitchFamily="34" charset="0"/>
              <a:cs typeface="Oracle Sans" panose="020B0503020204020204" pitchFamily="34" charset="0"/>
            </a:endParaRPr>
          </a:p>
        </p:txBody>
      </p:sp>
      <p:sp>
        <p:nvSpPr>
          <p:cNvPr id="4" name="Text Placeholder 3">
            <a:extLst>
              <a:ext uri="{FF2B5EF4-FFF2-40B4-BE49-F238E27FC236}">
                <a16:creationId xmlns:a16="http://schemas.microsoft.com/office/drawing/2014/main" id="{F54EAE71-98DE-2146-89C3-C09FDC2E34BC}"/>
              </a:ext>
            </a:extLst>
          </p:cNvPr>
          <p:cNvSpPr txBox="1">
            <a:spLocks/>
          </p:cNvSpPr>
          <p:nvPr/>
        </p:nvSpPr>
        <p:spPr>
          <a:xfrm>
            <a:off x="5957638" y="2237842"/>
            <a:ext cx="8886282" cy="395562"/>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solidFill>
                  <a:schemeClr val="tx2">
                    <a:lumMod val="50000"/>
                    <a:lumOff val="50000"/>
                  </a:schemeClr>
                </a:solidFill>
              </a:rPr>
              <a:t>Overview</a:t>
            </a:r>
          </a:p>
        </p:txBody>
      </p:sp>
      <p:sp>
        <p:nvSpPr>
          <p:cNvPr id="6" name="Text Placeholder 5">
            <a:extLst>
              <a:ext uri="{FF2B5EF4-FFF2-40B4-BE49-F238E27FC236}">
                <a16:creationId xmlns:a16="http://schemas.microsoft.com/office/drawing/2014/main" id="{79B29BB6-DB71-C74D-9E97-7FD79DFD7690}"/>
              </a:ext>
            </a:extLst>
          </p:cNvPr>
          <p:cNvSpPr txBox="1">
            <a:spLocks/>
          </p:cNvSpPr>
          <p:nvPr/>
        </p:nvSpPr>
        <p:spPr>
          <a:xfrm>
            <a:off x="5957638" y="3420101"/>
            <a:ext cx="5285327" cy="395562"/>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solidFill>
                  <a:srgbClr val="9E958E"/>
                </a:solidFill>
              </a:rPr>
              <a:t>Java API for JSON in JDBC</a:t>
            </a:r>
          </a:p>
        </p:txBody>
      </p:sp>
      <p:sp>
        <p:nvSpPr>
          <p:cNvPr id="7" name="Text Placeholder 5">
            <a:extLst>
              <a:ext uri="{FF2B5EF4-FFF2-40B4-BE49-F238E27FC236}">
                <a16:creationId xmlns:a16="http://schemas.microsoft.com/office/drawing/2014/main" id="{F40E72E7-E6E9-724D-B426-E0D7AF5DA130}"/>
              </a:ext>
            </a:extLst>
          </p:cNvPr>
          <p:cNvSpPr txBox="1">
            <a:spLocks/>
          </p:cNvSpPr>
          <p:nvPr/>
        </p:nvSpPr>
        <p:spPr>
          <a:xfrm>
            <a:off x="5957638" y="2828971"/>
            <a:ext cx="5285327" cy="395562"/>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solidFill>
                  <a:schemeClr val="tx2">
                    <a:lumMod val="50000"/>
                    <a:lumOff val="50000"/>
                  </a:schemeClr>
                </a:solidFill>
              </a:rPr>
              <a:t>JSON Data Type</a:t>
            </a:r>
          </a:p>
        </p:txBody>
      </p:sp>
      <p:sp>
        <p:nvSpPr>
          <p:cNvPr id="8" name="Text Placeholder 5">
            <a:extLst>
              <a:ext uri="{FF2B5EF4-FFF2-40B4-BE49-F238E27FC236}">
                <a16:creationId xmlns:a16="http://schemas.microsoft.com/office/drawing/2014/main" id="{77E7A5AF-E401-0A46-8914-25FD87EB18D1}"/>
              </a:ext>
            </a:extLst>
          </p:cNvPr>
          <p:cNvSpPr txBox="1">
            <a:spLocks/>
          </p:cNvSpPr>
          <p:nvPr/>
        </p:nvSpPr>
        <p:spPr>
          <a:xfrm>
            <a:off x="5957638" y="4011231"/>
            <a:ext cx="5285327" cy="395562"/>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solidFill>
                  <a:srgbClr val="9E958E"/>
                </a:solidFill>
              </a:rPr>
              <a:t>JSON Collections</a:t>
            </a:r>
          </a:p>
        </p:txBody>
      </p:sp>
      <p:sp>
        <p:nvSpPr>
          <p:cNvPr id="9" name="Text Placeholder 5">
            <a:extLst>
              <a:ext uri="{FF2B5EF4-FFF2-40B4-BE49-F238E27FC236}">
                <a16:creationId xmlns:a16="http://schemas.microsoft.com/office/drawing/2014/main" id="{05512A5F-AC02-2F44-A5E4-BC1BF70F8DA1}"/>
              </a:ext>
            </a:extLst>
          </p:cNvPr>
          <p:cNvSpPr txBox="1">
            <a:spLocks/>
          </p:cNvSpPr>
          <p:nvPr/>
        </p:nvSpPr>
        <p:spPr>
          <a:xfrm>
            <a:off x="5957638" y="4602361"/>
            <a:ext cx="5285327" cy="395562"/>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b="1" dirty="0">
                <a:solidFill>
                  <a:schemeClr val="accent1"/>
                </a:solidFill>
              </a:rPr>
              <a:t>Java API for MongoDB</a:t>
            </a:r>
          </a:p>
        </p:txBody>
      </p:sp>
    </p:spTree>
    <p:extLst>
      <p:ext uri="{BB962C8B-B14F-4D97-AF65-F5344CB8AC3E}">
        <p14:creationId xmlns:p14="http://schemas.microsoft.com/office/powerpoint/2010/main" val="29365165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ABF752BF-8100-DE49-89DF-C53ABA476B09}"/>
              </a:ext>
            </a:extLst>
          </p:cNvPr>
          <p:cNvSpPr/>
          <p:nvPr/>
        </p:nvSpPr>
        <p:spPr>
          <a:xfrm>
            <a:off x="6175513" y="2410353"/>
            <a:ext cx="5936907" cy="2907912"/>
          </a:xfrm>
          <a:prstGeom prst="roundRect">
            <a:avLst>
              <a:gd name="adj" fmla="val 1988"/>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11ACE6B5-7EAA-764E-ACA2-0D6F33617E75}"/>
              </a:ext>
            </a:extLst>
          </p:cNvPr>
          <p:cNvSpPr/>
          <p:nvPr/>
        </p:nvSpPr>
        <p:spPr>
          <a:xfrm>
            <a:off x="79580" y="2421105"/>
            <a:ext cx="5936907" cy="2907912"/>
          </a:xfrm>
          <a:prstGeom prst="roundRect">
            <a:avLst>
              <a:gd name="adj" fmla="val 1988"/>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quarter" idx="14"/>
          </p:nvPr>
        </p:nvSpPr>
        <p:spPr>
          <a:xfrm>
            <a:off x="197946" y="2581775"/>
            <a:ext cx="5745378" cy="2773747"/>
          </a:xfrm>
          <a:noFill/>
        </p:spPr>
        <p:txBody>
          <a:bodyPr/>
          <a:lstStyle/>
          <a:p>
            <a:r>
              <a:rPr lang="en-US" sz="1300" i="1" dirty="0">
                <a:solidFill>
                  <a:srgbClr val="66D9EF"/>
                </a:solidFill>
                <a:latin typeface="Consolas"/>
              </a:rPr>
              <a:t>MongoClient</a:t>
            </a:r>
            <a:r>
              <a:rPr lang="en-US" sz="1300" dirty="0">
                <a:solidFill>
                  <a:srgbClr val="F8F8F2"/>
                </a:solidFill>
                <a:latin typeface="Consolas"/>
              </a:rPr>
              <a:t> mongoClient </a:t>
            </a:r>
            <a:r>
              <a:rPr lang="en-US" sz="1300" dirty="0">
                <a:solidFill>
                  <a:srgbClr val="F92672"/>
                </a:solidFill>
                <a:latin typeface="Consolas"/>
              </a:rPr>
              <a:t>=</a:t>
            </a:r>
            <a:r>
              <a:rPr lang="en-US" sz="1300" dirty="0">
                <a:solidFill>
                  <a:srgbClr val="F8F8F2"/>
                </a:solidFill>
                <a:latin typeface="Consolas"/>
              </a:rPr>
              <a:t> MongoClients.</a:t>
            </a:r>
            <a:r>
              <a:rPr lang="en-US" sz="1300" dirty="0">
                <a:solidFill>
                  <a:srgbClr val="A6E22E"/>
                </a:solidFill>
                <a:latin typeface="Consolas"/>
              </a:rPr>
              <a:t>create</a:t>
            </a:r>
            <a:r>
              <a:rPr lang="en-US" sz="1300" dirty="0">
                <a:solidFill>
                  <a:srgbClr val="F8F8F2"/>
                </a:solidFill>
                <a:latin typeface="Consolas"/>
              </a:rPr>
              <a:t>(connString);</a:t>
            </a:r>
          </a:p>
          <a:p>
            <a:r>
              <a:rPr lang="en-US" sz="1300" i="1" dirty="0">
                <a:solidFill>
                  <a:srgbClr val="66D9EF"/>
                </a:solidFill>
                <a:latin typeface="Consolas"/>
              </a:rPr>
              <a:t>MongoDatabase</a:t>
            </a:r>
            <a:r>
              <a:rPr lang="en-US" sz="1300" dirty="0">
                <a:solidFill>
                  <a:srgbClr val="F8F8F2"/>
                </a:solidFill>
                <a:latin typeface="Consolas"/>
              </a:rPr>
              <a:t> database </a:t>
            </a:r>
            <a:r>
              <a:rPr lang="en-US" sz="1300" dirty="0">
                <a:solidFill>
                  <a:srgbClr val="F92672"/>
                </a:solidFill>
                <a:latin typeface="Consolas"/>
              </a:rPr>
              <a:t>=</a:t>
            </a:r>
            <a:r>
              <a:rPr lang="en-US" sz="1300" dirty="0">
                <a:solidFill>
                  <a:srgbClr val="F8F8F2"/>
                </a:solidFill>
                <a:latin typeface="Consolas"/>
              </a:rPr>
              <a:t> mongoClient.</a:t>
            </a:r>
            <a:r>
              <a:rPr lang="en-US" sz="1300" dirty="0">
                <a:solidFill>
                  <a:srgbClr val="A6E22E"/>
                </a:solidFill>
                <a:latin typeface="Consolas"/>
              </a:rPr>
              <a:t>getDatabase</a:t>
            </a:r>
            <a:r>
              <a:rPr lang="en-US" sz="1300" dirty="0">
                <a:solidFill>
                  <a:srgbClr val="F8F8F2"/>
                </a:solidFill>
                <a:latin typeface="Consolas"/>
              </a:rPr>
              <a:t>(</a:t>
            </a:r>
            <a:r>
              <a:rPr lang="en-US" sz="1300" dirty="0">
                <a:solidFill>
                  <a:srgbClr val="E6DB74"/>
                </a:solidFill>
                <a:latin typeface="Consolas"/>
              </a:rPr>
              <a:t>"finance"</a:t>
            </a:r>
            <a:r>
              <a:rPr lang="en-US" sz="1300" dirty="0">
                <a:solidFill>
                  <a:srgbClr val="F8F8F2"/>
                </a:solidFill>
                <a:latin typeface="Consolas"/>
              </a:rPr>
              <a:t>);</a:t>
            </a:r>
          </a:p>
          <a:p>
            <a:r>
              <a:rPr lang="en-US" sz="1300" i="1" dirty="0">
                <a:solidFill>
                  <a:srgbClr val="66D9EF"/>
                </a:solidFill>
                <a:latin typeface="Consolas"/>
              </a:rPr>
              <a:t>MongoCollection</a:t>
            </a:r>
            <a:r>
              <a:rPr lang="en-US" sz="1300" dirty="0">
                <a:solidFill>
                  <a:srgbClr val="F8F8F2"/>
                </a:solidFill>
                <a:latin typeface="Consolas"/>
              </a:rPr>
              <a:t>&lt;</a:t>
            </a:r>
            <a:r>
              <a:rPr lang="en-US" sz="1300" i="1" dirty="0">
                <a:solidFill>
                  <a:srgbClr val="66D9EF"/>
                </a:solidFill>
                <a:latin typeface="Consolas"/>
              </a:rPr>
              <a:t>Document</a:t>
            </a:r>
            <a:r>
              <a:rPr lang="en-US" sz="1300" dirty="0">
                <a:solidFill>
                  <a:srgbClr val="F8F8F2"/>
                </a:solidFill>
                <a:latin typeface="Consolas"/>
              </a:rPr>
              <a:t>&gt; coll </a:t>
            </a:r>
            <a:r>
              <a:rPr lang="en-US" sz="1300" dirty="0">
                <a:solidFill>
                  <a:srgbClr val="F92672"/>
                </a:solidFill>
                <a:latin typeface="Consolas"/>
              </a:rPr>
              <a:t>=</a:t>
            </a:r>
            <a:r>
              <a:rPr lang="en-US" sz="1300" dirty="0">
                <a:solidFill>
                  <a:srgbClr val="F8F8F2"/>
                </a:solidFill>
                <a:latin typeface="Consolas"/>
              </a:rPr>
              <a:t> database.</a:t>
            </a:r>
            <a:r>
              <a:rPr lang="en-US" sz="1300" dirty="0">
                <a:solidFill>
                  <a:srgbClr val="A6E22E"/>
                </a:solidFill>
                <a:latin typeface="Consolas"/>
              </a:rPr>
              <a:t>getCollection</a:t>
            </a:r>
            <a:r>
              <a:rPr lang="en-US" sz="1300" dirty="0">
                <a:solidFill>
                  <a:srgbClr val="F8F8F2"/>
                </a:solidFill>
                <a:latin typeface="Consolas"/>
              </a:rPr>
              <a:t>(</a:t>
            </a:r>
            <a:r>
              <a:rPr lang="en-US" sz="1300" dirty="0">
                <a:solidFill>
                  <a:srgbClr val="E6DB74"/>
                </a:solidFill>
                <a:latin typeface="Consolas"/>
              </a:rPr>
              <a:t>"pos"</a:t>
            </a:r>
            <a:r>
              <a:rPr lang="en-US" sz="1300" dirty="0">
                <a:solidFill>
                  <a:srgbClr val="F8F8F2"/>
                </a:solidFill>
                <a:latin typeface="Consolas"/>
              </a:rPr>
              <a:t>);</a:t>
            </a:r>
          </a:p>
          <a:p>
            <a:br>
              <a:rPr lang="en-US" sz="1300" dirty="0">
                <a:solidFill>
                  <a:srgbClr val="F8F8F2"/>
                </a:solidFill>
                <a:latin typeface="Consolas"/>
              </a:rPr>
            </a:br>
            <a:r>
              <a:rPr lang="en-US" sz="1300" i="1" dirty="0">
                <a:solidFill>
                  <a:srgbClr val="66D9EF"/>
                </a:solidFill>
                <a:latin typeface="Consolas"/>
              </a:rPr>
              <a:t>Document</a:t>
            </a:r>
            <a:r>
              <a:rPr lang="en-US" sz="1300" dirty="0">
                <a:solidFill>
                  <a:srgbClr val="F8F8F2"/>
                </a:solidFill>
                <a:latin typeface="Consolas"/>
              </a:rPr>
              <a:t> po </a:t>
            </a:r>
            <a:r>
              <a:rPr lang="en-US" sz="1300" dirty="0">
                <a:solidFill>
                  <a:srgbClr val="F92672"/>
                </a:solidFill>
                <a:latin typeface="Consolas"/>
              </a:rPr>
              <a:t>=</a:t>
            </a:r>
            <a:r>
              <a:rPr lang="en-US" sz="1300" dirty="0">
                <a:solidFill>
                  <a:srgbClr val="F8F8F2"/>
                </a:solidFill>
                <a:latin typeface="Consolas"/>
              </a:rPr>
              <a:t> Document.</a:t>
            </a:r>
            <a:r>
              <a:rPr lang="en-US" sz="1300" dirty="0">
                <a:solidFill>
                  <a:srgbClr val="A6E22E"/>
                </a:solidFill>
                <a:latin typeface="Consolas"/>
              </a:rPr>
              <a:t>parse</a:t>
            </a:r>
            <a:r>
              <a:rPr lang="en-US" sz="1300" dirty="0">
                <a:solidFill>
                  <a:srgbClr val="F8F8F2"/>
                </a:solidFill>
                <a:latin typeface="Consolas"/>
              </a:rPr>
              <a:t>(json);</a:t>
            </a:r>
          </a:p>
          <a:p>
            <a:r>
              <a:rPr lang="en-US" sz="1300" dirty="0">
                <a:solidFill>
                  <a:srgbClr val="F8F8F2"/>
                </a:solidFill>
                <a:latin typeface="Consolas"/>
              </a:rPr>
              <a:t>coll.</a:t>
            </a:r>
            <a:r>
              <a:rPr lang="en-US" sz="1300" dirty="0">
                <a:solidFill>
                  <a:srgbClr val="A6E22E"/>
                </a:solidFill>
                <a:latin typeface="Consolas"/>
              </a:rPr>
              <a:t>insertOne</a:t>
            </a:r>
            <a:r>
              <a:rPr lang="en-US" sz="1300" dirty="0">
                <a:solidFill>
                  <a:srgbClr val="F8F8F2"/>
                </a:solidFill>
                <a:latin typeface="Consolas"/>
              </a:rPr>
              <a:t>(po);</a:t>
            </a:r>
          </a:p>
          <a:p>
            <a:br>
              <a:rPr lang="en-US" sz="1300" dirty="0">
                <a:solidFill>
                  <a:srgbClr val="F8F8F2"/>
                </a:solidFill>
                <a:latin typeface="Consolas"/>
              </a:rPr>
            </a:br>
            <a:r>
              <a:rPr lang="en-US" sz="1300" i="1" dirty="0">
                <a:solidFill>
                  <a:srgbClr val="66D9EF"/>
                </a:solidFill>
                <a:latin typeface="Consolas"/>
              </a:rPr>
              <a:t>Bson</a:t>
            </a:r>
            <a:r>
              <a:rPr lang="en-US" sz="1300" dirty="0">
                <a:solidFill>
                  <a:srgbClr val="F8F8F2"/>
                </a:solidFill>
                <a:latin typeface="Consolas"/>
              </a:rPr>
              <a:t> filter </a:t>
            </a:r>
            <a:r>
              <a:rPr lang="en-US" sz="1300" dirty="0">
                <a:solidFill>
                  <a:srgbClr val="F92672"/>
                </a:solidFill>
                <a:latin typeface="Consolas"/>
              </a:rPr>
              <a:t>=</a:t>
            </a:r>
            <a:r>
              <a:rPr lang="en-US" sz="1300" dirty="0">
                <a:solidFill>
                  <a:srgbClr val="F8F8F2"/>
                </a:solidFill>
                <a:latin typeface="Consolas"/>
              </a:rPr>
              <a:t> </a:t>
            </a:r>
            <a:r>
              <a:rPr lang="en-US" sz="1300" dirty="0">
                <a:solidFill>
                  <a:srgbClr val="A6E22E"/>
                </a:solidFill>
                <a:latin typeface="Consolas"/>
              </a:rPr>
              <a:t>eq</a:t>
            </a:r>
            <a:r>
              <a:rPr lang="en-US" sz="1300" dirty="0">
                <a:solidFill>
                  <a:srgbClr val="F8F8F2"/>
                </a:solidFill>
                <a:latin typeface="Consolas"/>
              </a:rPr>
              <a:t>(</a:t>
            </a:r>
            <a:r>
              <a:rPr lang="en-US" sz="1300" dirty="0">
                <a:solidFill>
                  <a:srgbClr val="E6DB74"/>
                </a:solidFill>
                <a:latin typeface="Consolas"/>
              </a:rPr>
              <a:t>"Requestor"</a:t>
            </a:r>
            <a:r>
              <a:rPr lang="en-US" sz="1300" dirty="0">
                <a:solidFill>
                  <a:srgbClr val="F8F8F2"/>
                </a:solidFill>
                <a:latin typeface="Consolas"/>
              </a:rPr>
              <a:t>, </a:t>
            </a:r>
            <a:r>
              <a:rPr lang="en-US" sz="1300" dirty="0">
                <a:solidFill>
                  <a:srgbClr val="E6DB74"/>
                </a:solidFill>
                <a:latin typeface="Consolas"/>
              </a:rPr>
              <a:t>"Alexis Bull"</a:t>
            </a:r>
            <a:r>
              <a:rPr lang="en-US" sz="1300" dirty="0">
                <a:solidFill>
                  <a:srgbClr val="F8F8F2"/>
                </a:solidFill>
                <a:latin typeface="Consolas"/>
              </a:rPr>
              <a:t>);</a:t>
            </a:r>
          </a:p>
          <a:p>
            <a:r>
              <a:rPr lang="en-US" sz="1300" i="1" dirty="0">
                <a:solidFill>
                  <a:srgbClr val="66D9EF"/>
                </a:solidFill>
                <a:latin typeface="Consolas"/>
              </a:rPr>
              <a:t>MongoCursor</a:t>
            </a:r>
            <a:r>
              <a:rPr lang="en-US" sz="1300" dirty="0">
                <a:solidFill>
                  <a:srgbClr val="F8F8F2"/>
                </a:solidFill>
                <a:latin typeface="Consolas"/>
              </a:rPr>
              <a:t>&lt;</a:t>
            </a:r>
            <a:r>
              <a:rPr lang="en-US" sz="1300" i="1" dirty="0">
                <a:solidFill>
                  <a:srgbClr val="66D9EF"/>
                </a:solidFill>
                <a:latin typeface="Consolas"/>
              </a:rPr>
              <a:t>Document</a:t>
            </a:r>
            <a:r>
              <a:rPr lang="en-US" sz="1300" dirty="0">
                <a:solidFill>
                  <a:srgbClr val="F8F8F2"/>
                </a:solidFill>
                <a:latin typeface="Consolas"/>
              </a:rPr>
              <a:t>&gt; cursor </a:t>
            </a:r>
            <a:r>
              <a:rPr lang="en-US" sz="1300" dirty="0">
                <a:solidFill>
                  <a:srgbClr val="F92672"/>
                </a:solidFill>
                <a:latin typeface="Consolas"/>
              </a:rPr>
              <a:t>=</a:t>
            </a:r>
            <a:r>
              <a:rPr lang="en-US" sz="1300" dirty="0">
                <a:solidFill>
                  <a:srgbClr val="F8F8F2"/>
                </a:solidFill>
                <a:latin typeface="Consolas"/>
              </a:rPr>
              <a:t> coll.</a:t>
            </a:r>
            <a:r>
              <a:rPr lang="en-US" sz="1300" dirty="0">
                <a:solidFill>
                  <a:srgbClr val="A6E22E"/>
                </a:solidFill>
                <a:latin typeface="Consolas"/>
              </a:rPr>
              <a:t>find</a:t>
            </a:r>
            <a:r>
              <a:rPr lang="en-US" sz="1300" dirty="0">
                <a:solidFill>
                  <a:srgbClr val="F8F8F2"/>
                </a:solidFill>
                <a:latin typeface="Consolas"/>
              </a:rPr>
              <a:t>(filter).</a:t>
            </a:r>
            <a:r>
              <a:rPr lang="en-US" sz="1300" dirty="0">
                <a:solidFill>
                  <a:srgbClr val="A6E22E"/>
                </a:solidFill>
                <a:latin typeface="Consolas"/>
              </a:rPr>
              <a:t>cursor</a:t>
            </a:r>
            <a:r>
              <a:rPr lang="en-US" sz="1300" dirty="0">
                <a:solidFill>
                  <a:srgbClr val="F8F8F2"/>
                </a:solidFill>
                <a:latin typeface="Consolas"/>
              </a:rPr>
              <a:t>();</a:t>
            </a:r>
          </a:p>
          <a:p>
            <a:r>
              <a:rPr lang="en-US" sz="1300" i="1" dirty="0">
                <a:solidFill>
                  <a:srgbClr val="66D9EF"/>
                </a:solidFill>
                <a:latin typeface="Consolas"/>
              </a:rPr>
              <a:t>Document</a:t>
            </a:r>
            <a:r>
              <a:rPr lang="en-US" sz="1300" dirty="0">
                <a:solidFill>
                  <a:srgbClr val="F8F8F2"/>
                </a:solidFill>
                <a:latin typeface="Consolas"/>
              </a:rPr>
              <a:t> doc </a:t>
            </a:r>
            <a:r>
              <a:rPr lang="en-US" sz="1300" dirty="0">
                <a:solidFill>
                  <a:srgbClr val="F92672"/>
                </a:solidFill>
                <a:latin typeface="Consolas"/>
              </a:rPr>
              <a:t>=</a:t>
            </a:r>
            <a:r>
              <a:rPr lang="en-US" sz="1300" dirty="0">
                <a:solidFill>
                  <a:srgbClr val="F8F8F2"/>
                </a:solidFill>
                <a:latin typeface="Consolas"/>
              </a:rPr>
              <a:t> cursor.</a:t>
            </a:r>
            <a:r>
              <a:rPr lang="en-US" sz="1300" dirty="0">
                <a:solidFill>
                  <a:srgbClr val="A6E22E"/>
                </a:solidFill>
                <a:latin typeface="Consolas"/>
              </a:rPr>
              <a:t>next</a:t>
            </a:r>
            <a:r>
              <a:rPr lang="en-US" sz="1300" dirty="0">
                <a:solidFill>
                  <a:srgbClr val="F8F8F2"/>
                </a:solidFill>
                <a:latin typeface="Consolas"/>
              </a:rPr>
              <a:t>();</a:t>
            </a:r>
          </a:p>
          <a:p>
            <a:endParaRPr lang="en-US" sz="1300" dirty="0">
              <a:solidFill>
                <a:srgbClr val="F8F8F2"/>
              </a:solidFill>
              <a:latin typeface="Consolas"/>
            </a:endParaRPr>
          </a:p>
        </p:txBody>
      </p:sp>
      <p:sp>
        <p:nvSpPr>
          <p:cNvPr id="2" name="Footer Placeholder 1"/>
          <p:cNvSpPr>
            <a:spLocks noGrp="1"/>
          </p:cNvSpPr>
          <p:nvPr>
            <p:ph type="ftr" sz="quarter" idx="3"/>
          </p:nvPr>
        </p:nvSpPr>
        <p:spPr/>
        <p:txBody>
          <a:bodyPr/>
          <a:lstStyle/>
          <a:p>
            <a:r>
              <a:rPr lang="en-US" dirty="0"/>
              <a:t>Copyright © 2021, Oracle and/or its affiliates</a:t>
            </a:r>
          </a:p>
        </p:txBody>
      </p:sp>
      <p:sp>
        <p:nvSpPr>
          <p:cNvPr id="3" name="Slide Number Placeholder 2"/>
          <p:cNvSpPr>
            <a:spLocks noGrp="1"/>
          </p:cNvSpPr>
          <p:nvPr>
            <p:ph type="sldNum" sz="quarter" idx="4"/>
          </p:nvPr>
        </p:nvSpPr>
        <p:spPr/>
        <p:txBody>
          <a:bodyPr/>
          <a:lstStyle/>
          <a:p>
            <a:fld id="{345D60D9-5372-5F40-9443-0F9AE5BDC3C8}" type="slidenum">
              <a:rPr lang="en-US" smtClean="0"/>
              <a:pPr/>
              <a:t>46</a:t>
            </a:fld>
            <a:endParaRPr lang="en-US" dirty="0"/>
          </a:p>
        </p:txBody>
      </p:sp>
      <p:sp>
        <p:nvSpPr>
          <p:cNvPr id="11" name="Text Placeholder 10"/>
          <p:cNvSpPr>
            <a:spLocks noGrp="1"/>
          </p:cNvSpPr>
          <p:nvPr>
            <p:ph type="body" sz="quarter" idx="20"/>
          </p:nvPr>
        </p:nvSpPr>
        <p:spPr>
          <a:xfrm>
            <a:off x="6279772" y="2584246"/>
            <a:ext cx="5832648" cy="2835894"/>
          </a:xfrm>
          <a:noFill/>
        </p:spPr>
        <p:txBody>
          <a:bodyPr vert="horz" lIns="0" tIns="0" rIns="0" bIns="0" rtlCol="0">
            <a:noAutofit/>
          </a:bodyPr>
          <a:lstStyle/>
          <a:p>
            <a:r>
              <a:rPr lang="en-US" sz="1300" i="1" dirty="0">
                <a:solidFill>
                  <a:srgbClr val="66D9EF"/>
                </a:solidFill>
                <a:latin typeface="Consolas"/>
              </a:rPr>
              <a:t>OracleClient</a:t>
            </a:r>
            <a:r>
              <a:rPr lang="en-US" sz="1300" dirty="0">
                <a:solidFill>
                  <a:srgbClr val="F8F8F2"/>
                </a:solidFill>
                <a:latin typeface="Consolas"/>
              </a:rPr>
              <a:t> sodaClient </a:t>
            </a:r>
            <a:r>
              <a:rPr lang="en-US" sz="1300" dirty="0">
                <a:solidFill>
                  <a:srgbClr val="F92672"/>
                </a:solidFill>
                <a:latin typeface="Consolas"/>
              </a:rPr>
              <a:t>=</a:t>
            </a:r>
            <a:r>
              <a:rPr lang="en-US" sz="1300" dirty="0">
                <a:solidFill>
                  <a:srgbClr val="F8F8F2"/>
                </a:solidFill>
                <a:latin typeface="Consolas"/>
              </a:rPr>
              <a:t> </a:t>
            </a:r>
            <a:r>
              <a:rPr lang="en-US" sz="1300" dirty="0">
                <a:solidFill>
                  <a:srgbClr val="F92672"/>
                </a:solidFill>
                <a:latin typeface="Consolas"/>
              </a:rPr>
              <a:t>new</a:t>
            </a:r>
            <a:r>
              <a:rPr lang="en-US" sz="1300" dirty="0">
                <a:solidFill>
                  <a:srgbClr val="F8F8F2"/>
                </a:solidFill>
                <a:latin typeface="Consolas"/>
              </a:rPr>
              <a:t> </a:t>
            </a:r>
            <a:r>
              <a:rPr lang="en-US" sz="1300" dirty="0">
                <a:solidFill>
                  <a:srgbClr val="A6E22E"/>
                </a:solidFill>
                <a:latin typeface="Consolas"/>
              </a:rPr>
              <a:t>OracleRDBMSClient</a:t>
            </a:r>
            <a:r>
              <a:rPr lang="en-US" sz="1300" dirty="0">
                <a:solidFill>
                  <a:srgbClr val="F8F8F2"/>
                </a:solidFill>
                <a:latin typeface="Consolas"/>
              </a:rPr>
              <a:t>();</a:t>
            </a:r>
          </a:p>
          <a:p>
            <a:r>
              <a:rPr lang="en-US" sz="1300" i="1" dirty="0">
                <a:solidFill>
                  <a:srgbClr val="66D9EF"/>
                </a:solidFill>
                <a:latin typeface="Consolas"/>
              </a:rPr>
              <a:t>OracleDatabase</a:t>
            </a:r>
            <a:r>
              <a:rPr lang="en-US" sz="1300" dirty="0">
                <a:solidFill>
                  <a:srgbClr val="F8F8F2"/>
                </a:solidFill>
                <a:latin typeface="Consolas"/>
              </a:rPr>
              <a:t> database </a:t>
            </a:r>
            <a:r>
              <a:rPr lang="en-US" sz="1300" dirty="0">
                <a:solidFill>
                  <a:srgbClr val="F92672"/>
                </a:solidFill>
                <a:latin typeface="Consolas"/>
              </a:rPr>
              <a:t>=</a:t>
            </a:r>
            <a:r>
              <a:rPr lang="en-US" sz="1300" dirty="0">
                <a:solidFill>
                  <a:srgbClr val="F8F8F2"/>
                </a:solidFill>
                <a:latin typeface="Consolas"/>
              </a:rPr>
              <a:t> sodaClient.</a:t>
            </a:r>
            <a:r>
              <a:rPr lang="en-US" sz="1300" dirty="0">
                <a:solidFill>
                  <a:srgbClr val="A6E22E"/>
                </a:solidFill>
                <a:latin typeface="Consolas"/>
              </a:rPr>
              <a:t>getDatabase</a:t>
            </a:r>
            <a:r>
              <a:rPr lang="en-US" sz="1300" dirty="0">
                <a:solidFill>
                  <a:srgbClr val="F8F8F2"/>
                </a:solidFill>
                <a:latin typeface="Consolas"/>
              </a:rPr>
              <a:t>(jdbcConn);</a:t>
            </a:r>
          </a:p>
          <a:p>
            <a:r>
              <a:rPr lang="en-US" sz="1300" i="1" dirty="0">
                <a:solidFill>
                  <a:srgbClr val="66D9EF"/>
                </a:solidFill>
                <a:latin typeface="Consolas"/>
              </a:rPr>
              <a:t>OracleCollection</a:t>
            </a:r>
            <a:r>
              <a:rPr lang="en-US" sz="1300" dirty="0">
                <a:solidFill>
                  <a:srgbClr val="F8F8F2"/>
                </a:solidFill>
                <a:latin typeface="Consolas"/>
              </a:rPr>
              <a:t> coll </a:t>
            </a:r>
            <a:r>
              <a:rPr lang="en-US" sz="1300" dirty="0">
                <a:solidFill>
                  <a:srgbClr val="F92672"/>
                </a:solidFill>
                <a:latin typeface="Consolas"/>
              </a:rPr>
              <a:t>=</a:t>
            </a:r>
            <a:r>
              <a:rPr lang="en-US" sz="1300" dirty="0">
                <a:solidFill>
                  <a:srgbClr val="F8F8F2"/>
                </a:solidFill>
                <a:latin typeface="Consolas"/>
              </a:rPr>
              <a:t> database.</a:t>
            </a:r>
            <a:r>
              <a:rPr lang="en-US" sz="1300" dirty="0">
                <a:solidFill>
                  <a:srgbClr val="A6E22E"/>
                </a:solidFill>
                <a:latin typeface="Consolas"/>
              </a:rPr>
              <a:t>openCollection</a:t>
            </a:r>
            <a:r>
              <a:rPr lang="en-US" sz="1300" dirty="0">
                <a:solidFill>
                  <a:srgbClr val="F8F8F2"/>
                </a:solidFill>
                <a:latin typeface="Consolas"/>
              </a:rPr>
              <a:t>(</a:t>
            </a:r>
            <a:r>
              <a:rPr lang="en-US" sz="1300" dirty="0">
                <a:solidFill>
                  <a:srgbClr val="E6DB74"/>
                </a:solidFill>
                <a:latin typeface="Consolas"/>
              </a:rPr>
              <a:t>"pos"</a:t>
            </a:r>
            <a:r>
              <a:rPr lang="en-US" sz="1300" dirty="0">
                <a:solidFill>
                  <a:srgbClr val="F8F8F2"/>
                </a:solidFill>
                <a:latin typeface="Consolas"/>
              </a:rPr>
              <a:t>);</a:t>
            </a:r>
          </a:p>
          <a:p>
            <a:br>
              <a:rPr lang="en-US" sz="1300" dirty="0">
                <a:solidFill>
                  <a:srgbClr val="F8F8F2"/>
                </a:solidFill>
                <a:latin typeface="Consolas"/>
              </a:rPr>
            </a:br>
            <a:r>
              <a:rPr lang="en-US" sz="1300" i="1" dirty="0">
                <a:solidFill>
                  <a:srgbClr val="66D9EF"/>
                </a:solidFill>
                <a:latin typeface="Consolas"/>
              </a:rPr>
              <a:t>OracleDocument</a:t>
            </a:r>
            <a:r>
              <a:rPr lang="en-US" sz="1300" dirty="0">
                <a:solidFill>
                  <a:srgbClr val="F8F8F2"/>
                </a:solidFill>
                <a:latin typeface="Consolas"/>
              </a:rPr>
              <a:t> po </a:t>
            </a:r>
            <a:r>
              <a:rPr lang="en-US" sz="1300" dirty="0">
                <a:solidFill>
                  <a:srgbClr val="F92672"/>
                </a:solidFill>
                <a:latin typeface="Consolas"/>
              </a:rPr>
              <a:t>=</a:t>
            </a:r>
            <a:r>
              <a:rPr lang="en-US" sz="1300" dirty="0">
                <a:solidFill>
                  <a:srgbClr val="F8F8F2"/>
                </a:solidFill>
                <a:latin typeface="Consolas"/>
              </a:rPr>
              <a:t> database.</a:t>
            </a:r>
            <a:r>
              <a:rPr lang="en-US" sz="1300" dirty="0">
                <a:solidFill>
                  <a:srgbClr val="A6E22E"/>
                </a:solidFill>
                <a:latin typeface="Consolas"/>
              </a:rPr>
              <a:t>createDocumentFromString</a:t>
            </a:r>
            <a:r>
              <a:rPr lang="en-US" sz="1300" dirty="0">
                <a:solidFill>
                  <a:srgbClr val="F8F8F2"/>
                </a:solidFill>
                <a:latin typeface="Consolas"/>
              </a:rPr>
              <a:t>(json);</a:t>
            </a:r>
          </a:p>
          <a:p>
            <a:r>
              <a:rPr lang="en-US" sz="1300" dirty="0">
                <a:solidFill>
                  <a:srgbClr val="F8F8F2"/>
                </a:solidFill>
                <a:latin typeface="Consolas"/>
              </a:rPr>
              <a:t>coll.</a:t>
            </a:r>
            <a:r>
              <a:rPr lang="en-US" sz="1300" dirty="0">
                <a:solidFill>
                  <a:srgbClr val="A6E22E"/>
                </a:solidFill>
                <a:latin typeface="Consolas"/>
              </a:rPr>
              <a:t>insert</a:t>
            </a:r>
            <a:r>
              <a:rPr lang="en-US" sz="1300" dirty="0">
                <a:solidFill>
                  <a:srgbClr val="F8F8F2"/>
                </a:solidFill>
                <a:latin typeface="Consolas"/>
              </a:rPr>
              <a:t>(po);</a:t>
            </a:r>
          </a:p>
          <a:p>
            <a:br>
              <a:rPr lang="en-US" sz="1300" dirty="0">
                <a:solidFill>
                  <a:srgbClr val="F8F8F2"/>
                </a:solidFill>
                <a:latin typeface="Consolas"/>
              </a:rPr>
            </a:br>
            <a:r>
              <a:rPr lang="en-US" sz="1300" i="1" dirty="0">
                <a:solidFill>
                  <a:srgbClr val="66D9EF"/>
                </a:solidFill>
                <a:latin typeface="Consolas"/>
              </a:rPr>
              <a:t>OracleCursor</a:t>
            </a:r>
            <a:r>
              <a:rPr lang="en-US" sz="1300" dirty="0">
                <a:solidFill>
                  <a:srgbClr val="F8F8F2"/>
                </a:solidFill>
                <a:latin typeface="Consolas"/>
              </a:rPr>
              <a:t> cursor </a:t>
            </a:r>
            <a:r>
              <a:rPr lang="en-US" sz="1300" dirty="0">
                <a:solidFill>
                  <a:srgbClr val="F92672"/>
                </a:solidFill>
                <a:latin typeface="Consolas"/>
              </a:rPr>
              <a:t>=</a:t>
            </a:r>
            <a:r>
              <a:rPr lang="en-US" sz="1300" dirty="0">
                <a:solidFill>
                  <a:srgbClr val="F8F8F2"/>
                </a:solidFill>
                <a:latin typeface="Consolas"/>
              </a:rPr>
              <a:t> coll.</a:t>
            </a:r>
            <a:r>
              <a:rPr lang="en-US" sz="1300" dirty="0">
                <a:solidFill>
                  <a:srgbClr val="A6E22E"/>
                </a:solidFill>
                <a:latin typeface="Consolas"/>
              </a:rPr>
              <a:t>find</a:t>
            </a:r>
            <a:r>
              <a:rPr lang="en-US" sz="1300" dirty="0">
                <a:solidFill>
                  <a:srgbClr val="F8F8F2"/>
                </a:solidFill>
                <a:latin typeface="Consolas"/>
              </a:rPr>
              <a:t>().</a:t>
            </a:r>
            <a:r>
              <a:rPr lang="en-US" sz="1300" dirty="0">
                <a:solidFill>
                  <a:srgbClr val="A6E22E"/>
                </a:solidFill>
                <a:latin typeface="Consolas"/>
              </a:rPr>
              <a:t>filter</a:t>
            </a:r>
            <a:r>
              <a:rPr lang="en-US" sz="1300" dirty="0">
                <a:solidFill>
                  <a:srgbClr val="F8F8F2"/>
                </a:solidFill>
                <a:latin typeface="Consolas"/>
              </a:rPr>
              <a:t>(</a:t>
            </a:r>
            <a:r>
              <a:rPr lang="en-US" sz="1300" dirty="0">
                <a:solidFill>
                  <a:srgbClr val="E6DB74"/>
                </a:solidFill>
                <a:latin typeface="Consolas"/>
              </a:rPr>
              <a:t>"""</a:t>
            </a:r>
            <a:endParaRPr lang="en-US" sz="1300" dirty="0">
              <a:solidFill>
                <a:srgbClr val="F8F8F2"/>
              </a:solidFill>
              <a:latin typeface="Consolas"/>
            </a:endParaRPr>
          </a:p>
          <a:p>
            <a:r>
              <a:rPr lang="en-US" sz="1300" dirty="0">
                <a:solidFill>
                  <a:srgbClr val="E6DB74"/>
                </a:solidFill>
                <a:latin typeface="Consolas"/>
              </a:rPr>
              <a:t>        {"</a:t>
            </a:r>
            <a:r>
              <a:rPr lang="en-US" sz="1300" dirty="0">
                <a:solidFill>
                  <a:srgbClr val="F8F8F2"/>
                </a:solidFill>
                <a:latin typeface="Consolas"/>
              </a:rPr>
              <a:t>Requestor</a:t>
            </a:r>
            <a:r>
              <a:rPr lang="en-US" sz="1300" dirty="0">
                <a:solidFill>
                  <a:srgbClr val="E6DB74"/>
                </a:solidFill>
                <a:latin typeface="Consolas"/>
              </a:rPr>
              <a:t>": "</a:t>
            </a:r>
            <a:r>
              <a:rPr lang="en-US" sz="1300" dirty="0">
                <a:solidFill>
                  <a:srgbClr val="F8F8F2"/>
                </a:solidFill>
                <a:latin typeface="Consolas"/>
              </a:rPr>
              <a:t>Alexis Bull</a:t>
            </a:r>
            <a:r>
              <a:rPr lang="en-US" sz="1300" dirty="0">
                <a:solidFill>
                  <a:srgbClr val="E6DB74"/>
                </a:solidFill>
                <a:latin typeface="Consolas"/>
              </a:rPr>
              <a:t>"}"""</a:t>
            </a:r>
            <a:r>
              <a:rPr lang="en-US" sz="1300" dirty="0">
                <a:solidFill>
                  <a:srgbClr val="F8F8F2"/>
                </a:solidFill>
                <a:latin typeface="Consolas"/>
              </a:rPr>
              <a:t>).</a:t>
            </a:r>
            <a:r>
              <a:rPr lang="en-US" sz="1300" dirty="0">
                <a:solidFill>
                  <a:srgbClr val="A6E22E"/>
                </a:solidFill>
                <a:latin typeface="Consolas"/>
              </a:rPr>
              <a:t>getCursor</a:t>
            </a:r>
            <a:r>
              <a:rPr lang="en-US" sz="1300" dirty="0">
                <a:solidFill>
                  <a:srgbClr val="F8F8F2"/>
                </a:solidFill>
                <a:latin typeface="Consolas"/>
              </a:rPr>
              <a:t>();</a:t>
            </a:r>
          </a:p>
          <a:p>
            <a:r>
              <a:rPr lang="en-US" sz="1300" i="1" dirty="0">
                <a:solidFill>
                  <a:srgbClr val="66D9EF"/>
                </a:solidFill>
                <a:latin typeface="Consolas"/>
              </a:rPr>
              <a:t>OracleDocument</a:t>
            </a:r>
            <a:r>
              <a:rPr lang="en-US" sz="1300" dirty="0">
                <a:solidFill>
                  <a:srgbClr val="F8F8F2"/>
                </a:solidFill>
                <a:latin typeface="Consolas"/>
              </a:rPr>
              <a:t> doc </a:t>
            </a:r>
            <a:r>
              <a:rPr lang="en-US" sz="1300" dirty="0">
                <a:solidFill>
                  <a:srgbClr val="F92672"/>
                </a:solidFill>
                <a:latin typeface="Consolas"/>
              </a:rPr>
              <a:t>=</a:t>
            </a:r>
            <a:r>
              <a:rPr lang="en-US" sz="1300" dirty="0">
                <a:solidFill>
                  <a:srgbClr val="F8F8F2"/>
                </a:solidFill>
                <a:latin typeface="Consolas"/>
              </a:rPr>
              <a:t> cursor.</a:t>
            </a:r>
            <a:r>
              <a:rPr lang="en-US" sz="1300" dirty="0">
                <a:solidFill>
                  <a:srgbClr val="A6E22E"/>
                </a:solidFill>
                <a:latin typeface="Consolas"/>
              </a:rPr>
              <a:t>next</a:t>
            </a:r>
            <a:r>
              <a:rPr lang="en-US" sz="1300" dirty="0">
                <a:solidFill>
                  <a:srgbClr val="F8F8F2"/>
                </a:solidFill>
                <a:latin typeface="Consolas"/>
              </a:rPr>
              <a:t>();</a:t>
            </a:r>
          </a:p>
          <a:p>
            <a:br>
              <a:rPr lang="en-US" sz="1300" dirty="0">
                <a:solidFill>
                  <a:srgbClr val="F8F8F2"/>
                </a:solidFill>
                <a:latin typeface="Consolas"/>
              </a:rPr>
            </a:br>
            <a:endParaRPr lang="en-US" sz="1300" noProof="0" dirty="0">
              <a:latin typeface="Consolas" panose="020B0609020204030204" pitchFamily="49" charset="0"/>
            </a:endParaRPr>
          </a:p>
        </p:txBody>
      </p:sp>
      <p:cxnSp>
        <p:nvCxnSpPr>
          <p:cNvPr id="20" name="Column Divider">
            <a:extLst>
              <a:ext uri="{FF2B5EF4-FFF2-40B4-BE49-F238E27FC236}">
                <a16:creationId xmlns:a16="http://schemas.microsoft.com/office/drawing/2014/main" id="{28A42096-606C-8147-93BA-A37267AD56C9}"/>
              </a:ext>
            </a:extLst>
          </p:cNvPr>
          <p:cNvCxnSpPr>
            <a:cxnSpLocks/>
          </p:cNvCxnSpPr>
          <p:nvPr/>
        </p:nvCxnSpPr>
        <p:spPr>
          <a:xfrm>
            <a:off x="6096002" y="1838958"/>
            <a:ext cx="0" cy="3832678"/>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628448" y="1852100"/>
            <a:ext cx="4743999" cy="369332"/>
          </a:xfrm>
          <a:prstGeom prst="rect">
            <a:avLst/>
          </a:prstGeom>
          <a:noFill/>
        </p:spPr>
        <p:txBody>
          <a:bodyPr wrap="square" rtlCol="0">
            <a:spAutoFit/>
          </a:bodyPr>
          <a:lstStyle/>
          <a:p>
            <a:r>
              <a:rPr lang="en-US" b="1" dirty="0">
                <a:solidFill>
                  <a:schemeClr val="bg1"/>
                </a:solidFill>
              </a:rPr>
              <a:t>Java API for MongoDB </a:t>
            </a:r>
          </a:p>
        </p:txBody>
      </p:sp>
      <p:sp>
        <p:nvSpPr>
          <p:cNvPr id="29" name="TextBox 28"/>
          <p:cNvSpPr txBox="1"/>
          <p:nvPr/>
        </p:nvSpPr>
        <p:spPr>
          <a:xfrm>
            <a:off x="8141737" y="1838958"/>
            <a:ext cx="1813445" cy="369332"/>
          </a:xfrm>
          <a:prstGeom prst="rect">
            <a:avLst/>
          </a:prstGeom>
          <a:noFill/>
        </p:spPr>
        <p:txBody>
          <a:bodyPr wrap="none" rtlCol="0">
            <a:spAutoFit/>
          </a:bodyPr>
          <a:lstStyle/>
          <a:p>
            <a:r>
              <a:rPr lang="en-US" b="1" dirty="0">
                <a:solidFill>
                  <a:schemeClr val="bg1"/>
                </a:solidFill>
              </a:rPr>
              <a:t>SODA Java API</a:t>
            </a:r>
          </a:p>
        </p:txBody>
      </p:sp>
      <p:sp>
        <p:nvSpPr>
          <p:cNvPr id="14" name="Title 1">
            <a:extLst>
              <a:ext uri="{FF2B5EF4-FFF2-40B4-BE49-F238E27FC236}">
                <a16:creationId xmlns:a16="http://schemas.microsoft.com/office/drawing/2014/main" id="{528BEF02-8A57-0A44-ABF4-DCFE6FE6F040}"/>
              </a:ext>
            </a:extLst>
          </p:cNvPr>
          <p:cNvSpPr txBox="1">
            <a:spLocks/>
          </p:cNvSpPr>
          <p:nvPr/>
        </p:nvSpPr>
        <p:spPr>
          <a:xfrm>
            <a:off x="760466" y="541298"/>
            <a:ext cx="10671048" cy="822960"/>
          </a:xfrm>
          <a:prstGeom prst="rect">
            <a:avLst/>
          </a:prstGeom>
        </p:spPr>
        <p:txBody>
          <a:bodyPr vert="horz" lIns="0" tIns="0" rIns="0" bIns="0" rtlCol="0" anchor="b">
            <a:normAutofit/>
          </a:bodyPr>
          <a:lstStyle>
            <a:lvl1pPr algn="l" defTabSz="914400" rtl="0" eaLnBrk="1" latinLnBrk="0" hangingPunct="1">
              <a:lnSpc>
                <a:spcPct val="95000"/>
              </a:lnSpc>
              <a:spcBef>
                <a:spcPct val="0"/>
              </a:spcBef>
              <a:buNone/>
              <a:defRPr sz="1600" kern="1200">
                <a:solidFill>
                  <a:schemeClr val="tx1"/>
                </a:solidFill>
                <a:latin typeface="+mj-lt"/>
                <a:ea typeface="+mj-ea"/>
                <a:cs typeface="+mj-cs"/>
              </a:defRPr>
            </a:lvl1pPr>
          </a:lstStyle>
          <a:p>
            <a:r>
              <a:rPr lang="en-US" sz="4000" dirty="0">
                <a:solidFill>
                  <a:schemeClr val="bg1"/>
                </a:solidFill>
                <a:latin typeface="Oracle Sans" panose="020B0503020204020204" pitchFamily="34" charset="0"/>
                <a:cs typeface="Oracle Sans" panose="020B0503020204020204" pitchFamily="34" charset="0"/>
              </a:rPr>
              <a:t>Accessing Collections From Java  </a:t>
            </a:r>
            <a:endParaRPr lang="en-US" sz="4000" dirty="0">
              <a:solidFill>
                <a:schemeClr val="bg1"/>
              </a:solidFill>
            </a:endParaRPr>
          </a:p>
        </p:txBody>
      </p:sp>
      <p:sp>
        <p:nvSpPr>
          <p:cNvPr id="4" name="TextBox 3">
            <a:extLst>
              <a:ext uri="{FF2B5EF4-FFF2-40B4-BE49-F238E27FC236}">
                <a16:creationId xmlns:a16="http://schemas.microsoft.com/office/drawing/2014/main" id="{328A9BBA-18FB-7B47-B52D-F12DFB8F5686}"/>
              </a:ext>
            </a:extLst>
          </p:cNvPr>
          <p:cNvSpPr txBox="1"/>
          <p:nvPr/>
        </p:nvSpPr>
        <p:spPr>
          <a:xfrm>
            <a:off x="455114" y="5435028"/>
            <a:ext cx="5335531" cy="923330"/>
          </a:xfrm>
          <a:prstGeom prst="rect">
            <a:avLst/>
          </a:prstGeom>
          <a:noFill/>
        </p:spPr>
        <p:txBody>
          <a:bodyPr wrap="square" rtlCol="0">
            <a:spAutoFit/>
          </a:bodyPr>
          <a:lstStyle/>
          <a:p>
            <a:r>
              <a:rPr lang="en-US" b="1" dirty="0">
                <a:solidFill>
                  <a:schemeClr val="accent1"/>
                </a:solidFill>
              </a:rPr>
              <a:t>Option 1: </a:t>
            </a:r>
            <a:r>
              <a:rPr lang="en-US" dirty="0">
                <a:solidFill>
                  <a:schemeClr val="bg1"/>
                </a:solidFill>
              </a:rPr>
              <a:t>Use MongoDB's Java driver to connect to Oracle Database </a:t>
            </a:r>
            <a:br>
              <a:rPr lang="en-US" dirty="0">
                <a:solidFill>
                  <a:schemeClr val="bg1"/>
                </a:solidFill>
              </a:rPr>
            </a:br>
            <a:r>
              <a:rPr lang="en-US" i="1" dirty="0">
                <a:solidFill>
                  <a:schemeClr val="bg1"/>
                </a:solidFill>
              </a:rPr>
              <a:t>(Autonomous Database 19c+)</a:t>
            </a:r>
          </a:p>
        </p:txBody>
      </p:sp>
      <p:sp>
        <p:nvSpPr>
          <p:cNvPr id="15" name="TextBox 14">
            <a:extLst>
              <a:ext uri="{FF2B5EF4-FFF2-40B4-BE49-F238E27FC236}">
                <a16:creationId xmlns:a16="http://schemas.microsoft.com/office/drawing/2014/main" id="{11C3FB58-D1EB-4448-8455-C4DD0A70ED0D}"/>
              </a:ext>
            </a:extLst>
          </p:cNvPr>
          <p:cNvSpPr txBox="1"/>
          <p:nvPr/>
        </p:nvSpPr>
        <p:spPr>
          <a:xfrm>
            <a:off x="6401356" y="5421572"/>
            <a:ext cx="6320727" cy="646331"/>
          </a:xfrm>
          <a:prstGeom prst="rect">
            <a:avLst/>
          </a:prstGeom>
          <a:noFill/>
        </p:spPr>
        <p:txBody>
          <a:bodyPr wrap="square" rtlCol="0">
            <a:spAutoFit/>
          </a:bodyPr>
          <a:lstStyle/>
          <a:p>
            <a:r>
              <a:rPr lang="en-US" b="1" dirty="0">
                <a:solidFill>
                  <a:schemeClr val="accent1"/>
                </a:solidFill>
              </a:rPr>
              <a:t>Option 2: </a:t>
            </a:r>
            <a:r>
              <a:rPr lang="en-US" dirty="0">
                <a:solidFill>
                  <a:schemeClr val="bg1"/>
                </a:solidFill>
              </a:rPr>
              <a:t>Use SODA Java - a wrapper around JDBC</a:t>
            </a:r>
            <a:br>
              <a:rPr lang="en-US" dirty="0">
                <a:solidFill>
                  <a:schemeClr val="bg1"/>
                </a:solidFill>
              </a:rPr>
            </a:br>
            <a:r>
              <a:rPr lang="en-US" i="1" dirty="0">
                <a:solidFill>
                  <a:schemeClr val="bg1"/>
                </a:solidFill>
              </a:rPr>
              <a:t>(All Databases, 12g+)</a:t>
            </a:r>
          </a:p>
        </p:txBody>
      </p:sp>
    </p:spTree>
    <p:extLst>
      <p:ext uri="{BB962C8B-B14F-4D97-AF65-F5344CB8AC3E}">
        <p14:creationId xmlns:p14="http://schemas.microsoft.com/office/powerpoint/2010/main" val="759909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78069E4-2153-B444-9FD1-796CDC128417}"/>
              </a:ext>
            </a:extLst>
          </p:cNvPr>
          <p:cNvSpPr>
            <a:spLocks noGrp="1"/>
          </p:cNvSpPr>
          <p:nvPr>
            <p:ph type="ftr" sz="quarter" idx="3"/>
          </p:nvPr>
        </p:nvSpPr>
        <p:spPr/>
        <p:txBody>
          <a:bodyPr/>
          <a:lstStyle/>
          <a:p>
            <a:r>
              <a:rPr lang="en-US" dirty="0"/>
              <a:t>Copyright © 2022, Oracle and/or its affiliates</a:t>
            </a:r>
          </a:p>
        </p:txBody>
      </p:sp>
      <p:sp>
        <p:nvSpPr>
          <p:cNvPr id="5" name="Slide Number Placeholder 4">
            <a:extLst>
              <a:ext uri="{FF2B5EF4-FFF2-40B4-BE49-F238E27FC236}">
                <a16:creationId xmlns:a16="http://schemas.microsoft.com/office/drawing/2014/main" id="{69D6E5A5-837B-8445-94ED-0F2F1538542C}"/>
              </a:ext>
            </a:extLst>
          </p:cNvPr>
          <p:cNvSpPr>
            <a:spLocks noGrp="1"/>
          </p:cNvSpPr>
          <p:nvPr>
            <p:ph type="sldNum" sz="quarter" idx="4"/>
          </p:nvPr>
        </p:nvSpPr>
        <p:spPr/>
        <p:txBody>
          <a:bodyPr/>
          <a:lstStyle/>
          <a:p>
            <a:fld id="{345D60D9-5372-5F40-9443-0F9AE5BDC3C8}" type="slidenum">
              <a:rPr lang="en-US" smtClean="0"/>
              <a:pPr/>
              <a:t>47</a:t>
            </a:fld>
            <a:endParaRPr lang="en-US" dirty="0"/>
          </a:p>
        </p:txBody>
      </p:sp>
      <p:sp>
        <p:nvSpPr>
          <p:cNvPr id="7" name="Title 6">
            <a:extLst>
              <a:ext uri="{FF2B5EF4-FFF2-40B4-BE49-F238E27FC236}">
                <a16:creationId xmlns:a16="http://schemas.microsoft.com/office/drawing/2014/main" id="{ECEFC6C9-D119-5344-91AF-05745FCD58D9}"/>
              </a:ext>
            </a:extLst>
          </p:cNvPr>
          <p:cNvSpPr>
            <a:spLocks noGrp="1"/>
          </p:cNvSpPr>
          <p:nvPr>
            <p:ph type="title"/>
          </p:nvPr>
        </p:nvSpPr>
        <p:spPr/>
        <p:txBody>
          <a:bodyPr/>
          <a:lstStyle/>
          <a:p>
            <a:r>
              <a:rPr lang="en-US" sz="3600" b="0" dirty="0"/>
              <a:t>Oracle API for MongoDB</a:t>
            </a:r>
          </a:p>
        </p:txBody>
      </p:sp>
      <p:pic>
        <p:nvPicPr>
          <p:cNvPr id="11" name="Picture 10">
            <a:extLst>
              <a:ext uri="{FF2B5EF4-FFF2-40B4-BE49-F238E27FC236}">
                <a16:creationId xmlns:a16="http://schemas.microsoft.com/office/drawing/2014/main" id="{DED1A2B8-63B5-9147-B522-C08E8EAA0D5A}"/>
              </a:ext>
            </a:extLst>
          </p:cNvPr>
          <p:cNvPicPr>
            <a:picLocks noChangeAspect="1"/>
          </p:cNvPicPr>
          <p:nvPr/>
        </p:nvPicPr>
        <p:blipFill>
          <a:blip r:embed="rId2"/>
          <a:stretch>
            <a:fillRect/>
          </a:stretch>
        </p:blipFill>
        <p:spPr>
          <a:xfrm>
            <a:off x="1709531" y="1655697"/>
            <a:ext cx="7107029" cy="4443225"/>
          </a:xfrm>
          <a:prstGeom prst="rect">
            <a:avLst/>
          </a:prstGeom>
        </p:spPr>
      </p:pic>
      <p:sp>
        <p:nvSpPr>
          <p:cNvPr id="12" name="Rounded Rectangle 11">
            <a:extLst>
              <a:ext uri="{FF2B5EF4-FFF2-40B4-BE49-F238E27FC236}">
                <a16:creationId xmlns:a16="http://schemas.microsoft.com/office/drawing/2014/main" id="{67E49EDF-E997-2A41-8548-C9480E453917}"/>
              </a:ext>
            </a:extLst>
          </p:cNvPr>
          <p:cNvSpPr/>
          <p:nvPr/>
        </p:nvSpPr>
        <p:spPr>
          <a:xfrm>
            <a:off x="6908528" y="2779886"/>
            <a:ext cx="4395575" cy="1362506"/>
          </a:xfrm>
          <a:prstGeom prst="roundRect">
            <a:avLst/>
          </a:prstGeom>
          <a:solidFill>
            <a:srgbClr val="F8F8F8">
              <a:alpha val="84000"/>
            </a:srgbClr>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8E9218EB-D397-F549-A47C-DFBD391256CC}"/>
              </a:ext>
            </a:extLst>
          </p:cNvPr>
          <p:cNvSpPr>
            <a:spLocks noGrp="1"/>
          </p:cNvSpPr>
          <p:nvPr>
            <p:ph type="body" sz="quarter" idx="12"/>
          </p:nvPr>
        </p:nvSpPr>
        <p:spPr>
          <a:xfrm>
            <a:off x="7063409" y="2935745"/>
            <a:ext cx="4136408" cy="1130300"/>
          </a:xfrm>
        </p:spPr>
        <p:txBody>
          <a:bodyPr/>
          <a:lstStyle/>
          <a:p>
            <a:r>
              <a:rPr lang="en-US" sz="2200" dirty="0"/>
              <a:t>Only supported for Autonomous</a:t>
            </a:r>
            <a:br>
              <a:rPr lang="en-US" sz="2200" dirty="0"/>
            </a:br>
            <a:r>
              <a:rPr lang="en-US" sz="2200" b="1" dirty="0">
                <a:solidFill>
                  <a:schemeClr val="accent1"/>
                </a:solidFill>
              </a:rPr>
              <a:t>Transaction Processing </a:t>
            </a:r>
            <a:r>
              <a:rPr lang="en-US" sz="2200" dirty="0"/>
              <a:t>(ATP)</a:t>
            </a:r>
            <a:br>
              <a:rPr lang="en-US" sz="2200" dirty="0"/>
            </a:br>
            <a:r>
              <a:rPr lang="en-US" sz="2200" dirty="0"/>
              <a:t>and </a:t>
            </a:r>
            <a:r>
              <a:rPr lang="en-US" sz="2200" b="1" dirty="0">
                <a:solidFill>
                  <a:schemeClr val="accent1"/>
                </a:solidFill>
              </a:rPr>
              <a:t>JSON</a:t>
            </a:r>
            <a:r>
              <a:rPr lang="en-US" sz="2200" dirty="0"/>
              <a:t> (AJD) </a:t>
            </a:r>
            <a:br>
              <a:rPr lang="en-US" sz="2200" dirty="0"/>
            </a:br>
            <a:endParaRPr lang="en-US" sz="2200" dirty="0"/>
          </a:p>
        </p:txBody>
      </p:sp>
      <p:sp>
        <p:nvSpPr>
          <p:cNvPr id="14" name="Rounded Rectangle 13">
            <a:extLst>
              <a:ext uri="{FF2B5EF4-FFF2-40B4-BE49-F238E27FC236}">
                <a16:creationId xmlns:a16="http://schemas.microsoft.com/office/drawing/2014/main" id="{99882E65-4118-2D45-93D7-BFA199EDCB0F}"/>
              </a:ext>
            </a:extLst>
          </p:cNvPr>
          <p:cNvSpPr/>
          <p:nvPr/>
        </p:nvSpPr>
        <p:spPr>
          <a:xfrm>
            <a:off x="3127513" y="3429000"/>
            <a:ext cx="2080591" cy="1156252"/>
          </a:xfrm>
          <a:prstGeom prst="roundRect">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6159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9A1AD17-16E7-5B4F-9F64-869A78C733DD}"/>
              </a:ext>
            </a:extLst>
          </p:cNvPr>
          <p:cNvSpPr>
            <a:spLocks noGrp="1"/>
          </p:cNvSpPr>
          <p:nvPr>
            <p:ph type="ftr" sz="quarter" idx="3"/>
          </p:nvPr>
        </p:nvSpPr>
        <p:spPr/>
        <p:txBody>
          <a:bodyPr/>
          <a:lstStyle/>
          <a:p>
            <a:r>
              <a:rPr lang="en-US" dirty="0">
                <a:solidFill>
                  <a:srgbClr val="5F5F5F"/>
                </a:solidFill>
              </a:rPr>
              <a:t>Copyright © 2022, Oracle and/or its affiliates. All rights reserved.  |</a:t>
            </a:r>
          </a:p>
        </p:txBody>
      </p:sp>
      <p:sp>
        <p:nvSpPr>
          <p:cNvPr id="3" name="Slide Number Placeholder 2">
            <a:extLst>
              <a:ext uri="{FF2B5EF4-FFF2-40B4-BE49-F238E27FC236}">
                <a16:creationId xmlns:a16="http://schemas.microsoft.com/office/drawing/2014/main" id="{CEBD31C4-1B56-4941-B499-C21A184142B2}"/>
              </a:ext>
            </a:extLst>
          </p:cNvPr>
          <p:cNvSpPr>
            <a:spLocks noGrp="1"/>
          </p:cNvSpPr>
          <p:nvPr>
            <p:ph type="sldNum" sz="quarter" idx="4"/>
          </p:nvPr>
        </p:nvSpPr>
        <p:spPr/>
        <p:txBody>
          <a:bodyPr/>
          <a:lstStyle/>
          <a:p>
            <a:fld id="{C51EAA63-D034-42AE-91FA-B13B9518C7BE}" type="slidenum">
              <a:rPr lang="en-US" smtClean="0">
                <a:solidFill>
                  <a:srgbClr val="5F5F5F"/>
                </a:solidFill>
              </a:rPr>
              <a:pPr/>
              <a:t>48</a:t>
            </a:fld>
            <a:endParaRPr lang="en-US" dirty="0">
              <a:solidFill>
                <a:srgbClr val="5F5F5F"/>
              </a:solidFill>
            </a:endParaRPr>
          </a:p>
        </p:txBody>
      </p:sp>
      <p:sp>
        <p:nvSpPr>
          <p:cNvPr id="4" name="Title 3">
            <a:extLst>
              <a:ext uri="{FF2B5EF4-FFF2-40B4-BE49-F238E27FC236}">
                <a16:creationId xmlns:a16="http://schemas.microsoft.com/office/drawing/2014/main" id="{35637036-034B-7547-9AB6-6733A9B15FE8}"/>
              </a:ext>
            </a:extLst>
          </p:cNvPr>
          <p:cNvSpPr>
            <a:spLocks noGrp="1"/>
          </p:cNvSpPr>
          <p:nvPr>
            <p:ph type="title"/>
          </p:nvPr>
        </p:nvSpPr>
        <p:spPr/>
        <p:txBody>
          <a:bodyPr/>
          <a:lstStyle/>
          <a:p>
            <a:r>
              <a:rPr lang="en-US" sz="3600" b="0" dirty="0"/>
              <a:t>Oracle API for MongoDB</a:t>
            </a:r>
          </a:p>
        </p:txBody>
      </p:sp>
      <p:pic>
        <p:nvPicPr>
          <p:cNvPr id="22" name="Picture 21">
            <a:extLst>
              <a:ext uri="{FF2B5EF4-FFF2-40B4-BE49-F238E27FC236}">
                <a16:creationId xmlns:a16="http://schemas.microsoft.com/office/drawing/2014/main" id="{743BF7CB-AB5B-C54F-85DF-93D688A7AAA2}"/>
              </a:ext>
            </a:extLst>
          </p:cNvPr>
          <p:cNvPicPr>
            <a:picLocks noChangeAspect="1"/>
          </p:cNvPicPr>
          <p:nvPr/>
        </p:nvPicPr>
        <p:blipFill>
          <a:blip r:embed="rId2"/>
          <a:stretch>
            <a:fillRect/>
          </a:stretch>
        </p:blipFill>
        <p:spPr>
          <a:xfrm>
            <a:off x="1339237" y="1387817"/>
            <a:ext cx="8199987" cy="4978985"/>
          </a:xfrm>
          <a:prstGeom prst="rect">
            <a:avLst/>
          </a:prstGeom>
        </p:spPr>
      </p:pic>
      <p:sp>
        <p:nvSpPr>
          <p:cNvPr id="23" name="Rounded Rectangle 22">
            <a:extLst>
              <a:ext uri="{FF2B5EF4-FFF2-40B4-BE49-F238E27FC236}">
                <a16:creationId xmlns:a16="http://schemas.microsoft.com/office/drawing/2014/main" id="{D4A5CE9F-1B89-6D4E-8AEE-B4B16E057844}"/>
              </a:ext>
            </a:extLst>
          </p:cNvPr>
          <p:cNvSpPr/>
          <p:nvPr/>
        </p:nvSpPr>
        <p:spPr>
          <a:xfrm>
            <a:off x="7340600" y="3141041"/>
            <a:ext cx="3787648" cy="1225551"/>
          </a:xfrm>
          <a:prstGeom prst="roundRect">
            <a:avLst/>
          </a:prstGeom>
          <a:solidFill>
            <a:srgbClr val="F8F8F8">
              <a:alpha val="84000"/>
            </a:srgbClr>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ntent Placeholder 2">
            <a:extLst>
              <a:ext uri="{FF2B5EF4-FFF2-40B4-BE49-F238E27FC236}">
                <a16:creationId xmlns:a16="http://schemas.microsoft.com/office/drawing/2014/main" id="{19583B0C-3932-4A41-98FB-341ED93A621A}"/>
              </a:ext>
            </a:extLst>
          </p:cNvPr>
          <p:cNvSpPr>
            <a:spLocks noGrp="1"/>
          </p:cNvSpPr>
          <p:nvPr>
            <p:ph type="body" sz="quarter" idx="12"/>
          </p:nvPr>
        </p:nvSpPr>
        <p:spPr>
          <a:xfrm>
            <a:off x="7620000" y="3388692"/>
            <a:ext cx="3508248" cy="842433"/>
          </a:xfrm>
        </p:spPr>
        <p:txBody>
          <a:bodyPr/>
          <a:lstStyle/>
          <a:p>
            <a:r>
              <a:rPr lang="en-US" sz="2400" b="1" dirty="0">
                <a:solidFill>
                  <a:schemeClr val="accent1"/>
                </a:solidFill>
              </a:rPr>
              <a:t>ACL</a:t>
            </a:r>
            <a:r>
              <a:rPr lang="en-US" sz="2400" dirty="0"/>
              <a:t>s are required to access the </a:t>
            </a:r>
            <a:r>
              <a:rPr lang="en-US" sz="2400" b="1" dirty="0">
                <a:solidFill>
                  <a:schemeClr val="accent1"/>
                </a:solidFill>
              </a:rPr>
              <a:t>Mongo API</a:t>
            </a:r>
            <a:r>
              <a:rPr lang="en-US" sz="2400" dirty="0"/>
              <a:t>.</a:t>
            </a:r>
          </a:p>
        </p:txBody>
      </p:sp>
    </p:spTree>
    <p:extLst>
      <p:ext uri="{BB962C8B-B14F-4D97-AF65-F5344CB8AC3E}">
        <p14:creationId xmlns:p14="http://schemas.microsoft.com/office/powerpoint/2010/main" val="560386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E11AEE0-C827-0649-80F2-85A28AE56D1B}"/>
              </a:ext>
            </a:extLst>
          </p:cNvPr>
          <p:cNvSpPr>
            <a:spLocks noGrp="1"/>
          </p:cNvSpPr>
          <p:nvPr>
            <p:ph type="ftr" sz="quarter" idx="3"/>
          </p:nvPr>
        </p:nvSpPr>
        <p:spPr/>
        <p:txBody>
          <a:bodyPr/>
          <a:lstStyle/>
          <a:p>
            <a:r>
              <a:rPr lang="en-US" dirty="0"/>
              <a:t>Copyright © 2022, Oracle and/or its affiliates </a:t>
            </a:r>
          </a:p>
        </p:txBody>
      </p:sp>
      <p:sp>
        <p:nvSpPr>
          <p:cNvPr id="3" name="Slide Number Placeholder 2">
            <a:extLst>
              <a:ext uri="{FF2B5EF4-FFF2-40B4-BE49-F238E27FC236}">
                <a16:creationId xmlns:a16="http://schemas.microsoft.com/office/drawing/2014/main" id="{E3D52FE6-D672-FD45-9250-0F6506828D0D}"/>
              </a:ext>
            </a:extLst>
          </p:cNvPr>
          <p:cNvSpPr>
            <a:spLocks noGrp="1"/>
          </p:cNvSpPr>
          <p:nvPr>
            <p:ph type="sldNum" sz="quarter" idx="4"/>
          </p:nvPr>
        </p:nvSpPr>
        <p:spPr/>
        <p:txBody>
          <a:bodyPr/>
          <a:lstStyle/>
          <a:p>
            <a:fld id="{345D60D9-5372-5F40-9443-0F9AE5BDC3C8}" type="slidenum">
              <a:rPr lang="en-US" smtClean="0"/>
              <a:pPr/>
              <a:t>49</a:t>
            </a:fld>
            <a:endParaRPr lang="en-US" dirty="0"/>
          </a:p>
        </p:txBody>
      </p:sp>
      <p:sp>
        <p:nvSpPr>
          <p:cNvPr id="6" name="Rectangle 5">
            <a:extLst>
              <a:ext uri="{FF2B5EF4-FFF2-40B4-BE49-F238E27FC236}">
                <a16:creationId xmlns:a16="http://schemas.microsoft.com/office/drawing/2014/main" id="{4A525CBE-EB1B-2D43-B710-F40482EC4E09}"/>
              </a:ext>
            </a:extLst>
          </p:cNvPr>
          <p:cNvSpPr/>
          <p:nvPr/>
        </p:nvSpPr>
        <p:spPr>
          <a:xfrm>
            <a:off x="850900" y="2255349"/>
            <a:ext cx="11341100" cy="4062651"/>
          </a:xfrm>
          <a:prstGeom prst="rect">
            <a:avLst/>
          </a:prstGeom>
        </p:spPr>
        <p:txBody>
          <a:bodyPr wrap="square">
            <a:spAutoFit/>
          </a:bodyPr>
          <a:lstStyle/>
          <a:p>
            <a:r>
              <a:rPr lang="en-US" b="1" dirty="0" err="1">
                <a:solidFill>
                  <a:schemeClr val="tx1">
                    <a:lumMod val="75000"/>
                    <a:lumOff val="25000"/>
                  </a:schemeClr>
                </a:solidFill>
                <a:latin typeface="Menlo" panose="020B0609030804020204" pitchFamily="49" charset="0"/>
              </a:rPr>
              <a:t>mongodb</a:t>
            </a:r>
            <a:r>
              <a:rPr lang="en-US" dirty="0">
                <a:solidFill>
                  <a:srgbClr val="000000"/>
                </a:solidFill>
                <a:latin typeface="Menlo" panose="020B0609030804020204" pitchFamily="49" charset="0"/>
              </a:rPr>
              <a:t>://</a:t>
            </a:r>
            <a:r>
              <a:rPr lang="en-US" b="1" dirty="0">
                <a:solidFill>
                  <a:schemeClr val="accent1"/>
                </a:solidFill>
                <a:latin typeface="Menlo" panose="020B0609030804020204" pitchFamily="49" charset="0"/>
              </a:rPr>
              <a:t>admin:Tiger123!</a:t>
            </a:r>
            <a:r>
              <a:rPr lang="en-US" dirty="0">
                <a:solidFill>
                  <a:srgbClr val="000000"/>
                </a:solidFill>
                <a:latin typeface="Menlo" panose="020B0609030804020204" pitchFamily="49" charset="0"/>
              </a:rPr>
              <a:t>@</a:t>
            </a:r>
            <a:br>
              <a:rPr lang="en-US" dirty="0">
                <a:solidFill>
                  <a:srgbClr val="000000"/>
                </a:solidFill>
                <a:latin typeface="Menlo" panose="020B0609030804020204" pitchFamily="49" charset="0"/>
              </a:rPr>
            </a:br>
            <a:br>
              <a:rPr lang="en-US" dirty="0">
                <a:solidFill>
                  <a:srgbClr val="000000"/>
                </a:solidFill>
                <a:latin typeface="Menlo" panose="020B0609030804020204" pitchFamily="49" charset="0"/>
              </a:rPr>
            </a:br>
            <a:br>
              <a:rPr lang="en-US" dirty="0">
                <a:solidFill>
                  <a:srgbClr val="000000"/>
                </a:solidFill>
                <a:latin typeface="Menlo" panose="020B0609030804020204" pitchFamily="49" charset="0"/>
              </a:rPr>
            </a:br>
            <a:br>
              <a:rPr lang="en-US" dirty="0">
                <a:solidFill>
                  <a:srgbClr val="000000"/>
                </a:solidFill>
                <a:latin typeface="Menlo" panose="020B0609030804020204" pitchFamily="49" charset="0"/>
              </a:rPr>
            </a:br>
            <a:endParaRPr lang="en-US" dirty="0">
              <a:solidFill>
                <a:srgbClr val="000000"/>
              </a:solidFill>
              <a:latin typeface="Menlo" panose="020B0609030804020204" pitchFamily="49" charset="0"/>
            </a:endParaRPr>
          </a:p>
          <a:p>
            <a:br>
              <a:rPr lang="en-US" dirty="0">
                <a:solidFill>
                  <a:srgbClr val="000000"/>
                </a:solidFill>
                <a:latin typeface="Menlo" panose="020B0609030804020204" pitchFamily="49" charset="0"/>
              </a:rPr>
            </a:br>
            <a:r>
              <a:rPr lang="en-US" sz="2000" b="1" dirty="0">
                <a:solidFill>
                  <a:schemeClr val="accent4"/>
                </a:solidFill>
                <a:latin typeface="Menlo" panose="020B0609030804020204" pitchFamily="49" charset="0"/>
              </a:rPr>
              <a:t>g0a51db2590de87-demo.adb-dev.eu-frankfurt-1.oraclecloudapps.com:27017</a:t>
            </a:r>
            <a:r>
              <a:rPr lang="en-US" sz="2000" dirty="0">
                <a:solidFill>
                  <a:srgbClr val="000000"/>
                </a:solidFill>
                <a:latin typeface="Menlo" panose="020B0609030804020204" pitchFamily="49" charset="0"/>
              </a:rPr>
              <a:t>/</a:t>
            </a:r>
            <a:br>
              <a:rPr lang="en-US" dirty="0">
                <a:solidFill>
                  <a:srgbClr val="000000"/>
                </a:solidFill>
                <a:latin typeface="Menlo" panose="020B0609030804020204" pitchFamily="49" charset="0"/>
              </a:rPr>
            </a:br>
            <a:br>
              <a:rPr lang="en-US" dirty="0">
                <a:solidFill>
                  <a:srgbClr val="000000"/>
                </a:solidFill>
                <a:latin typeface="Menlo" panose="020B0609030804020204" pitchFamily="49" charset="0"/>
              </a:rPr>
            </a:br>
            <a:br>
              <a:rPr lang="en-US" dirty="0">
                <a:solidFill>
                  <a:srgbClr val="000000"/>
                </a:solidFill>
                <a:latin typeface="Menlo" panose="020B0609030804020204" pitchFamily="49" charset="0"/>
              </a:rPr>
            </a:br>
            <a:br>
              <a:rPr lang="en-US" dirty="0">
                <a:solidFill>
                  <a:srgbClr val="000000"/>
                </a:solidFill>
                <a:latin typeface="Menlo" panose="020B0609030804020204" pitchFamily="49" charset="0"/>
              </a:rPr>
            </a:br>
            <a:br>
              <a:rPr lang="en-US" dirty="0">
                <a:solidFill>
                  <a:srgbClr val="000000"/>
                </a:solidFill>
                <a:latin typeface="Menlo" panose="020B0609030804020204" pitchFamily="49" charset="0"/>
              </a:rPr>
            </a:br>
            <a:br>
              <a:rPr lang="en-US" dirty="0">
                <a:solidFill>
                  <a:srgbClr val="000000"/>
                </a:solidFill>
                <a:latin typeface="Menlo" panose="020B0609030804020204" pitchFamily="49" charset="0"/>
              </a:rPr>
            </a:br>
            <a:r>
              <a:rPr lang="en-US" sz="2000" b="1" dirty="0" err="1">
                <a:solidFill>
                  <a:schemeClr val="accent1"/>
                </a:solidFill>
                <a:latin typeface="Menlo" panose="020B0609030804020204" pitchFamily="49" charset="0"/>
              </a:rPr>
              <a:t>admin</a:t>
            </a:r>
            <a:r>
              <a:rPr lang="en-US" sz="2000" dirty="0" err="1">
                <a:solidFill>
                  <a:srgbClr val="000000"/>
                </a:solidFill>
                <a:latin typeface="Menlo" panose="020B0609030804020204" pitchFamily="49" charset="0"/>
              </a:rPr>
              <a:t>?</a:t>
            </a:r>
            <a:r>
              <a:rPr lang="en-US" sz="2000" b="1" dirty="0" err="1">
                <a:solidFill>
                  <a:srgbClr val="3560A2"/>
                </a:solidFill>
                <a:latin typeface="Menlo" panose="020B0609030804020204" pitchFamily="49" charset="0"/>
              </a:rPr>
              <a:t>authMechanism</a:t>
            </a:r>
            <a:r>
              <a:rPr lang="en-US" sz="2000" b="1" dirty="0">
                <a:solidFill>
                  <a:srgbClr val="3560A2"/>
                </a:solidFill>
                <a:latin typeface="Menlo" panose="020B0609030804020204" pitchFamily="49" charset="0"/>
              </a:rPr>
              <a:t>=PLAIN</a:t>
            </a:r>
            <a:r>
              <a:rPr lang="en-US" sz="2000" dirty="0">
                <a:latin typeface="Menlo" panose="020B0609030804020204" pitchFamily="49" charset="0"/>
              </a:rPr>
              <a:t>&amp;</a:t>
            </a:r>
            <a:r>
              <a:rPr lang="en-US" sz="2000" b="1" dirty="0">
                <a:solidFill>
                  <a:srgbClr val="3560A2"/>
                </a:solidFill>
                <a:latin typeface="Menlo" panose="020B0609030804020204" pitchFamily="49" charset="0"/>
              </a:rPr>
              <a:t>authSource=$external</a:t>
            </a:r>
            <a:r>
              <a:rPr lang="en-US" sz="2000" dirty="0">
                <a:solidFill>
                  <a:srgbClr val="000000"/>
                </a:solidFill>
                <a:latin typeface="Menlo" panose="020B0609030804020204" pitchFamily="49" charset="0"/>
              </a:rPr>
              <a:t>&amp;</a:t>
            </a:r>
            <a:r>
              <a:rPr lang="en-US" sz="2000" b="1" dirty="0">
                <a:solidFill>
                  <a:srgbClr val="3560A2"/>
                </a:solidFill>
                <a:latin typeface="Menlo" panose="020B0609030804020204" pitchFamily="49" charset="0"/>
              </a:rPr>
              <a:t>ssl=true</a:t>
            </a:r>
            <a:br>
              <a:rPr lang="en-US" sz="2000" b="1" dirty="0">
                <a:solidFill>
                  <a:srgbClr val="3560A2"/>
                </a:solidFill>
                <a:latin typeface="Menlo" panose="020B0609030804020204" pitchFamily="49" charset="0"/>
              </a:rPr>
            </a:br>
            <a:r>
              <a:rPr lang="en-US" sz="2000" dirty="0">
                <a:latin typeface="Menlo" panose="020B0609030804020204" pitchFamily="49" charset="0"/>
              </a:rPr>
              <a:t>&amp;</a:t>
            </a:r>
            <a:r>
              <a:rPr lang="en-US" sz="2000" b="1" dirty="0" err="1">
                <a:solidFill>
                  <a:srgbClr val="3560A2"/>
                </a:solidFill>
                <a:latin typeface="Menlo" panose="020B0609030804020204" pitchFamily="49" charset="0"/>
              </a:rPr>
              <a:t>loadBalanced</a:t>
            </a:r>
            <a:r>
              <a:rPr lang="en-US" sz="2000" b="1" dirty="0">
                <a:solidFill>
                  <a:srgbClr val="3560A2"/>
                </a:solidFill>
                <a:latin typeface="Menlo" panose="020B0609030804020204" pitchFamily="49" charset="0"/>
              </a:rPr>
              <a:t>=</a:t>
            </a:r>
            <a:r>
              <a:rPr lang="en-US" sz="2000" b="1" dirty="0" err="1">
                <a:solidFill>
                  <a:srgbClr val="3560A2"/>
                </a:solidFill>
                <a:latin typeface="Menlo" panose="020B0609030804020204" pitchFamily="49" charset="0"/>
              </a:rPr>
              <a:t>true</a:t>
            </a:r>
            <a:r>
              <a:rPr lang="en-US" sz="2000" dirty="0" err="1">
                <a:latin typeface="Menlo" panose="020B0609030804020204" pitchFamily="49" charset="0"/>
              </a:rPr>
              <a:t>&amp;</a:t>
            </a:r>
            <a:r>
              <a:rPr lang="en-US" sz="2000" b="1" dirty="0" err="1">
                <a:solidFill>
                  <a:srgbClr val="3560A2"/>
                </a:solidFill>
                <a:latin typeface="Menlo" panose="020B0609030804020204" pitchFamily="49" charset="0"/>
              </a:rPr>
              <a:t>retryWrites</a:t>
            </a:r>
            <a:r>
              <a:rPr lang="en-US" sz="2000" b="1" dirty="0">
                <a:solidFill>
                  <a:srgbClr val="3560A2"/>
                </a:solidFill>
                <a:latin typeface="Menlo" panose="020B0609030804020204" pitchFamily="49" charset="0"/>
              </a:rPr>
              <a:t>=false</a:t>
            </a:r>
            <a:endParaRPr lang="en-US" sz="2000" b="1" dirty="0">
              <a:solidFill>
                <a:srgbClr val="3560A2"/>
              </a:solidFill>
              <a:effectLst/>
              <a:latin typeface="Menlo" panose="020B0609030804020204" pitchFamily="49" charset="0"/>
            </a:endParaRPr>
          </a:p>
        </p:txBody>
      </p:sp>
      <p:sp>
        <p:nvSpPr>
          <p:cNvPr id="7" name="Left Brace 6">
            <a:extLst>
              <a:ext uri="{FF2B5EF4-FFF2-40B4-BE49-F238E27FC236}">
                <a16:creationId xmlns:a16="http://schemas.microsoft.com/office/drawing/2014/main" id="{C845460F-8659-0043-A97C-62E5415A67C5}"/>
              </a:ext>
            </a:extLst>
          </p:cNvPr>
          <p:cNvSpPr/>
          <p:nvPr/>
        </p:nvSpPr>
        <p:spPr>
          <a:xfrm rot="5400000">
            <a:off x="3375518" y="958913"/>
            <a:ext cx="148793" cy="2396565"/>
          </a:xfrm>
          <a:prstGeom prst="leftBrace">
            <a:avLst/>
          </a:prstGeom>
          <a:ln w="38100">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6A501D5E-5B1F-AF42-A81B-CB606176B165}"/>
              </a:ext>
            </a:extLst>
          </p:cNvPr>
          <p:cNvSpPr txBox="1"/>
          <p:nvPr/>
        </p:nvSpPr>
        <p:spPr>
          <a:xfrm>
            <a:off x="2456041" y="1732367"/>
            <a:ext cx="5211427" cy="338554"/>
          </a:xfrm>
          <a:prstGeom prst="rect">
            <a:avLst/>
          </a:prstGeom>
          <a:noFill/>
        </p:spPr>
        <p:txBody>
          <a:bodyPr wrap="none" rtlCol="0">
            <a:spAutoFit/>
          </a:bodyPr>
          <a:lstStyle/>
          <a:p>
            <a:r>
              <a:rPr lang="en-US" sz="1600" i="1" dirty="0">
                <a:solidFill>
                  <a:schemeClr val="tx1">
                    <a:lumMod val="75000"/>
                    <a:lumOff val="25000"/>
                  </a:schemeClr>
                </a:solidFill>
              </a:rPr>
              <a:t>database credentials  - user must have SODA_APP role</a:t>
            </a:r>
            <a:endParaRPr lang="en-US" sz="1600" dirty="0">
              <a:solidFill>
                <a:schemeClr val="tx1">
                  <a:lumMod val="75000"/>
                  <a:lumOff val="25000"/>
                </a:schemeClr>
              </a:solidFill>
            </a:endParaRPr>
          </a:p>
        </p:txBody>
      </p:sp>
      <p:sp>
        <p:nvSpPr>
          <p:cNvPr id="9" name="Left Brace 8">
            <a:extLst>
              <a:ext uri="{FF2B5EF4-FFF2-40B4-BE49-F238E27FC236}">
                <a16:creationId xmlns:a16="http://schemas.microsoft.com/office/drawing/2014/main" id="{CE930982-C900-2E44-8E1F-5DA40592064A}"/>
              </a:ext>
            </a:extLst>
          </p:cNvPr>
          <p:cNvSpPr/>
          <p:nvPr/>
        </p:nvSpPr>
        <p:spPr>
          <a:xfrm rot="5400000">
            <a:off x="1277967" y="5088869"/>
            <a:ext cx="124977" cy="791157"/>
          </a:xfrm>
          <a:prstGeom prst="leftBrace">
            <a:avLst/>
          </a:prstGeom>
          <a:ln w="38100">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5A964D83-3041-B14A-8677-905801BC4C2D}"/>
              </a:ext>
            </a:extLst>
          </p:cNvPr>
          <p:cNvSpPr txBox="1"/>
          <p:nvPr/>
        </p:nvSpPr>
        <p:spPr>
          <a:xfrm>
            <a:off x="447121" y="4773969"/>
            <a:ext cx="4201076" cy="584775"/>
          </a:xfrm>
          <a:prstGeom prst="rect">
            <a:avLst/>
          </a:prstGeom>
          <a:noFill/>
        </p:spPr>
        <p:txBody>
          <a:bodyPr wrap="square" rtlCol="0">
            <a:spAutoFit/>
          </a:bodyPr>
          <a:lstStyle/>
          <a:p>
            <a:r>
              <a:rPr lang="en-US" sz="1600" i="1" dirty="0">
                <a:solidFill>
                  <a:schemeClr val="tx1">
                    <a:lumMod val="75000"/>
                    <a:lumOff val="25000"/>
                  </a:schemeClr>
                </a:solidFill>
              </a:rPr>
              <a:t>Mongo database == </a:t>
            </a:r>
            <a:br>
              <a:rPr lang="en-US" sz="1600" i="1" dirty="0">
                <a:solidFill>
                  <a:schemeClr val="tx1">
                    <a:lumMod val="75000"/>
                    <a:lumOff val="25000"/>
                  </a:schemeClr>
                </a:solidFill>
              </a:rPr>
            </a:br>
            <a:r>
              <a:rPr lang="en-US" sz="1600" i="1" dirty="0">
                <a:solidFill>
                  <a:schemeClr val="tx1">
                    <a:lumMod val="75000"/>
                    <a:lumOff val="25000"/>
                  </a:schemeClr>
                </a:solidFill>
              </a:rPr>
              <a:t>Oracle schema</a:t>
            </a:r>
            <a:endParaRPr lang="en-US" sz="1600" dirty="0">
              <a:solidFill>
                <a:schemeClr val="tx1">
                  <a:lumMod val="75000"/>
                  <a:lumOff val="25000"/>
                </a:schemeClr>
              </a:solidFill>
            </a:endParaRPr>
          </a:p>
        </p:txBody>
      </p:sp>
      <p:sp>
        <p:nvSpPr>
          <p:cNvPr id="16" name="Left Brace 15">
            <a:extLst>
              <a:ext uri="{FF2B5EF4-FFF2-40B4-BE49-F238E27FC236}">
                <a16:creationId xmlns:a16="http://schemas.microsoft.com/office/drawing/2014/main" id="{F5501AE1-3D4A-0046-99A4-67C336A486B1}"/>
              </a:ext>
            </a:extLst>
          </p:cNvPr>
          <p:cNvSpPr/>
          <p:nvPr/>
        </p:nvSpPr>
        <p:spPr>
          <a:xfrm rot="5400000">
            <a:off x="5606508" y="-926073"/>
            <a:ext cx="280040" cy="9577904"/>
          </a:xfrm>
          <a:prstGeom prst="leftBrace">
            <a:avLst/>
          </a:prstGeom>
          <a:ln w="38100">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6BBC5A8A-D960-4743-B648-DCA16C1C8BB0}"/>
              </a:ext>
            </a:extLst>
          </p:cNvPr>
          <p:cNvSpPr txBox="1"/>
          <p:nvPr/>
        </p:nvSpPr>
        <p:spPr>
          <a:xfrm>
            <a:off x="4000448" y="3309306"/>
            <a:ext cx="3369577" cy="338554"/>
          </a:xfrm>
          <a:prstGeom prst="rect">
            <a:avLst/>
          </a:prstGeom>
          <a:noFill/>
        </p:spPr>
        <p:txBody>
          <a:bodyPr wrap="none" rtlCol="0">
            <a:spAutoFit/>
          </a:bodyPr>
          <a:lstStyle/>
          <a:p>
            <a:r>
              <a:rPr lang="en-US" sz="1600" i="1" dirty="0">
                <a:solidFill>
                  <a:schemeClr val="tx1">
                    <a:lumMod val="75000"/>
                    <a:lumOff val="25000"/>
                  </a:schemeClr>
                </a:solidFill>
              </a:rPr>
              <a:t>hostname identifies your database</a:t>
            </a:r>
            <a:endParaRPr lang="en-US" sz="1600" dirty="0">
              <a:solidFill>
                <a:schemeClr val="tx1">
                  <a:lumMod val="75000"/>
                  <a:lumOff val="25000"/>
                </a:schemeClr>
              </a:solidFill>
            </a:endParaRPr>
          </a:p>
        </p:txBody>
      </p:sp>
      <p:sp>
        <p:nvSpPr>
          <p:cNvPr id="18" name="Left Brace 17">
            <a:extLst>
              <a:ext uri="{FF2B5EF4-FFF2-40B4-BE49-F238E27FC236}">
                <a16:creationId xmlns:a16="http://schemas.microsoft.com/office/drawing/2014/main" id="{1DF39FBB-0846-BF45-90EA-E154B39DFE32}"/>
              </a:ext>
            </a:extLst>
          </p:cNvPr>
          <p:cNvSpPr/>
          <p:nvPr/>
        </p:nvSpPr>
        <p:spPr>
          <a:xfrm rot="5400000">
            <a:off x="8483301" y="4925885"/>
            <a:ext cx="124974" cy="1125219"/>
          </a:xfrm>
          <a:prstGeom prst="leftBrace">
            <a:avLst/>
          </a:prstGeom>
          <a:ln w="38100">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995CABE2-9EAE-DE47-8C83-919F1051D7A6}"/>
              </a:ext>
            </a:extLst>
          </p:cNvPr>
          <p:cNvSpPr txBox="1"/>
          <p:nvPr/>
        </p:nvSpPr>
        <p:spPr>
          <a:xfrm>
            <a:off x="7722912" y="5020190"/>
            <a:ext cx="4201076" cy="338554"/>
          </a:xfrm>
          <a:prstGeom prst="rect">
            <a:avLst/>
          </a:prstGeom>
          <a:noFill/>
        </p:spPr>
        <p:txBody>
          <a:bodyPr wrap="square" rtlCol="0">
            <a:spAutoFit/>
          </a:bodyPr>
          <a:lstStyle/>
          <a:p>
            <a:r>
              <a:rPr lang="en-US" sz="1600" i="1" dirty="0">
                <a:solidFill>
                  <a:schemeClr val="tx1">
                    <a:lumMod val="75000"/>
                    <a:lumOff val="25000"/>
                  </a:schemeClr>
                </a:solidFill>
              </a:rPr>
              <a:t>TLS/SSL required</a:t>
            </a:r>
            <a:endParaRPr lang="en-US" sz="1600" dirty="0">
              <a:solidFill>
                <a:schemeClr val="tx1">
                  <a:lumMod val="75000"/>
                  <a:lumOff val="25000"/>
                </a:schemeClr>
              </a:solidFill>
            </a:endParaRPr>
          </a:p>
        </p:txBody>
      </p:sp>
      <p:sp>
        <p:nvSpPr>
          <p:cNvPr id="20" name="Title 3">
            <a:extLst>
              <a:ext uri="{FF2B5EF4-FFF2-40B4-BE49-F238E27FC236}">
                <a16:creationId xmlns:a16="http://schemas.microsoft.com/office/drawing/2014/main" id="{19EB326B-C2F1-BD48-BF06-A8A014B00292}"/>
              </a:ext>
            </a:extLst>
          </p:cNvPr>
          <p:cNvSpPr txBox="1">
            <a:spLocks/>
          </p:cNvSpPr>
          <p:nvPr/>
        </p:nvSpPr>
        <p:spPr>
          <a:xfrm>
            <a:off x="762000" y="583222"/>
            <a:ext cx="10671048" cy="822960"/>
          </a:xfrm>
          <a:prstGeom prst="rect">
            <a:avLst/>
          </a:prstGeom>
        </p:spPr>
        <p:txBody>
          <a:bodyPr vert="horz" lIns="0" tIns="0" rIns="0" bIns="0" rtlCol="0" anchor="b">
            <a:noAutofit/>
          </a:bodyPr>
          <a:lstStyle>
            <a:lvl1pPr algn="l" defTabSz="914400" rtl="0" eaLnBrk="1" latinLnBrk="0" hangingPunct="1">
              <a:lnSpc>
                <a:spcPct val="95000"/>
              </a:lnSpc>
              <a:spcBef>
                <a:spcPct val="0"/>
              </a:spcBef>
              <a:buNone/>
              <a:defRPr lang="en-US" sz="2400" b="1" i="0" kern="1200" baseline="0">
                <a:solidFill>
                  <a:schemeClr val="tx1"/>
                </a:solidFill>
                <a:latin typeface="Oracle Sans" panose="020B0503020204020204" pitchFamily="34" charset="0"/>
                <a:ea typeface="+mn-ea"/>
                <a:cs typeface="Oracle Sans" panose="020B0503020204020204" pitchFamily="34" charset="0"/>
              </a:defRPr>
            </a:lvl1pPr>
          </a:lstStyle>
          <a:p>
            <a:r>
              <a:rPr lang="en-US" sz="3600" b="0" dirty="0"/>
              <a:t>Connection String</a:t>
            </a:r>
          </a:p>
        </p:txBody>
      </p:sp>
    </p:spTree>
    <p:extLst>
      <p:ext uri="{BB962C8B-B14F-4D97-AF65-F5344CB8AC3E}">
        <p14:creationId xmlns:p14="http://schemas.microsoft.com/office/powerpoint/2010/main" val="1921205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54E160D2-BFC5-9B4E-AD4B-A756ED9BBF1D}"/>
              </a:ext>
            </a:extLst>
          </p:cNvPr>
          <p:cNvSpPr>
            <a:spLocks noGrp="1"/>
          </p:cNvSpPr>
          <p:nvPr>
            <p:ph type="body" sz="quarter" idx="11"/>
          </p:nvPr>
        </p:nvSpPr>
        <p:spPr>
          <a:xfrm>
            <a:off x="762000" y="1192979"/>
            <a:ext cx="10671048" cy="330540"/>
          </a:xfrm>
        </p:spPr>
        <p:txBody>
          <a:bodyPr/>
          <a:lstStyle/>
          <a:p>
            <a:r>
              <a:rPr lang="en-US" sz="2400" i="1" dirty="0"/>
              <a:t>Provides the same benefits as NoSQL document stores</a:t>
            </a:r>
          </a:p>
        </p:txBody>
      </p:sp>
      <p:sp>
        <p:nvSpPr>
          <p:cNvPr id="2" name="Title 1">
            <a:extLst>
              <a:ext uri="{FF2B5EF4-FFF2-40B4-BE49-F238E27FC236}">
                <a16:creationId xmlns:a16="http://schemas.microsoft.com/office/drawing/2014/main" id="{BD40D5BB-0493-A74D-9D82-17E2E312B861}"/>
              </a:ext>
            </a:extLst>
          </p:cNvPr>
          <p:cNvSpPr>
            <a:spLocks noGrp="1"/>
          </p:cNvSpPr>
          <p:nvPr>
            <p:ph type="title"/>
          </p:nvPr>
        </p:nvSpPr>
        <p:spPr>
          <a:xfrm>
            <a:off x="768875" y="351147"/>
            <a:ext cx="10671048" cy="822960"/>
          </a:xfrm>
        </p:spPr>
        <p:txBody>
          <a:bodyPr/>
          <a:lstStyle/>
          <a:p>
            <a:r>
              <a:rPr lang="en-US" sz="3600" dirty="0"/>
              <a:t>Autonomous </a:t>
            </a:r>
            <a:r>
              <a:rPr lang="en-US" sz="3600" dirty="0">
                <a:solidFill>
                  <a:schemeClr val="accent1"/>
                </a:solidFill>
              </a:rPr>
              <a:t>JSON Database</a:t>
            </a:r>
            <a:endParaRPr lang="en-US" sz="3600" dirty="0"/>
          </a:p>
        </p:txBody>
      </p:sp>
      <p:sp>
        <p:nvSpPr>
          <p:cNvPr id="4" name="Footer Placeholder 3">
            <a:extLst>
              <a:ext uri="{FF2B5EF4-FFF2-40B4-BE49-F238E27FC236}">
                <a16:creationId xmlns:a16="http://schemas.microsoft.com/office/drawing/2014/main" id="{25BBD675-5A27-7145-B310-51D8A6FF7A93}"/>
              </a:ext>
            </a:extLst>
          </p:cNvPr>
          <p:cNvSpPr>
            <a:spLocks noGrp="1"/>
          </p:cNvSpPr>
          <p:nvPr>
            <p:ph type="ftr" sz="quarter" idx="13"/>
          </p:nvPr>
        </p:nvSpPr>
        <p:spPr>
          <a:xfrm>
            <a:off x="1127759" y="6423978"/>
            <a:ext cx="5745379" cy="365125"/>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Copyright © 2022, Oracle and/or its affiliates</a:t>
            </a:r>
          </a:p>
        </p:txBody>
      </p:sp>
      <p:sp>
        <p:nvSpPr>
          <p:cNvPr id="63" name="Text Placeholder 13">
            <a:extLst>
              <a:ext uri="{FF2B5EF4-FFF2-40B4-BE49-F238E27FC236}">
                <a16:creationId xmlns:a16="http://schemas.microsoft.com/office/drawing/2014/main" id="{227B68CB-084D-6643-A09D-B26AC8040C52}"/>
              </a:ext>
            </a:extLst>
          </p:cNvPr>
          <p:cNvSpPr txBox="1">
            <a:spLocks/>
          </p:cNvSpPr>
          <p:nvPr/>
        </p:nvSpPr>
        <p:spPr>
          <a:xfrm>
            <a:off x="9322601" y="4529201"/>
            <a:ext cx="2357574" cy="984674"/>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dirty="0"/>
              <a:t>Low price, </a:t>
            </a:r>
            <a:br>
              <a:rPr lang="en-US" dirty="0"/>
            </a:br>
            <a:r>
              <a:rPr lang="en-US" dirty="0"/>
              <a:t>always-free tier</a:t>
            </a:r>
          </a:p>
        </p:txBody>
      </p:sp>
      <p:grpSp>
        <p:nvGrpSpPr>
          <p:cNvPr id="22" name="Group 21">
            <a:extLst>
              <a:ext uri="{FF2B5EF4-FFF2-40B4-BE49-F238E27FC236}">
                <a16:creationId xmlns:a16="http://schemas.microsoft.com/office/drawing/2014/main" id="{40CD124E-BBC1-644D-A80C-7140E491F2D8}"/>
              </a:ext>
            </a:extLst>
          </p:cNvPr>
          <p:cNvGrpSpPr/>
          <p:nvPr/>
        </p:nvGrpSpPr>
        <p:grpSpPr>
          <a:xfrm>
            <a:off x="9677326" y="2706365"/>
            <a:ext cx="1648130" cy="1597852"/>
            <a:chOff x="9791793" y="2441672"/>
            <a:chExt cx="1648130" cy="1597852"/>
          </a:xfrm>
        </p:grpSpPr>
        <p:grpSp>
          <p:nvGrpSpPr>
            <p:cNvPr id="53" name="Group 52">
              <a:extLst>
                <a:ext uri="{FF2B5EF4-FFF2-40B4-BE49-F238E27FC236}">
                  <a16:creationId xmlns:a16="http://schemas.microsoft.com/office/drawing/2014/main" id="{D7D710B3-5959-114F-A5E5-2A33B60BAB99}"/>
                </a:ext>
              </a:extLst>
            </p:cNvPr>
            <p:cNvGrpSpPr/>
            <p:nvPr/>
          </p:nvGrpSpPr>
          <p:grpSpPr>
            <a:xfrm>
              <a:off x="9791793" y="2441672"/>
              <a:ext cx="1648130" cy="1597852"/>
              <a:chOff x="1045009" y="2684551"/>
              <a:chExt cx="705040" cy="654097"/>
            </a:xfrm>
          </p:grpSpPr>
          <p:pic>
            <p:nvPicPr>
              <p:cNvPr id="54" name="Picture 53" descr="A picture containing drawing&#10;&#10;Description automatically generated">
                <a:extLst>
                  <a:ext uri="{FF2B5EF4-FFF2-40B4-BE49-F238E27FC236}">
                    <a16:creationId xmlns:a16="http://schemas.microsoft.com/office/drawing/2014/main" id="{20076F8D-9D56-2F49-9B92-E4F4CA719F2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45009" y="2684551"/>
                <a:ext cx="705040" cy="654097"/>
              </a:xfrm>
              <a:prstGeom prst="rect">
                <a:avLst/>
              </a:prstGeom>
            </p:spPr>
          </p:pic>
          <p:sp>
            <p:nvSpPr>
              <p:cNvPr id="55" name="Rectangle 54">
                <a:extLst>
                  <a:ext uri="{FF2B5EF4-FFF2-40B4-BE49-F238E27FC236}">
                    <a16:creationId xmlns:a16="http://schemas.microsoft.com/office/drawing/2014/main" id="{A770085E-8B84-4A46-B424-8AC5491C22B7}"/>
                  </a:ext>
                </a:extLst>
              </p:cNvPr>
              <p:cNvSpPr/>
              <p:nvPr/>
            </p:nvSpPr>
            <p:spPr>
              <a:xfrm>
                <a:off x="1093476" y="2752358"/>
                <a:ext cx="608104" cy="507771"/>
              </a:xfrm>
              <a:prstGeom prst="rect">
                <a:avLst/>
              </a:prstGeom>
              <a:solidFill>
                <a:srgbClr val="E05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Rectangle 55">
              <a:extLst>
                <a:ext uri="{FF2B5EF4-FFF2-40B4-BE49-F238E27FC236}">
                  <a16:creationId xmlns:a16="http://schemas.microsoft.com/office/drawing/2014/main" id="{890DB127-CE74-8F4C-8855-C860DB4C572F}"/>
                </a:ext>
              </a:extLst>
            </p:cNvPr>
            <p:cNvSpPr/>
            <p:nvPr/>
          </p:nvSpPr>
          <p:spPr>
            <a:xfrm>
              <a:off x="10231811" y="2581183"/>
              <a:ext cx="787395" cy="1292662"/>
            </a:xfrm>
            <a:prstGeom prst="rect">
              <a:avLst/>
            </a:prstGeom>
          </p:spPr>
          <p:txBody>
            <a:bodyPr wrap="none">
              <a:spAutoFit/>
            </a:bodyPr>
            <a:lstStyle/>
            <a:p>
              <a:r>
                <a:rPr lang="en-US" sz="7800" dirty="0">
                  <a:solidFill>
                    <a:schemeClr val="bg1"/>
                  </a:solidFill>
                  <a:latin typeface="Menlo" panose="020B0609030804020204" pitchFamily="49" charset="0"/>
                  <a:ea typeface="Menlo" panose="020B0609030804020204" pitchFamily="49" charset="0"/>
                  <a:cs typeface="Menlo" panose="020B0609030804020204" pitchFamily="49" charset="0"/>
                </a:rPr>
                <a:t>$</a:t>
              </a:r>
            </a:p>
          </p:txBody>
        </p:sp>
      </p:grpSp>
      <p:sp>
        <p:nvSpPr>
          <p:cNvPr id="9" name="Rectangle 8">
            <a:extLst>
              <a:ext uri="{FF2B5EF4-FFF2-40B4-BE49-F238E27FC236}">
                <a16:creationId xmlns:a16="http://schemas.microsoft.com/office/drawing/2014/main" id="{7B2213F0-EDEE-DA45-9322-CF3CADE5CCB5}"/>
              </a:ext>
            </a:extLst>
          </p:cNvPr>
          <p:cNvSpPr/>
          <p:nvPr/>
        </p:nvSpPr>
        <p:spPr>
          <a:xfrm>
            <a:off x="6732661" y="4548779"/>
            <a:ext cx="1821717" cy="369332"/>
          </a:xfrm>
          <a:prstGeom prst="rect">
            <a:avLst/>
          </a:prstGeom>
        </p:spPr>
        <p:txBody>
          <a:bodyPr wrap="none">
            <a:spAutoFit/>
          </a:bodyPr>
          <a:lstStyle/>
          <a:p>
            <a:r>
              <a:rPr lang="en-US" dirty="0"/>
              <a:t>Highly available</a:t>
            </a:r>
          </a:p>
        </p:txBody>
      </p:sp>
      <p:grpSp>
        <p:nvGrpSpPr>
          <p:cNvPr id="24" name="Group 23">
            <a:extLst>
              <a:ext uri="{FF2B5EF4-FFF2-40B4-BE49-F238E27FC236}">
                <a16:creationId xmlns:a16="http://schemas.microsoft.com/office/drawing/2014/main" id="{19970ACC-B8DF-5C4B-9ACA-9054498026BB}"/>
              </a:ext>
            </a:extLst>
          </p:cNvPr>
          <p:cNvGrpSpPr/>
          <p:nvPr/>
        </p:nvGrpSpPr>
        <p:grpSpPr>
          <a:xfrm>
            <a:off x="6757712" y="2706365"/>
            <a:ext cx="1648130" cy="1597852"/>
            <a:chOff x="6978911" y="2454756"/>
            <a:chExt cx="1648130" cy="1597852"/>
          </a:xfrm>
        </p:grpSpPr>
        <p:grpSp>
          <p:nvGrpSpPr>
            <p:cNvPr id="49" name="Group 48">
              <a:extLst>
                <a:ext uri="{FF2B5EF4-FFF2-40B4-BE49-F238E27FC236}">
                  <a16:creationId xmlns:a16="http://schemas.microsoft.com/office/drawing/2014/main" id="{E698D462-964F-4B4F-8A2C-406E9682F496}"/>
                </a:ext>
              </a:extLst>
            </p:cNvPr>
            <p:cNvGrpSpPr/>
            <p:nvPr/>
          </p:nvGrpSpPr>
          <p:grpSpPr>
            <a:xfrm>
              <a:off x="6978911" y="2454756"/>
              <a:ext cx="1648130" cy="1597852"/>
              <a:chOff x="1045009" y="2684551"/>
              <a:chExt cx="705040" cy="654097"/>
            </a:xfrm>
          </p:grpSpPr>
          <p:pic>
            <p:nvPicPr>
              <p:cNvPr id="51" name="Picture 50" descr="A picture containing drawing&#10;&#10;Description automatically generated">
                <a:extLst>
                  <a:ext uri="{FF2B5EF4-FFF2-40B4-BE49-F238E27FC236}">
                    <a16:creationId xmlns:a16="http://schemas.microsoft.com/office/drawing/2014/main" id="{0E00662B-EC6E-F846-8ABF-9E9220E5496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45009" y="2684551"/>
                <a:ext cx="705040" cy="654097"/>
              </a:xfrm>
              <a:prstGeom prst="rect">
                <a:avLst/>
              </a:prstGeom>
            </p:spPr>
          </p:pic>
          <p:sp>
            <p:nvSpPr>
              <p:cNvPr id="52" name="Rectangle 51">
                <a:extLst>
                  <a:ext uri="{FF2B5EF4-FFF2-40B4-BE49-F238E27FC236}">
                    <a16:creationId xmlns:a16="http://schemas.microsoft.com/office/drawing/2014/main" id="{693E6D8D-49D9-9C40-BBA3-2C550951BB10}"/>
                  </a:ext>
                </a:extLst>
              </p:cNvPr>
              <p:cNvSpPr/>
              <p:nvPr/>
            </p:nvSpPr>
            <p:spPr>
              <a:xfrm>
                <a:off x="1093476" y="2752358"/>
                <a:ext cx="608104" cy="507771"/>
              </a:xfrm>
              <a:prstGeom prst="rect">
                <a:avLst/>
              </a:prstGeom>
              <a:solidFill>
                <a:srgbClr val="E05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2EAB8BF0-82A1-DB48-8436-9A04ECF832F3}"/>
                </a:ext>
              </a:extLst>
            </p:cNvPr>
            <p:cNvGrpSpPr/>
            <p:nvPr/>
          </p:nvGrpSpPr>
          <p:grpSpPr>
            <a:xfrm>
              <a:off x="7151770" y="2592129"/>
              <a:ext cx="1253633" cy="1440053"/>
              <a:chOff x="7151770" y="2592129"/>
              <a:chExt cx="1253633" cy="1440053"/>
            </a:xfrm>
          </p:grpSpPr>
          <p:sp>
            <p:nvSpPr>
              <p:cNvPr id="57" name="Rectangle 56">
                <a:extLst>
                  <a:ext uri="{FF2B5EF4-FFF2-40B4-BE49-F238E27FC236}">
                    <a16:creationId xmlns:a16="http://schemas.microsoft.com/office/drawing/2014/main" id="{9EB60DB0-3CCA-1E4F-AF2E-619C848CA430}"/>
                  </a:ext>
                </a:extLst>
              </p:cNvPr>
              <p:cNvSpPr/>
              <p:nvPr/>
            </p:nvSpPr>
            <p:spPr>
              <a:xfrm>
                <a:off x="7151770" y="2592129"/>
                <a:ext cx="825803" cy="800219"/>
              </a:xfrm>
              <a:prstGeom prst="rect">
                <a:avLst/>
              </a:prstGeom>
            </p:spPr>
            <p:txBody>
              <a:bodyPr wrap="none">
                <a:spAutoFit/>
              </a:bodyPr>
              <a:lstStyle/>
              <a:p>
                <a:r>
                  <a:rPr lang="en-US" sz="4600" dirty="0">
                    <a:solidFill>
                      <a:schemeClr val="bg1"/>
                    </a:solidFill>
                    <a:latin typeface="Oracle Sans" panose="020B0503020204020204" pitchFamily="34" charset="0"/>
                    <a:ea typeface="Menlo" panose="020B0609030804020204" pitchFamily="49" charset="0"/>
                    <a:cs typeface="Oracle Sans" panose="020B0503020204020204" pitchFamily="34" charset="0"/>
                  </a:rPr>
                  <a:t>24</a:t>
                </a:r>
              </a:p>
            </p:txBody>
          </p:sp>
          <p:sp>
            <p:nvSpPr>
              <p:cNvPr id="58" name="Rectangle 57">
                <a:extLst>
                  <a:ext uri="{FF2B5EF4-FFF2-40B4-BE49-F238E27FC236}">
                    <a16:creationId xmlns:a16="http://schemas.microsoft.com/office/drawing/2014/main" id="{35A4CEE9-E831-9649-A2D0-92E6F088F214}"/>
                  </a:ext>
                </a:extLst>
              </p:cNvPr>
              <p:cNvSpPr/>
              <p:nvPr/>
            </p:nvSpPr>
            <p:spPr>
              <a:xfrm>
                <a:off x="7901739" y="3231963"/>
                <a:ext cx="503664" cy="800219"/>
              </a:xfrm>
              <a:prstGeom prst="rect">
                <a:avLst/>
              </a:prstGeom>
            </p:spPr>
            <p:txBody>
              <a:bodyPr wrap="none">
                <a:spAutoFit/>
              </a:bodyPr>
              <a:lstStyle/>
              <a:p>
                <a:r>
                  <a:rPr lang="en-US" sz="4600" dirty="0">
                    <a:solidFill>
                      <a:schemeClr val="bg1"/>
                    </a:solidFill>
                    <a:latin typeface="Oracle Sans" panose="020B0503020204020204" pitchFamily="34" charset="0"/>
                    <a:ea typeface="Menlo" panose="020B0609030804020204" pitchFamily="49" charset="0"/>
                    <a:cs typeface="Oracle Sans" panose="020B0503020204020204" pitchFamily="34" charset="0"/>
                  </a:rPr>
                  <a:t>7</a:t>
                </a:r>
              </a:p>
            </p:txBody>
          </p:sp>
          <p:cxnSp>
            <p:nvCxnSpPr>
              <p:cNvPr id="12" name="Straight Connector 11">
                <a:extLst>
                  <a:ext uri="{FF2B5EF4-FFF2-40B4-BE49-F238E27FC236}">
                    <a16:creationId xmlns:a16="http://schemas.microsoft.com/office/drawing/2014/main" id="{D2B736BC-5F4A-3C40-BDA3-275D73BEE101}"/>
                  </a:ext>
                </a:extLst>
              </p:cNvPr>
              <p:cNvCxnSpPr>
                <a:cxnSpLocks/>
              </p:cNvCxnSpPr>
              <p:nvPr/>
            </p:nvCxnSpPr>
            <p:spPr>
              <a:xfrm flipV="1">
                <a:off x="7502218" y="2913383"/>
                <a:ext cx="743590" cy="772221"/>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grpSp>
      </p:grpSp>
      <p:sp>
        <p:nvSpPr>
          <p:cNvPr id="8" name="Rectangle 7">
            <a:extLst>
              <a:ext uri="{FF2B5EF4-FFF2-40B4-BE49-F238E27FC236}">
                <a16:creationId xmlns:a16="http://schemas.microsoft.com/office/drawing/2014/main" id="{1FE38C34-1DA3-774A-8F84-EA708B42066F}"/>
              </a:ext>
            </a:extLst>
          </p:cNvPr>
          <p:cNvSpPr/>
          <p:nvPr/>
        </p:nvSpPr>
        <p:spPr>
          <a:xfrm>
            <a:off x="3536338" y="4548779"/>
            <a:ext cx="2251642" cy="646331"/>
          </a:xfrm>
          <a:prstGeom prst="rect">
            <a:avLst/>
          </a:prstGeom>
        </p:spPr>
        <p:txBody>
          <a:bodyPr wrap="none">
            <a:spAutoFit/>
          </a:bodyPr>
          <a:lstStyle/>
          <a:p>
            <a:pPr algn="ctr"/>
            <a:r>
              <a:rPr lang="en-US" dirty="0"/>
              <a:t>Single-digit latency </a:t>
            </a:r>
            <a:br>
              <a:rPr lang="en-US" dirty="0"/>
            </a:br>
            <a:r>
              <a:rPr lang="en-US" dirty="0"/>
              <a:t>reads and writes</a:t>
            </a:r>
          </a:p>
        </p:txBody>
      </p:sp>
      <p:grpSp>
        <p:nvGrpSpPr>
          <p:cNvPr id="27" name="Group 26">
            <a:extLst>
              <a:ext uri="{FF2B5EF4-FFF2-40B4-BE49-F238E27FC236}">
                <a16:creationId xmlns:a16="http://schemas.microsoft.com/office/drawing/2014/main" id="{5EF0AACA-2957-0447-9F39-0A52EF44F0B2}"/>
              </a:ext>
            </a:extLst>
          </p:cNvPr>
          <p:cNvGrpSpPr/>
          <p:nvPr/>
        </p:nvGrpSpPr>
        <p:grpSpPr>
          <a:xfrm>
            <a:off x="3838097" y="2706365"/>
            <a:ext cx="1648130" cy="1597852"/>
            <a:chOff x="3890648" y="2441672"/>
            <a:chExt cx="1648130" cy="1597852"/>
          </a:xfrm>
        </p:grpSpPr>
        <p:grpSp>
          <p:nvGrpSpPr>
            <p:cNvPr id="40" name="Group 39">
              <a:extLst>
                <a:ext uri="{FF2B5EF4-FFF2-40B4-BE49-F238E27FC236}">
                  <a16:creationId xmlns:a16="http://schemas.microsoft.com/office/drawing/2014/main" id="{FEB7B408-225B-1E40-82DB-F08BFE2DFB0F}"/>
                </a:ext>
              </a:extLst>
            </p:cNvPr>
            <p:cNvGrpSpPr/>
            <p:nvPr/>
          </p:nvGrpSpPr>
          <p:grpSpPr>
            <a:xfrm>
              <a:off x="3890648" y="2441672"/>
              <a:ext cx="1648130" cy="1597852"/>
              <a:chOff x="1045009" y="2684551"/>
              <a:chExt cx="705040" cy="654097"/>
            </a:xfrm>
          </p:grpSpPr>
          <p:pic>
            <p:nvPicPr>
              <p:cNvPr id="44" name="Picture 43" descr="A picture containing drawing&#10;&#10;Description automatically generated">
                <a:extLst>
                  <a:ext uri="{FF2B5EF4-FFF2-40B4-BE49-F238E27FC236}">
                    <a16:creationId xmlns:a16="http://schemas.microsoft.com/office/drawing/2014/main" id="{12E37BAF-25F5-D144-8BF8-333A6E375E20}"/>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45009" y="2684551"/>
                <a:ext cx="705040" cy="654097"/>
              </a:xfrm>
              <a:prstGeom prst="rect">
                <a:avLst/>
              </a:prstGeom>
            </p:spPr>
          </p:pic>
          <p:sp>
            <p:nvSpPr>
              <p:cNvPr id="46" name="Rectangle 45">
                <a:extLst>
                  <a:ext uri="{FF2B5EF4-FFF2-40B4-BE49-F238E27FC236}">
                    <a16:creationId xmlns:a16="http://schemas.microsoft.com/office/drawing/2014/main" id="{8C79BE4E-0BB3-F14C-BD4D-B4D1298AF754}"/>
                  </a:ext>
                </a:extLst>
              </p:cNvPr>
              <p:cNvSpPr/>
              <p:nvPr/>
            </p:nvSpPr>
            <p:spPr>
              <a:xfrm>
                <a:off x="1093476" y="2752358"/>
                <a:ext cx="608104" cy="507771"/>
              </a:xfrm>
              <a:prstGeom prst="rect">
                <a:avLst/>
              </a:prstGeom>
              <a:solidFill>
                <a:srgbClr val="E05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a:extLst>
                <a:ext uri="{FF2B5EF4-FFF2-40B4-BE49-F238E27FC236}">
                  <a16:creationId xmlns:a16="http://schemas.microsoft.com/office/drawing/2014/main" id="{448C518B-5463-7E4D-80DB-A3F56D39CFCC}"/>
                </a:ext>
              </a:extLst>
            </p:cNvPr>
            <p:cNvGrpSpPr/>
            <p:nvPr/>
          </p:nvGrpSpPr>
          <p:grpSpPr>
            <a:xfrm>
              <a:off x="4310578" y="2769154"/>
              <a:ext cx="841980" cy="1043823"/>
              <a:chOff x="4302514" y="2647948"/>
              <a:chExt cx="864133" cy="1234491"/>
            </a:xfrm>
          </p:grpSpPr>
          <p:cxnSp>
            <p:nvCxnSpPr>
              <p:cNvPr id="67" name="Straight Connector 66">
                <a:extLst>
                  <a:ext uri="{FF2B5EF4-FFF2-40B4-BE49-F238E27FC236}">
                    <a16:creationId xmlns:a16="http://schemas.microsoft.com/office/drawing/2014/main" id="{0AA70A80-69BD-744E-9CA8-32890ED46BFC}"/>
                  </a:ext>
                </a:extLst>
              </p:cNvPr>
              <p:cNvCxnSpPr>
                <a:cxnSpLocks/>
              </p:cNvCxnSpPr>
              <p:nvPr/>
            </p:nvCxnSpPr>
            <p:spPr>
              <a:xfrm>
                <a:off x="4646642" y="2648459"/>
                <a:ext cx="344056" cy="0"/>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242FE37-344D-4244-AAE5-34FA5016D63F}"/>
                  </a:ext>
                </a:extLst>
              </p:cNvPr>
              <p:cNvCxnSpPr>
                <a:cxnSpLocks/>
              </p:cNvCxnSpPr>
              <p:nvPr/>
            </p:nvCxnSpPr>
            <p:spPr>
              <a:xfrm flipV="1">
                <a:off x="4791531" y="2680987"/>
                <a:ext cx="199167" cy="352778"/>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B672A05-3F51-B444-B665-2FE913893FBA}"/>
                  </a:ext>
                </a:extLst>
              </p:cNvPr>
              <p:cNvCxnSpPr>
                <a:cxnSpLocks/>
              </p:cNvCxnSpPr>
              <p:nvPr/>
            </p:nvCxnSpPr>
            <p:spPr>
              <a:xfrm>
                <a:off x="4824300" y="3033764"/>
                <a:ext cx="342347" cy="0"/>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9577B8A-DC1B-2742-8EE7-3D02294A9500}"/>
                  </a:ext>
                </a:extLst>
              </p:cNvPr>
              <p:cNvCxnSpPr>
                <a:cxnSpLocks/>
              </p:cNvCxnSpPr>
              <p:nvPr/>
            </p:nvCxnSpPr>
            <p:spPr>
              <a:xfrm flipV="1">
                <a:off x="4308668" y="3033466"/>
                <a:ext cx="857979" cy="848973"/>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35C4A87-2706-9444-86B6-D35880548CE9}"/>
                  </a:ext>
                </a:extLst>
              </p:cNvPr>
              <p:cNvCxnSpPr>
                <a:cxnSpLocks/>
              </p:cNvCxnSpPr>
              <p:nvPr/>
            </p:nvCxnSpPr>
            <p:spPr>
              <a:xfrm flipV="1">
                <a:off x="4302514" y="3229543"/>
                <a:ext cx="346142" cy="637411"/>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B7DAE1F-7AE2-C646-9B29-9D16CB12D1EB}"/>
                  </a:ext>
                </a:extLst>
              </p:cNvPr>
              <p:cNvCxnSpPr>
                <a:cxnSpLocks/>
              </p:cNvCxnSpPr>
              <p:nvPr/>
            </p:nvCxnSpPr>
            <p:spPr>
              <a:xfrm>
                <a:off x="4302514" y="3229543"/>
                <a:ext cx="344128" cy="0"/>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1E42897-E805-1D4D-9555-F8955160D373}"/>
                  </a:ext>
                </a:extLst>
              </p:cNvPr>
              <p:cNvCxnSpPr>
                <a:cxnSpLocks/>
              </p:cNvCxnSpPr>
              <p:nvPr/>
            </p:nvCxnSpPr>
            <p:spPr>
              <a:xfrm flipV="1">
                <a:off x="4302514" y="2647948"/>
                <a:ext cx="323940" cy="556074"/>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7" name="Rectangle 6">
            <a:extLst>
              <a:ext uri="{FF2B5EF4-FFF2-40B4-BE49-F238E27FC236}">
                <a16:creationId xmlns:a16="http://schemas.microsoft.com/office/drawing/2014/main" id="{41E157A5-CF42-C644-9D75-A607E97EF42A}"/>
              </a:ext>
            </a:extLst>
          </p:cNvPr>
          <p:cNvSpPr/>
          <p:nvPr/>
        </p:nvSpPr>
        <p:spPr>
          <a:xfrm>
            <a:off x="693573" y="4499946"/>
            <a:ext cx="1898084" cy="646331"/>
          </a:xfrm>
          <a:prstGeom prst="rect">
            <a:avLst/>
          </a:prstGeom>
        </p:spPr>
        <p:txBody>
          <a:bodyPr wrap="none">
            <a:spAutoFit/>
          </a:bodyPr>
          <a:lstStyle/>
          <a:p>
            <a:pPr algn="ctr"/>
            <a:r>
              <a:rPr lang="en-US" b="1" dirty="0"/>
              <a:t> </a:t>
            </a:r>
            <a:r>
              <a:rPr lang="en-US" dirty="0"/>
              <a:t>Elastic compute</a:t>
            </a:r>
            <a:br>
              <a:rPr lang="en-US" dirty="0"/>
            </a:br>
            <a:r>
              <a:rPr lang="en-US" dirty="0"/>
              <a:t> and storage</a:t>
            </a:r>
          </a:p>
        </p:txBody>
      </p:sp>
      <p:grpSp>
        <p:nvGrpSpPr>
          <p:cNvPr id="29" name="Group 28">
            <a:extLst>
              <a:ext uri="{FF2B5EF4-FFF2-40B4-BE49-F238E27FC236}">
                <a16:creationId xmlns:a16="http://schemas.microsoft.com/office/drawing/2014/main" id="{06AB3BD7-6DE1-2B41-BE66-4545F0BC3528}"/>
              </a:ext>
            </a:extLst>
          </p:cNvPr>
          <p:cNvGrpSpPr/>
          <p:nvPr/>
        </p:nvGrpSpPr>
        <p:grpSpPr>
          <a:xfrm>
            <a:off x="918482" y="2706365"/>
            <a:ext cx="1648130" cy="1597852"/>
            <a:chOff x="956931" y="2454756"/>
            <a:chExt cx="1648130" cy="1597852"/>
          </a:xfrm>
        </p:grpSpPr>
        <p:grpSp>
          <p:nvGrpSpPr>
            <p:cNvPr id="10" name="Group 9">
              <a:extLst>
                <a:ext uri="{FF2B5EF4-FFF2-40B4-BE49-F238E27FC236}">
                  <a16:creationId xmlns:a16="http://schemas.microsoft.com/office/drawing/2014/main" id="{D72FEA00-47F3-B948-AD25-EB96EA6C6E96}"/>
                </a:ext>
              </a:extLst>
            </p:cNvPr>
            <p:cNvGrpSpPr/>
            <p:nvPr/>
          </p:nvGrpSpPr>
          <p:grpSpPr>
            <a:xfrm>
              <a:off x="956931" y="2454756"/>
              <a:ext cx="1648130" cy="1597852"/>
              <a:chOff x="1045009" y="2684551"/>
              <a:chExt cx="705040" cy="654097"/>
            </a:xfrm>
          </p:grpSpPr>
          <p:pic>
            <p:nvPicPr>
              <p:cNvPr id="25" name="Picture 24" descr="A picture containing drawing&#10;&#10;Description automatically generated">
                <a:extLst>
                  <a:ext uri="{FF2B5EF4-FFF2-40B4-BE49-F238E27FC236}">
                    <a16:creationId xmlns:a16="http://schemas.microsoft.com/office/drawing/2014/main" id="{92C8D372-3F8C-8A42-B589-6FDE96FA918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45009" y="2684551"/>
                <a:ext cx="705040" cy="654097"/>
              </a:xfrm>
              <a:prstGeom prst="rect">
                <a:avLst/>
              </a:prstGeom>
            </p:spPr>
          </p:pic>
          <p:sp>
            <p:nvSpPr>
              <p:cNvPr id="26" name="Rectangle 25">
                <a:extLst>
                  <a:ext uri="{FF2B5EF4-FFF2-40B4-BE49-F238E27FC236}">
                    <a16:creationId xmlns:a16="http://schemas.microsoft.com/office/drawing/2014/main" id="{7BF8AFB8-6057-074E-85A4-35211C06ED57}"/>
                  </a:ext>
                </a:extLst>
              </p:cNvPr>
              <p:cNvSpPr/>
              <p:nvPr/>
            </p:nvSpPr>
            <p:spPr>
              <a:xfrm>
                <a:off x="1093476" y="2752358"/>
                <a:ext cx="608104" cy="507771"/>
              </a:xfrm>
              <a:prstGeom prst="rect">
                <a:avLst/>
              </a:prstGeom>
              <a:solidFill>
                <a:srgbClr val="E05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52B6A077-032C-1D4C-AC83-850CA8098DAE}"/>
                </a:ext>
              </a:extLst>
            </p:cNvPr>
            <p:cNvGrpSpPr/>
            <p:nvPr/>
          </p:nvGrpSpPr>
          <p:grpSpPr>
            <a:xfrm>
              <a:off x="1209518" y="2716007"/>
              <a:ext cx="1147897" cy="1075350"/>
              <a:chOff x="1189568" y="2771411"/>
              <a:chExt cx="1147897" cy="1075350"/>
            </a:xfrm>
          </p:grpSpPr>
          <p:sp>
            <p:nvSpPr>
              <p:cNvPr id="137" name="Freeform 136">
                <a:extLst>
                  <a:ext uri="{FF2B5EF4-FFF2-40B4-BE49-F238E27FC236}">
                    <a16:creationId xmlns:a16="http://schemas.microsoft.com/office/drawing/2014/main" id="{26070067-7804-9A42-9E15-FC28F7034AC7}"/>
                  </a:ext>
                </a:extLst>
              </p:cNvPr>
              <p:cNvSpPr/>
              <p:nvPr/>
            </p:nvSpPr>
            <p:spPr>
              <a:xfrm>
                <a:off x="1189568" y="2771411"/>
                <a:ext cx="1147897" cy="1075350"/>
              </a:xfrm>
              <a:custGeom>
                <a:avLst/>
                <a:gdLst>
                  <a:gd name="connsiteX0" fmla="*/ 757392 w 1147897"/>
                  <a:gd name="connsiteY0" fmla="*/ 0 h 1075350"/>
                  <a:gd name="connsiteX1" fmla="*/ 1147897 w 1147897"/>
                  <a:gd name="connsiteY1" fmla="*/ 390505 h 1075350"/>
                  <a:gd name="connsiteX2" fmla="*/ 757392 w 1147897"/>
                  <a:gd name="connsiteY2" fmla="*/ 781010 h 1075350"/>
                  <a:gd name="connsiteX3" fmla="*/ 710121 w 1147897"/>
                  <a:gd name="connsiteY3" fmla="*/ 776245 h 1075350"/>
                  <a:gd name="connsiteX4" fmla="*/ 683867 w 1147897"/>
                  <a:gd name="connsiteY4" fmla="*/ 824612 h 1075350"/>
                  <a:gd name="connsiteX5" fmla="*/ 441331 w 1147897"/>
                  <a:gd name="connsiteY5" fmla="*/ 953568 h 1075350"/>
                  <a:gd name="connsiteX6" fmla="*/ 385995 w 1147897"/>
                  <a:gd name="connsiteY6" fmla="*/ 947990 h 1075350"/>
                  <a:gd name="connsiteX7" fmla="*/ 384389 w 1147897"/>
                  <a:gd name="connsiteY7" fmla="*/ 953165 h 1075350"/>
                  <a:gd name="connsiteX8" fmla="*/ 200055 w 1147897"/>
                  <a:gd name="connsiteY8" fmla="*/ 1075350 h 1075350"/>
                  <a:gd name="connsiteX9" fmla="*/ 0 w 1147897"/>
                  <a:gd name="connsiteY9" fmla="*/ 875295 h 1075350"/>
                  <a:gd name="connsiteX10" fmla="*/ 122185 w 1147897"/>
                  <a:gd name="connsiteY10" fmla="*/ 690961 h 1075350"/>
                  <a:gd name="connsiteX11" fmla="*/ 150954 w 1147897"/>
                  <a:gd name="connsiteY11" fmla="*/ 682031 h 1075350"/>
                  <a:gd name="connsiteX12" fmla="*/ 148842 w 1147897"/>
                  <a:gd name="connsiteY12" fmla="*/ 661079 h 1075350"/>
                  <a:gd name="connsiteX13" fmla="*/ 327481 w 1147897"/>
                  <a:gd name="connsiteY13" fmla="*/ 391575 h 1075350"/>
                  <a:gd name="connsiteX14" fmla="*/ 368049 w 1147897"/>
                  <a:gd name="connsiteY14" fmla="*/ 378983 h 1075350"/>
                  <a:gd name="connsiteX15" fmla="*/ 374821 w 1147897"/>
                  <a:gd name="connsiteY15" fmla="*/ 311805 h 1075350"/>
                  <a:gd name="connsiteX16" fmla="*/ 757392 w 1147897"/>
                  <a:gd name="connsiteY16" fmla="*/ 0 h 107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7897" h="1075350">
                    <a:moveTo>
                      <a:pt x="757392" y="0"/>
                    </a:moveTo>
                    <a:cubicBezTo>
                      <a:pt x="973062" y="0"/>
                      <a:pt x="1147897" y="174835"/>
                      <a:pt x="1147897" y="390505"/>
                    </a:cubicBezTo>
                    <a:cubicBezTo>
                      <a:pt x="1147897" y="606175"/>
                      <a:pt x="973062" y="781010"/>
                      <a:pt x="757392" y="781010"/>
                    </a:cubicBezTo>
                    <a:lnTo>
                      <a:pt x="710121" y="776245"/>
                    </a:lnTo>
                    <a:lnTo>
                      <a:pt x="683867" y="824612"/>
                    </a:lnTo>
                    <a:cubicBezTo>
                      <a:pt x="631305" y="902415"/>
                      <a:pt x="542292" y="953568"/>
                      <a:pt x="441331" y="953568"/>
                    </a:cubicBezTo>
                    <a:lnTo>
                      <a:pt x="385995" y="947990"/>
                    </a:lnTo>
                    <a:lnTo>
                      <a:pt x="384389" y="953165"/>
                    </a:lnTo>
                    <a:cubicBezTo>
                      <a:pt x="354019" y="1024968"/>
                      <a:pt x="282920" y="1075350"/>
                      <a:pt x="200055" y="1075350"/>
                    </a:cubicBezTo>
                    <a:cubicBezTo>
                      <a:pt x="89568" y="1075350"/>
                      <a:pt x="0" y="985782"/>
                      <a:pt x="0" y="875295"/>
                    </a:cubicBezTo>
                    <a:cubicBezTo>
                      <a:pt x="0" y="792430"/>
                      <a:pt x="50382" y="721332"/>
                      <a:pt x="122185" y="690961"/>
                    </a:cubicBezTo>
                    <a:lnTo>
                      <a:pt x="150954" y="682031"/>
                    </a:lnTo>
                    <a:lnTo>
                      <a:pt x="148842" y="661079"/>
                    </a:lnTo>
                    <a:cubicBezTo>
                      <a:pt x="148842" y="539926"/>
                      <a:pt x="222502" y="435978"/>
                      <a:pt x="327481" y="391575"/>
                    </a:cubicBezTo>
                    <a:lnTo>
                      <a:pt x="368049" y="378983"/>
                    </a:lnTo>
                    <a:lnTo>
                      <a:pt x="374821" y="311805"/>
                    </a:lnTo>
                    <a:cubicBezTo>
                      <a:pt x="411234" y="133858"/>
                      <a:pt x="568681" y="0"/>
                      <a:pt x="757392" y="0"/>
                    </a:cubicBezTo>
                    <a:close/>
                  </a:path>
                </a:pathLst>
              </a:custGeom>
              <a:no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8" name="Freeform 137">
                <a:extLst>
                  <a:ext uri="{FF2B5EF4-FFF2-40B4-BE49-F238E27FC236}">
                    <a16:creationId xmlns:a16="http://schemas.microsoft.com/office/drawing/2014/main" id="{45FBD822-7A03-BE49-83D3-45092772933A}"/>
                  </a:ext>
                </a:extLst>
              </p:cNvPr>
              <p:cNvSpPr/>
              <p:nvPr/>
            </p:nvSpPr>
            <p:spPr>
              <a:xfrm>
                <a:off x="1351738" y="3136282"/>
                <a:ext cx="552462" cy="570693"/>
              </a:xfrm>
              <a:custGeom>
                <a:avLst/>
                <a:gdLst>
                  <a:gd name="connsiteX0" fmla="*/ 206665 w 552462"/>
                  <a:gd name="connsiteY0" fmla="*/ 0 h 570693"/>
                  <a:gd name="connsiteX1" fmla="*/ 204308 w 552462"/>
                  <a:gd name="connsiteY1" fmla="*/ 23377 h 570693"/>
                  <a:gd name="connsiteX2" fmla="*/ 516113 w 552462"/>
                  <a:gd name="connsiteY2" fmla="*/ 405948 h 570693"/>
                  <a:gd name="connsiteX3" fmla="*/ 552462 w 552462"/>
                  <a:gd name="connsiteY3" fmla="*/ 409613 h 570693"/>
                  <a:gd name="connsiteX4" fmla="*/ 535025 w 552462"/>
                  <a:gd name="connsiteY4" fmla="*/ 441737 h 570693"/>
                  <a:gd name="connsiteX5" fmla="*/ 292489 w 552462"/>
                  <a:gd name="connsiteY5" fmla="*/ 570693 h 570693"/>
                  <a:gd name="connsiteX6" fmla="*/ 0 w 552462"/>
                  <a:gd name="connsiteY6" fmla="*/ 278204 h 570693"/>
                  <a:gd name="connsiteX7" fmla="*/ 178639 w 552462"/>
                  <a:gd name="connsiteY7" fmla="*/ 8700 h 570693"/>
                  <a:gd name="connsiteX8" fmla="*/ 206665 w 552462"/>
                  <a:gd name="connsiteY8" fmla="*/ 0 h 570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2462" h="570693">
                    <a:moveTo>
                      <a:pt x="206665" y="0"/>
                    </a:moveTo>
                    <a:lnTo>
                      <a:pt x="204308" y="23377"/>
                    </a:lnTo>
                    <a:cubicBezTo>
                      <a:pt x="204308" y="212088"/>
                      <a:pt x="338166" y="369535"/>
                      <a:pt x="516113" y="405948"/>
                    </a:cubicBezTo>
                    <a:lnTo>
                      <a:pt x="552462" y="409613"/>
                    </a:lnTo>
                    <a:lnTo>
                      <a:pt x="535025" y="441737"/>
                    </a:lnTo>
                    <a:cubicBezTo>
                      <a:pt x="482463" y="519540"/>
                      <a:pt x="393450" y="570693"/>
                      <a:pt x="292489" y="570693"/>
                    </a:cubicBezTo>
                    <a:cubicBezTo>
                      <a:pt x="130952" y="570693"/>
                      <a:pt x="0" y="439741"/>
                      <a:pt x="0" y="278204"/>
                    </a:cubicBezTo>
                    <a:cubicBezTo>
                      <a:pt x="0" y="157051"/>
                      <a:pt x="73661" y="53103"/>
                      <a:pt x="178639" y="8700"/>
                    </a:cubicBezTo>
                    <a:lnTo>
                      <a:pt x="206665" y="0"/>
                    </a:lnTo>
                    <a:close/>
                  </a:path>
                </a:pathLst>
              </a:custGeom>
              <a:no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spTree>
    <p:extLst>
      <p:ext uri="{BB962C8B-B14F-4D97-AF65-F5344CB8AC3E}">
        <p14:creationId xmlns:p14="http://schemas.microsoft.com/office/powerpoint/2010/main" val="2731307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09727C8-E9CC-5A43-A582-D2AC93FA33E1}"/>
              </a:ext>
            </a:extLst>
          </p:cNvPr>
          <p:cNvSpPr>
            <a:spLocks noGrp="1"/>
          </p:cNvSpPr>
          <p:nvPr>
            <p:ph type="ftr" sz="quarter" idx="11"/>
          </p:nvPr>
        </p:nvSpPr>
        <p:spPr/>
        <p:txBody>
          <a:bodyPr/>
          <a:lstStyle/>
          <a:p>
            <a:r>
              <a:rPr lang="en-US" dirty="0"/>
              <a:t>Copyright © 2022, Oracle and/or its affiliates</a:t>
            </a:r>
          </a:p>
        </p:txBody>
      </p:sp>
      <p:sp>
        <p:nvSpPr>
          <p:cNvPr id="3" name="Slide Number Placeholder 2">
            <a:extLst>
              <a:ext uri="{FF2B5EF4-FFF2-40B4-BE49-F238E27FC236}">
                <a16:creationId xmlns:a16="http://schemas.microsoft.com/office/drawing/2014/main" id="{82567A40-B4D6-F247-9B60-9502EDF60799}"/>
              </a:ext>
            </a:extLst>
          </p:cNvPr>
          <p:cNvSpPr>
            <a:spLocks noGrp="1"/>
          </p:cNvSpPr>
          <p:nvPr>
            <p:ph type="sldNum" sz="quarter" idx="12"/>
          </p:nvPr>
        </p:nvSpPr>
        <p:spPr/>
        <p:txBody>
          <a:bodyPr/>
          <a:lstStyle/>
          <a:p>
            <a:fld id="{345D60D9-5372-5F40-9443-0F9AE5BDC3C8}" type="slidenum">
              <a:rPr lang="en-US" smtClean="0"/>
              <a:pPr/>
              <a:t>50</a:t>
            </a:fld>
            <a:endParaRPr lang="en-US" dirty="0"/>
          </a:p>
        </p:txBody>
      </p:sp>
      <p:sp>
        <p:nvSpPr>
          <p:cNvPr id="6" name="Title 5">
            <a:extLst>
              <a:ext uri="{FF2B5EF4-FFF2-40B4-BE49-F238E27FC236}">
                <a16:creationId xmlns:a16="http://schemas.microsoft.com/office/drawing/2014/main" id="{4716DAEE-C2B2-EB4F-9AB6-FE7604D38CBA}"/>
              </a:ext>
            </a:extLst>
          </p:cNvPr>
          <p:cNvSpPr>
            <a:spLocks noGrp="1"/>
          </p:cNvSpPr>
          <p:nvPr>
            <p:ph type="title"/>
          </p:nvPr>
        </p:nvSpPr>
        <p:spPr>
          <a:xfrm>
            <a:off x="944880" y="2893392"/>
            <a:ext cx="10671048" cy="822960"/>
          </a:xfrm>
        </p:spPr>
        <p:txBody>
          <a:bodyPr/>
          <a:lstStyle/>
          <a:p>
            <a:pPr algn="ctr"/>
            <a:r>
              <a:rPr lang="en-US" b="1" dirty="0">
                <a:latin typeface="Oracle Sans" panose="020B0503020204020204" pitchFamily="34" charset="0"/>
                <a:cs typeface="Oracle Sans" panose="020B0503020204020204" pitchFamily="34" charset="0"/>
              </a:rPr>
              <a:t>Demo</a:t>
            </a:r>
            <a:r>
              <a:rPr lang="en-US" dirty="0">
                <a:latin typeface="Oracle Sans" panose="020B0503020204020204" pitchFamily="34" charset="0"/>
                <a:cs typeface="Oracle Sans" panose="020B0503020204020204" pitchFamily="34" charset="0"/>
              </a:rPr>
              <a:t> </a:t>
            </a:r>
            <a:br>
              <a:rPr lang="en-US" dirty="0">
                <a:latin typeface="Oracle Sans" panose="020B0503020204020204" pitchFamily="34" charset="0"/>
                <a:cs typeface="Oracle Sans" panose="020B0503020204020204" pitchFamily="34" charset="0"/>
              </a:rPr>
            </a:br>
            <a:r>
              <a:rPr lang="en-US" dirty="0">
                <a:latin typeface="Oracle Sans" panose="020B0503020204020204" pitchFamily="34" charset="0"/>
                <a:cs typeface="Oracle Sans" panose="020B0503020204020204" pitchFamily="34" charset="0"/>
              </a:rPr>
              <a:t>Oracle API for MongoDB</a:t>
            </a:r>
          </a:p>
        </p:txBody>
      </p:sp>
      <p:sp>
        <p:nvSpPr>
          <p:cNvPr id="8" name="TextBox 7">
            <a:extLst>
              <a:ext uri="{FF2B5EF4-FFF2-40B4-BE49-F238E27FC236}">
                <a16:creationId xmlns:a16="http://schemas.microsoft.com/office/drawing/2014/main" id="{29B0C8BE-99EA-254F-8380-A3D8BC143EE2}"/>
              </a:ext>
            </a:extLst>
          </p:cNvPr>
          <p:cNvSpPr txBox="1"/>
          <p:nvPr/>
        </p:nvSpPr>
        <p:spPr>
          <a:xfrm>
            <a:off x="762000" y="4638960"/>
            <a:ext cx="11005533" cy="430887"/>
          </a:xfrm>
          <a:prstGeom prst="rect">
            <a:avLst/>
          </a:prstGeom>
          <a:noFill/>
        </p:spPr>
        <p:txBody>
          <a:bodyPr wrap="square">
            <a:spAutoFit/>
          </a:bodyPr>
          <a:lstStyle/>
          <a:p>
            <a:r>
              <a:rPr lang="en-US" sz="2200" dirty="0">
                <a:latin typeface="Menlo" panose="020B0609030804020204" pitchFamily="49" charset="0"/>
                <a:ea typeface="Menlo" panose="020B0609030804020204" pitchFamily="49" charset="0"/>
                <a:cs typeface="Menlo" panose="020B0609030804020204" pitchFamily="49" charset="0"/>
              </a:rPr>
              <a:t>https://github.com/oracle/json-in-</a:t>
            </a:r>
            <a:r>
              <a:rPr lang="en-US" sz="2200" dirty="0" err="1">
                <a:latin typeface="Menlo" panose="020B0609030804020204" pitchFamily="49" charset="0"/>
                <a:ea typeface="Menlo" panose="020B0609030804020204" pitchFamily="49" charset="0"/>
                <a:cs typeface="Menlo" panose="020B0609030804020204" pitchFamily="49" charset="0"/>
              </a:rPr>
              <a:t>db</a:t>
            </a:r>
            <a:r>
              <a:rPr lang="en-US" sz="2200" dirty="0">
                <a:latin typeface="Menlo" panose="020B0609030804020204" pitchFamily="49" charset="0"/>
                <a:ea typeface="Menlo" panose="020B0609030804020204" pitchFamily="49" charset="0"/>
                <a:cs typeface="Menlo" panose="020B0609030804020204" pitchFamily="49" charset="0"/>
              </a:rPr>
              <a:t>/tree/master/</a:t>
            </a:r>
            <a:r>
              <a:rPr lang="en-US" sz="2200" dirty="0" err="1">
                <a:latin typeface="Menlo" panose="020B0609030804020204" pitchFamily="49" charset="0"/>
                <a:ea typeface="Menlo" panose="020B0609030804020204" pitchFamily="49" charset="0"/>
                <a:cs typeface="Menlo" panose="020B0609030804020204" pitchFamily="49" charset="0"/>
              </a:rPr>
              <a:t>MongoExamples</a:t>
            </a:r>
            <a:endParaRPr lang="en-US" sz="2200"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1733829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A9274-22B0-734B-A5BB-9F058C76867F}"/>
              </a:ext>
            </a:extLst>
          </p:cNvPr>
          <p:cNvSpPr>
            <a:spLocks noGrp="1"/>
          </p:cNvSpPr>
          <p:nvPr>
            <p:ph type="title"/>
          </p:nvPr>
        </p:nvSpPr>
        <p:spPr/>
        <p:txBody>
          <a:bodyPr/>
          <a:lstStyle/>
          <a:p>
            <a:r>
              <a:rPr lang="en-US" sz="3600" b="1" dirty="0">
                <a:latin typeface="Oracle Sans" panose="020B0503020204020204" pitchFamily="34" charset="0"/>
                <a:cs typeface="Oracle Sans" panose="020B0503020204020204" pitchFamily="34" charset="0"/>
              </a:rPr>
              <a:t>References</a:t>
            </a:r>
          </a:p>
        </p:txBody>
      </p:sp>
      <p:sp>
        <p:nvSpPr>
          <p:cNvPr id="3" name="Content Placeholder 2">
            <a:extLst>
              <a:ext uri="{FF2B5EF4-FFF2-40B4-BE49-F238E27FC236}">
                <a16:creationId xmlns:a16="http://schemas.microsoft.com/office/drawing/2014/main" id="{10D77D52-4C60-DA40-85BB-C5643410A8CE}"/>
              </a:ext>
            </a:extLst>
          </p:cNvPr>
          <p:cNvSpPr>
            <a:spLocks noGrp="1"/>
          </p:cNvSpPr>
          <p:nvPr>
            <p:ph idx="1"/>
          </p:nvPr>
        </p:nvSpPr>
        <p:spPr>
          <a:xfrm>
            <a:off x="766870" y="1830033"/>
            <a:ext cx="11154835" cy="3915159"/>
          </a:xfrm>
        </p:spPr>
        <p:txBody>
          <a:bodyPr/>
          <a:lstStyle/>
          <a:p>
            <a:pPr marL="651510" lvl="1" indent="-285750">
              <a:lnSpc>
                <a:spcPct val="100000"/>
              </a:lnSpc>
            </a:pPr>
            <a:r>
              <a:rPr lang="en-US" sz="2000" dirty="0"/>
              <a:t>Oracle Autonomous JSON Database</a:t>
            </a:r>
            <a:br>
              <a:rPr lang="en-US" sz="2000" dirty="0"/>
            </a:br>
            <a:r>
              <a:rPr lang="en-US" dirty="0">
                <a:hlinkClick r:id="rId3"/>
              </a:rPr>
              <a:t>http://www.oracle.com/autonomous-database/autonomous-json-database/</a:t>
            </a:r>
            <a:endParaRPr lang="en-US" dirty="0"/>
          </a:p>
          <a:p>
            <a:pPr marL="651510" lvl="1" indent="-285750">
              <a:lnSpc>
                <a:spcPct val="100000"/>
              </a:lnSpc>
            </a:pPr>
            <a:endParaRPr lang="en-US" dirty="0"/>
          </a:p>
          <a:p>
            <a:pPr marL="651510" lvl="1" indent="-285750">
              <a:lnSpc>
                <a:spcPct val="100000"/>
              </a:lnSpc>
            </a:pPr>
            <a:r>
              <a:rPr lang="en-US" sz="2000" dirty="0"/>
              <a:t>Get Started with Oracle Autonomous JSON Database for free</a:t>
            </a:r>
            <a:br>
              <a:rPr lang="en-US" sz="2000" dirty="0"/>
            </a:br>
            <a:r>
              <a:rPr lang="en-US" dirty="0">
                <a:hlinkClick r:id="rId4"/>
              </a:rPr>
              <a:t>https://www.oracle.com/autonomous-database/autonomous-json-database/get-started/</a:t>
            </a:r>
            <a:br>
              <a:rPr lang="en-US" dirty="0"/>
            </a:br>
            <a:endParaRPr lang="en-US" dirty="0"/>
          </a:p>
          <a:p>
            <a:pPr marL="651510" lvl="1" indent="-285750">
              <a:lnSpc>
                <a:spcPct val="100000"/>
              </a:lnSpc>
            </a:pPr>
            <a:r>
              <a:rPr lang="en-US" sz="2000" dirty="0">
                <a:solidFill>
                  <a:srgbClr val="312D2A"/>
                </a:solidFill>
                <a:ea typeface="Menlo" panose="020B0609030804020204" pitchFamily="49" charset="0"/>
              </a:rPr>
              <a:t>Java API for JSON type examples</a:t>
            </a:r>
            <a:br>
              <a:rPr lang="en-US" dirty="0">
                <a:solidFill>
                  <a:srgbClr val="312D2A"/>
                </a:solidFill>
                <a:latin typeface="Menlo" panose="020B0609030804020204" pitchFamily="49" charset="0"/>
                <a:ea typeface="Menlo" panose="020B0609030804020204" pitchFamily="49" charset="0"/>
                <a:cs typeface="Menlo" panose="020B0609030804020204" pitchFamily="49" charset="0"/>
              </a:rPr>
            </a:br>
            <a:r>
              <a:rPr lang="en-US" dirty="0">
                <a:solidFill>
                  <a:srgbClr val="312D2A"/>
                </a:solidFill>
                <a:ea typeface="Menlo" panose="020B0609030804020204" pitchFamily="49" charset="0"/>
                <a:hlinkClick r:id="rId5"/>
              </a:rPr>
              <a:t>https://github.com/oracle/json-in-db/tree/master/JdbcExamples</a:t>
            </a:r>
            <a:br>
              <a:rPr lang="en-US" dirty="0">
                <a:solidFill>
                  <a:srgbClr val="312D2A"/>
                </a:solidFill>
                <a:ea typeface="Menlo" panose="020B0609030804020204" pitchFamily="49" charset="0"/>
              </a:rPr>
            </a:br>
            <a:endParaRPr lang="en-US" dirty="0">
              <a:solidFill>
                <a:srgbClr val="312D2A"/>
              </a:solidFill>
              <a:ea typeface="Menlo" panose="020B0609030804020204" pitchFamily="49" charset="0"/>
            </a:endParaRPr>
          </a:p>
          <a:p>
            <a:pPr marL="651510" lvl="1" indent="-285750">
              <a:lnSpc>
                <a:spcPct val="100000"/>
              </a:lnSpc>
            </a:pPr>
            <a:r>
              <a:rPr lang="en-US" sz="2000" dirty="0">
                <a:solidFill>
                  <a:srgbClr val="312D2A"/>
                </a:solidFill>
                <a:ea typeface="Menlo" panose="020B0609030804020204" pitchFamily="49" charset="0"/>
              </a:rPr>
              <a:t>Oracle API for MongoDB examples</a:t>
            </a:r>
            <a:br>
              <a:rPr lang="en-US" dirty="0">
                <a:solidFill>
                  <a:srgbClr val="312D2A"/>
                </a:solidFill>
                <a:latin typeface="Menlo" panose="020B0609030804020204" pitchFamily="49" charset="0"/>
                <a:ea typeface="Menlo" panose="020B0609030804020204" pitchFamily="49" charset="0"/>
                <a:cs typeface="Menlo" panose="020B0609030804020204" pitchFamily="49" charset="0"/>
              </a:rPr>
            </a:br>
            <a:r>
              <a:rPr lang="en-US" dirty="0">
                <a:solidFill>
                  <a:srgbClr val="312D2A"/>
                </a:solidFill>
                <a:ea typeface="Menlo" panose="020B0609030804020204" pitchFamily="49" charset="0"/>
                <a:hlinkClick r:id="rId6"/>
              </a:rPr>
              <a:t>https://github.com/oracle/json-in-db/tree/master/MongoExamples</a:t>
            </a:r>
            <a:endParaRPr lang="en-US" dirty="0">
              <a:solidFill>
                <a:srgbClr val="312D2A"/>
              </a:solidFill>
              <a:ea typeface="Menlo" panose="020B0609030804020204" pitchFamily="49" charset="0"/>
            </a:endParaRPr>
          </a:p>
          <a:p>
            <a:pPr lvl="1" indent="0">
              <a:lnSpc>
                <a:spcPct val="100000"/>
              </a:lnSpc>
              <a:buNone/>
            </a:pPr>
            <a:endParaRPr lang="en-US" dirty="0">
              <a:solidFill>
                <a:srgbClr val="312D2A"/>
              </a:solidFill>
              <a:ea typeface="Menlo" panose="020B0609030804020204" pitchFamily="49" charset="0"/>
            </a:endParaRPr>
          </a:p>
          <a:p>
            <a:pPr lvl="1" indent="0">
              <a:lnSpc>
                <a:spcPct val="100000"/>
              </a:lnSpc>
              <a:buNone/>
            </a:pPr>
            <a:endParaRPr lang="en-US" dirty="0">
              <a:solidFill>
                <a:srgbClr val="312D2A"/>
              </a:solidFill>
              <a:ea typeface="Menlo" panose="020B0609030804020204" pitchFamily="49" charset="0"/>
            </a:endParaRPr>
          </a:p>
        </p:txBody>
      </p:sp>
      <p:sp>
        <p:nvSpPr>
          <p:cNvPr id="5" name="Footer Placeholder 4">
            <a:extLst>
              <a:ext uri="{FF2B5EF4-FFF2-40B4-BE49-F238E27FC236}">
                <a16:creationId xmlns:a16="http://schemas.microsoft.com/office/drawing/2014/main" id="{B42A2479-DAD9-F94A-A8E3-EB54D077C713}"/>
              </a:ext>
            </a:extLst>
          </p:cNvPr>
          <p:cNvSpPr>
            <a:spLocks noGrp="1"/>
          </p:cNvSpPr>
          <p:nvPr>
            <p:ph type="ftr" sz="quarter" idx="11"/>
          </p:nvPr>
        </p:nvSpPr>
        <p:spPr/>
        <p:txBody>
          <a:bodyPr/>
          <a:lstStyle/>
          <a:p>
            <a:r>
              <a:rPr lang="en-US" dirty="0"/>
              <a:t>Copyright © 2022, Oracle and/or its affiliates  </a:t>
            </a:r>
          </a:p>
        </p:txBody>
      </p:sp>
    </p:spTree>
    <p:extLst>
      <p:ext uri="{BB962C8B-B14F-4D97-AF65-F5344CB8AC3E}">
        <p14:creationId xmlns:p14="http://schemas.microsoft.com/office/powerpoint/2010/main" val="272523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9949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Picture 97" descr="A picture containing drawing&#10;&#10;Description automatically generated">
            <a:extLst>
              <a:ext uri="{FF2B5EF4-FFF2-40B4-BE49-F238E27FC236}">
                <a16:creationId xmlns:a16="http://schemas.microsoft.com/office/drawing/2014/main" id="{0E82A911-99C0-4C4B-B1FE-86C5942D9D54}"/>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6934293" y="4154039"/>
            <a:ext cx="705040" cy="654097"/>
          </a:xfrm>
          <a:prstGeom prst="rect">
            <a:avLst/>
          </a:prstGeom>
        </p:spPr>
      </p:pic>
      <p:sp>
        <p:nvSpPr>
          <p:cNvPr id="13" name="Text Placeholder 12">
            <a:extLst>
              <a:ext uri="{FF2B5EF4-FFF2-40B4-BE49-F238E27FC236}">
                <a16:creationId xmlns:a16="http://schemas.microsoft.com/office/drawing/2014/main" id="{54E160D2-BFC5-9B4E-AD4B-A756ED9BBF1D}"/>
              </a:ext>
            </a:extLst>
          </p:cNvPr>
          <p:cNvSpPr>
            <a:spLocks noGrp="1"/>
          </p:cNvSpPr>
          <p:nvPr>
            <p:ph type="body" sz="quarter" idx="11"/>
          </p:nvPr>
        </p:nvSpPr>
        <p:spPr>
          <a:xfrm>
            <a:off x="762000" y="1192601"/>
            <a:ext cx="10671048" cy="330540"/>
          </a:xfrm>
        </p:spPr>
        <p:txBody>
          <a:bodyPr/>
          <a:lstStyle/>
          <a:p>
            <a:r>
              <a:rPr lang="en-US" sz="2400" i="1" dirty="0"/>
              <a:t>More than a NoSQL document store</a:t>
            </a:r>
          </a:p>
        </p:txBody>
      </p:sp>
      <p:sp>
        <p:nvSpPr>
          <p:cNvPr id="2" name="Title 1">
            <a:extLst>
              <a:ext uri="{FF2B5EF4-FFF2-40B4-BE49-F238E27FC236}">
                <a16:creationId xmlns:a16="http://schemas.microsoft.com/office/drawing/2014/main" id="{BD40D5BB-0493-A74D-9D82-17E2E312B861}"/>
              </a:ext>
            </a:extLst>
          </p:cNvPr>
          <p:cNvSpPr>
            <a:spLocks noGrp="1"/>
          </p:cNvSpPr>
          <p:nvPr>
            <p:ph type="title"/>
          </p:nvPr>
        </p:nvSpPr>
        <p:spPr>
          <a:xfrm>
            <a:off x="768875" y="377273"/>
            <a:ext cx="10671048" cy="822960"/>
          </a:xfrm>
        </p:spPr>
        <p:txBody>
          <a:bodyPr/>
          <a:lstStyle/>
          <a:p>
            <a:r>
              <a:rPr lang="en-US" sz="3600" dirty="0"/>
              <a:t>Autonomous </a:t>
            </a:r>
            <a:r>
              <a:rPr lang="en-US" sz="3600" dirty="0">
                <a:solidFill>
                  <a:schemeClr val="accent1"/>
                </a:solidFill>
              </a:rPr>
              <a:t>JSON Database</a:t>
            </a:r>
            <a:endParaRPr lang="en-US" sz="3600" dirty="0"/>
          </a:p>
        </p:txBody>
      </p:sp>
      <p:sp>
        <p:nvSpPr>
          <p:cNvPr id="4" name="Footer Placeholder 3">
            <a:extLst>
              <a:ext uri="{FF2B5EF4-FFF2-40B4-BE49-F238E27FC236}">
                <a16:creationId xmlns:a16="http://schemas.microsoft.com/office/drawing/2014/main" id="{25BBD675-5A27-7145-B310-51D8A6FF7A93}"/>
              </a:ext>
            </a:extLst>
          </p:cNvPr>
          <p:cNvSpPr>
            <a:spLocks noGrp="1"/>
          </p:cNvSpPr>
          <p:nvPr>
            <p:ph type="ftr" sz="quarter" idx="13"/>
          </p:nvPr>
        </p:nvSpPr>
        <p:spPr>
          <a:xfrm>
            <a:off x="1127759" y="6423978"/>
            <a:ext cx="5745379" cy="365125"/>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Copyright © 2022, Oracle and/or its affiliates</a:t>
            </a:r>
          </a:p>
        </p:txBody>
      </p:sp>
      <p:sp>
        <p:nvSpPr>
          <p:cNvPr id="63" name="Text Placeholder 13">
            <a:extLst>
              <a:ext uri="{FF2B5EF4-FFF2-40B4-BE49-F238E27FC236}">
                <a16:creationId xmlns:a16="http://schemas.microsoft.com/office/drawing/2014/main" id="{227B68CB-084D-6643-A09D-B26AC8040C52}"/>
              </a:ext>
            </a:extLst>
          </p:cNvPr>
          <p:cNvSpPr txBox="1">
            <a:spLocks/>
          </p:cNvSpPr>
          <p:nvPr/>
        </p:nvSpPr>
        <p:spPr>
          <a:xfrm>
            <a:off x="672892" y="1938246"/>
            <a:ext cx="7959598" cy="3829086"/>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4310" indent="-285750">
              <a:lnSpc>
                <a:spcPct val="150000"/>
              </a:lnSpc>
              <a:buFont typeface="Wingdings" pitchFamily="2" charset="2"/>
              <a:buChar char="ü"/>
            </a:pPr>
            <a:r>
              <a:rPr lang="en-US" sz="2400" dirty="0">
                <a:latin typeface="Menlo" panose="020B0609030804020204" pitchFamily="49" charset="0"/>
                <a:ea typeface="Menlo" panose="020B0609030804020204" pitchFamily="49" charset="0"/>
                <a:cs typeface="Menlo" panose="020B0609030804020204" pitchFamily="49" charset="0"/>
              </a:rPr>
              <a:t> </a:t>
            </a:r>
            <a:r>
              <a:rPr lang="en-US" sz="2400" dirty="0"/>
              <a:t>Full ISO SQL 2016 support over JSON</a:t>
            </a:r>
          </a:p>
          <a:p>
            <a:pPr marL="194310" indent="-285750">
              <a:lnSpc>
                <a:spcPct val="100000"/>
              </a:lnSpc>
              <a:buFont typeface="Wingdings" pitchFamily="2" charset="2"/>
              <a:buChar char="ü"/>
            </a:pPr>
            <a:r>
              <a:rPr lang="en-US" sz="2400" dirty="0">
                <a:latin typeface="Menlo" panose="020B0609030804020204" pitchFamily="49" charset="0"/>
                <a:ea typeface="Menlo" panose="020B0609030804020204" pitchFamily="49" charset="0"/>
                <a:cs typeface="Menlo" panose="020B0609030804020204" pitchFamily="49" charset="0"/>
              </a:rPr>
              <a:t> </a:t>
            </a:r>
            <a:r>
              <a:rPr lang="en-US" sz="2400" dirty="0"/>
              <a:t>ACID transactions with </a:t>
            </a:r>
            <a:br>
              <a:rPr lang="en-US" sz="2400" dirty="0"/>
            </a:br>
            <a:r>
              <a:rPr lang="en-US" sz="2400" dirty="0">
                <a:latin typeface="Menlo" panose="020B0609030804020204" pitchFamily="49" charset="0"/>
                <a:ea typeface="Menlo" panose="020B0609030804020204" pitchFamily="49" charset="0"/>
                <a:cs typeface="Menlo" panose="020B0609030804020204" pitchFamily="49" charset="0"/>
              </a:rPr>
              <a:t>  </a:t>
            </a:r>
            <a:r>
              <a:rPr lang="en-US" sz="2400" dirty="0"/>
              <a:t>read-committed consistency</a:t>
            </a:r>
          </a:p>
          <a:p>
            <a:pPr marL="194310" indent="-285750">
              <a:lnSpc>
                <a:spcPct val="150000"/>
              </a:lnSpc>
              <a:buFont typeface="Wingdings" pitchFamily="2" charset="2"/>
              <a:buChar char="ü"/>
            </a:pPr>
            <a:r>
              <a:rPr lang="en-US" sz="2400" dirty="0">
                <a:latin typeface="Menlo" panose="020B0609030804020204" pitchFamily="49" charset="0"/>
                <a:ea typeface="Menlo" panose="020B0609030804020204" pitchFamily="49" charset="0"/>
                <a:cs typeface="Menlo" panose="020B0609030804020204" pitchFamily="49" charset="0"/>
              </a:rPr>
              <a:t> </a:t>
            </a:r>
            <a:r>
              <a:rPr lang="en-US" sz="2400" dirty="0"/>
              <a:t>Advanced security</a:t>
            </a:r>
          </a:p>
          <a:p>
            <a:pPr marL="194310" indent="-285750">
              <a:lnSpc>
                <a:spcPct val="150000"/>
              </a:lnSpc>
              <a:buFont typeface="Wingdings" pitchFamily="2" charset="2"/>
              <a:buChar char="ü"/>
            </a:pPr>
            <a:r>
              <a:rPr lang="en-US" sz="2400" dirty="0">
                <a:latin typeface="Menlo" panose="020B0609030804020204" pitchFamily="49" charset="0"/>
                <a:ea typeface="Menlo" panose="020B0609030804020204" pitchFamily="49" charset="0"/>
                <a:cs typeface="Menlo" panose="020B0609030804020204" pitchFamily="49" charset="0"/>
              </a:rPr>
              <a:t> </a:t>
            </a:r>
            <a:r>
              <a:rPr lang="en-US" sz="2400" dirty="0"/>
              <a:t>APEX low-code development</a:t>
            </a:r>
          </a:p>
          <a:p>
            <a:pPr marL="194310" indent="-285750">
              <a:lnSpc>
                <a:spcPct val="150000"/>
              </a:lnSpc>
              <a:buFont typeface="Wingdings" pitchFamily="2" charset="2"/>
              <a:buChar char="ü"/>
            </a:pPr>
            <a:r>
              <a:rPr lang="en-US" sz="2400" dirty="0">
                <a:latin typeface="Menlo" panose="020B0609030804020204" pitchFamily="49" charset="0"/>
                <a:ea typeface="Menlo" panose="020B0609030804020204" pitchFamily="49" charset="0"/>
                <a:cs typeface="Menlo" panose="020B0609030804020204" pitchFamily="49" charset="0"/>
              </a:rPr>
              <a:t> </a:t>
            </a:r>
            <a:r>
              <a:rPr lang="en-US" sz="2400" dirty="0"/>
              <a:t>In-database result caching </a:t>
            </a:r>
            <a:endParaRPr lang="en-US" sz="2400" dirty="0">
              <a:latin typeface="Menlo" panose="020B0609030804020204" pitchFamily="49" charset="0"/>
              <a:ea typeface="Menlo" panose="020B0609030804020204" pitchFamily="49" charset="0"/>
              <a:cs typeface="Menlo" panose="020B0609030804020204" pitchFamily="49" charset="0"/>
            </a:endParaRPr>
          </a:p>
          <a:p>
            <a:pPr marL="194310" indent="-285750">
              <a:lnSpc>
                <a:spcPct val="150000"/>
              </a:lnSpc>
              <a:buFont typeface="Wingdings" pitchFamily="2" charset="2"/>
              <a:buChar char="ü"/>
            </a:pPr>
            <a:r>
              <a:rPr lang="en-US" sz="2400" dirty="0">
                <a:latin typeface="Menlo" panose="020B0609030804020204" pitchFamily="49" charset="0"/>
                <a:ea typeface="Menlo" panose="020B0609030804020204" pitchFamily="49" charset="0"/>
                <a:cs typeface="Menlo" panose="020B0609030804020204" pitchFamily="49" charset="0"/>
              </a:rPr>
              <a:t> </a:t>
            </a:r>
            <a:r>
              <a:rPr lang="en-US" sz="2400" dirty="0"/>
              <a:t>In-database full-text search</a:t>
            </a:r>
          </a:p>
        </p:txBody>
      </p:sp>
      <p:cxnSp>
        <p:nvCxnSpPr>
          <p:cNvPr id="21" name="Elbow Connector 20">
            <a:extLst>
              <a:ext uri="{FF2B5EF4-FFF2-40B4-BE49-F238E27FC236}">
                <a16:creationId xmlns:a16="http://schemas.microsoft.com/office/drawing/2014/main" id="{F67B90A7-F908-F549-8CF2-3D5C01DD74FE}"/>
              </a:ext>
            </a:extLst>
          </p:cNvPr>
          <p:cNvCxnSpPr>
            <a:cxnSpLocks/>
            <a:stCxn id="71" idx="2"/>
          </p:cNvCxnSpPr>
          <p:nvPr/>
        </p:nvCxnSpPr>
        <p:spPr>
          <a:xfrm rot="5400000">
            <a:off x="9243279" y="3166057"/>
            <a:ext cx="226562" cy="729100"/>
          </a:xfrm>
          <a:prstGeom prst="bentConnector2">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E83F41B7-FD33-B544-B1AD-286EA62A2882}"/>
              </a:ext>
            </a:extLst>
          </p:cNvPr>
          <p:cNvCxnSpPr>
            <a:cxnSpLocks/>
          </p:cNvCxnSpPr>
          <p:nvPr/>
        </p:nvCxnSpPr>
        <p:spPr>
          <a:xfrm rot="10800000" flipV="1">
            <a:off x="7267674" y="3972641"/>
            <a:ext cx="914082" cy="167452"/>
          </a:xfrm>
          <a:prstGeom prst="bentConnector2">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9161A4B4-8FAC-EA47-8491-462F2A4FC389}"/>
              </a:ext>
            </a:extLst>
          </p:cNvPr>
          <p:cNvCxnSpPr>
            <a:cxnSpLocks/>
            <a:endCxn id="47" idx="2"/>
          </p:cNvCxnSpPr>
          <p:nvPr/>
        </p:nvCxnSpPr>
        <p:spPr>
          <a:xfrm rot="10800000">
            <a:off x="7282049" y="3437397"/>
            <a:ext cx="564160" cy="206491"/>
          </a:xfrm>
          <a:prstGeom prst="bentConnector2">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24" name="Picture 23" descr="A picture containing drawing&#10;&#10;Description automatically generated">
            <a:extLst>
              <a:ext uri="{FF2B5EF4-FFF2-40B4-BE49-F238E27FC236}">
                <a16:creationId xmlns:a16="http://schemas.microsoft.com/office/drawing/2014/main" id="{FCB035AB-D694-6044-A86D-D609342152E4}"/>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423465" y="4140094"/>
            <a:ext cx="705040" cy="654097"/>
          </a:xfrm>
          <a:prstGeom prst="rect">
            <a:avLst/>
          </a:prstGeom>
        </p:spPr>
      </p:pic>
      <p:cxnSp>
        <p:nvCxnSpPr>
          <p:cNvPr id="25" name="Straight Connector 24">
            <a:extLst>
              <a:ext uri="{FF2B5EF4-FFF2-40B4-BE49-F238E27FC236}">
                <a16:creationId xmlns:a16="http://schemas.microsoft.com/office/drawing/2014/main" id="{F965800C-B3BD-E847-9038-913B97D0465A}"/>
              </a:ext>
            </a:extLst>
          </p:cNvPr>
          <p:cNvCxnSpPr>
            <a:cxnSpLocks/>
          </p:cNvCxnSpPr>
          <p:nvPr/>
        </p:nvCxnSpPr>
        <p:spPr>
          <a:xfrm flipH="1">
            <a:off x="8531901" y="2840135"/>
            <a:ext cx="3836" cy="562209"/>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71" name="Picture 70" descr="A picture containing drawing&#10;&#10;Description automatically generated">
            <a:extLst>
              <a:ext uri="{FF2B5EF4-FFF2-40B4-BE49-F238E27FC236}">
                <a16:creationId xmlns:a16="http://schemas.microsoft.com/office/drawing/2014/main" id="{4B7605DC-CCD5-5D4B-82E2-71389E2AAA43}"/>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9370507" y="2769707"/>
            <a:ext cx="701203" cy="647620"/>
          </a:xfrm>
          <a:prstGeom prst="rect">
            <a:avLst/>
          </a:prstGeom>
        </p:spPr>
      </p:pic>
      <p:pic>
        <p:nvPicPr>
          <p:cNvPr id="47" name="Picture 46" descr="A picture containing clock&#10;&#10;Description automatically generated">
            <a:extLst>
              <a:ext uri="{FF2B5EF4-FFF2-40B4-BE49-F238E27FC236}">
                <a16:creationId xmlns:a16="http://schemas.microsoft.com/office/drawing/2014/main" id="{1C45955E-AC64-464A-964E-C121F5B3F33A}"/>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929529" y="2783299"/>
            <a:ext cx="705040" cy="654097"/>
          </a:xfrm>
          <a:prstGeom prst="rect">
            <a:avLst/>
          </a:prstGeom>
        </p:spPr>
      </p:pic>
      <p:cxnSp>
        <p:nvCxnSpPr>
          <p:cNvPr id="29" name="Elbow Connector 28">
            <a:extLst>
              <a:ext uri="{FF2B5EF4-FFF2-40B4-BE49-F238E27FC236}">
                <a16:creationId xmlns:a16="http://schemas.microsoft.com/office/drawing/2014/main" id="{85F1570F-7C10-4647-B4B7-9835B0ED3D41}"/>
              </a:ext>
            </a:extLst>
          </p:cNvPr>
          <p:cNvCxnSpPr>
            <a:cxnSpLocks/>
            <a:endCxn id="24" idx="0"/>
          </p:cNvCxnSpPr>
          <p:nvPr/>
        </p:nvCxnSpPr>
        <p:spPr>
          <a:xfrm>
            <a:off x="9023216" y="3972644"/>
            <a:ext cx="752768" cy="167450"/>
          </a:xfrm>
          <a:prstGeom prst="bentConnector2">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44" name="Picture 43" descr="A close up of a sign&#10;&#10;Description automatically generated">
            <a:extLst>
              <a:ext uri="{FF2B5EF4-FFF2-40B4-BE49-F238E27FC236}">
                <a16:creationId xmlns:a16="http://schemas.microsoft.com/office/drawing/2014/main" id="{850039D9-9489-BF4D-B93E-5CA1106DBE80}"/>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8113869" y="4781060"/>
            <a:ext cx="763400" cy="763400"/>
          </a:xfrm>
          <a:prstGeom prst="rect">
            <a:avLst/>
          </a:prstGeom>
        </p:spPr>
      </p:pic>
      <p:sp>
        <p:nvSpPr>
          <p:cNvPr id="45" name="Rounded Rectangle 44">
            <a:extLst>
              <a:ext uri="{FF2B5EF4-FFF2-40B4-BE49-F238E27FC236}">
                <a16:creationId xmlns:a16="http://schemas.microsoft.com/office/drawing/2014/main" id="{D1B1821F-F50C-1343-9B07-9A06230DAB42}"/>
              </a:ext>
            </a:extLst>
          </p:cNvPr>
          <p:cNvSpPr/>
          <p:nvPr/>
        </p:nvSpPr>
        <p:spPr>
          <a:xfrm>
            <a:off x="8191259" y="4821595"/>
            <a:ext cx="599046" cy="652516"/>
          </a:xfrm>
          <a:prstGeom prst="roundRect">
            <a:avLst/>
          </a:prstGeom>
          <a:solidFill>
            <a:srgbClr val="E05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A close up of a sign&#10;&#10;Description automatically generated">
            <a:extLst>
              <a:ext uri="{FF2B5EF4-FFF2-40B4-BE49-F238E27FC236}">
                <a16:creationId xmlns:a16="http://schemas.microsoft.com/office/drawing/2014/main" id="{F3E5DE02-1652-944C-8746-8EAA4EAF2EE0}"/>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8181755" y="2230490"/>
            <a:ext cx="705040" cy="654097"/>
          </a:xfrm>
          <a:prstGeom prst="rect">
            <a:avLst/>
          </a:prstGeom>
        </p:spPr>
      </p:pic>
      <p:cxnSp>
        <p:nvCxnSpPr>
          <p:cNvPr id="33" name="Straight Connector 32">
            <a:extLst>
              <a:ext uri="{FF2B5EF4-FFF2-40B4-BE49-F238E27FC236}">
                <a16:creationId xmlns:a16="http://schemas.microsoft.com/office/drawing/2014/main" id="{9B815530-639D-004C-B472-C617715C27E6}"/>
              </a:ext>
            </a:extLst>
          </p:cNvPr>
          <p:cNvCxnSpPr>
            <a:cxnSpLocks/>
          </p:cNvCxnSpPr>
          <p:nvPr/>
        </p:nvCxnSpPr>
        <p:spPr>
          <a:xfrm flipH="1">
            <a:off x="8498565" y="4191219"/>
            <a:ext cx="3836" cy="562209"/>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FAF88A16-B0EF-E449-978D-0685D07C3A9E}"/>
              </a:ext>
            </a:extLst>
          </p:cNvPr>
          <p:cNvGrpSpPr/>
          <p:nvPr/>
        </p:nvGrpSpPr>
        <p:grpSpPr>
          <a:xfrm>
            <a:off x="7825490" y="3330594"/>
            <a:ext cx="1358911" cy="1008921"/>
            <a:chOff x="1824721" y="3410812"/>
            <a:chExt cx="1469564" cy="1091074"/>
          </a:xfrm>
        </p:grpSpPr>
        <p:pic>
          <p:nvPicPr>
            <p:cNvPr id="35" name="Picture 34" descr="A picture containing drawing&#10;&#10;Description automatically generated">
              <a:extLst>
                <a:ext uri="{FF2B5EF4-FFF2-40B4-BE49-F238E27FC236}">
                  <a16:creationId xmlns:a16="http://schemas.microsoft.com/office/drawing/2014/main" id="{247CFECE-BEBA-7543-BFD6-8C78ED8F6B7E}"/>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824721" y="3410812"/>
              <a:ext cx="1460685" cy="1091074"/>
            </a:xfrm>
            <a:prstGeom prst="rect">
              <a:avLst/>
            </a:prstGeom>
            <a:solidFill>
              <a:schemeClr val="bg1">
                <a:lumMod val="50000"/>
              </a:schemeClr>
            </a:solidFill>
          </p:spPr>
        </p:pic>
        <p:pic>
          <p:nvPicPr>
            <p:cNvPr id="36" name="Picture 35">
              <a:extLst>
                <a:ext uri="{FF2B5EF4-FFF2-40B4-BE49-F238E27FC236}">
                  <a16:creationId xmlns:a16="http://schemas.microsoft.com/office/drawing/2014/main" id="{A1859CB5-9DE2-8246-AD53-3E642B7349C2}"/>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400000"/>
                      </a14:imgEffect>
                      <a14:imgEffect>
                        <a14:brightnessContrast bright="-20000" contrast="40000"/>
                      </a14:imgEffect>
                    </a14:imgLayer>
                  </a14:imgProps>
                </a:ext>
              </a:extLst>
            </a:blip>
            <a:srcRect t="14306"/>
            <a:stretch/>
          </p:blipFill>
          <p:spPr>
            <a:xfrm>
              <a:off x="1842854" y="3460906"/>
              <a:ext cx="1451432" cy="1029244"/>
            </a:xfrm>
            <a:prstGeom prst="rect">
              <a:avLst/>
            </a:prstGeom>
            <a:ln>
              <a:noFill/>
            </a:ln>
            <a:effectLst>
              <a:outerShdw blurRad="292100" dist="139700" dir="2700000" algn="tl" rotWithShape="0">
                <a:srgbClr val="333333">
                  <a:alpha val="65000"/>
                </a:srgbClr>
              </a:outerShdw>
            </a:effectLst>
          </p:spPr>
        </p:pic>
      </p:grpSp>
      <p:pic>
        <p:nvPicPr>
          <p:cNvPr id="85" name="Picture 84" descr="A close up of a sign&#10;&#10;Description automatically generated">
            <a:extLst>
              <a:ext uri="{FF2B5EF4-FFF2-40B4-BE49-F238E27FC236}">
                <a16:creationId xmlns:a16="http://schemas.microsoft.com/office/drawing/2014/main" id="{67E6E190-937D-9B4D-B61C-AA74F47E8FF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67112" y="2750182"/>
            <a:ext cx="713518" cy="706936"/>
          </a:xfrm>
          <a:prstGeom prst="rect">
            <a:avLst/>
          </a:prstGeom>
        </p:spPr>
      </p:pic>
      <p:pic>
        <p:nvPicPr>
          <p:cNvPr id="88" name="Picture 87" descr="A close up of a logo&#10;&#10;Description automatically generated">
            <a:extLst>
              <a:ext uri="{FF2B5EF4-FFF2-40B4-BE49-F238E27FC236}">
                <a16:creationId xmlns:a16="http://schemas.microsoft.com/office/drawing/2014/main" id="{CF321CA9-00E9-494D-9B20-8FF034C328E9}"/>
              </a:ext>
            </a:extLst>
          </p:cNvPr>
          <p:cNvPicPr>
            <a:picLocks noChangeAspect="1"/>
          </p:cNvPicPr>
          <p:nvPr/>
        </p:nvPicPr>
        <p:blipFill>
          <a:blip r:embed="rId10">
            <a:duotone>
              <a:srgbClr val="E05039">
                <a:shade val="45000"/>
                <a:satMod val="135000"/>
              </a:srgbClr>
              <a:prstClr val="white"/>
            </a:duotone>
            <a:extLst>
              <a:ext uri="{28A0092B-C50C-407E-A947-70E740481C1C}">
                <a14:useLocalDpi xmlns:a14="http://schemas.microsoft.com/office/drawing/2010/main" val="0"/>
              </a:ext>
            </a:extLst>
          </a:blip>
          <a:stretch>
            <a:fillRect/>
          </a:stretch>
        </p:blipFill>
        <p:spPr>
          <a:xfrm>
            <a:off x="6966063" y="2794406"/>
            <a:ext cx="650356" cy="650356"/>
          </a:xfrm>
          <a:prstGeom prst="rect">
            <a:avLst/>
          </a:prstGeom>
        </p:spPr>
      </p:pic>
      <p:sp>
        <p:nvSpPr>
          <p:cNvPr id="73" name="Rectangle 72">
            <a:extLst>
              <a:ext uri="{FF2B5EF4-FFF2-40B4-BE49-F238E27FC236}">
                <a16:creationId xmlns:a16="http://schemas.microsoft.com/office/drawing/2014/main" id="{4071846A-9EC2-3C48-BB02-D0F38E9A8CD6}"/>
              </a:ext>
            </a:extLst>
          </p:cNvPr>
          <p:cNvSpPr/>
          <p:nvPr/>
        </p:nvSpPr>
        <p:spPr>
          <a:xfrm>
            <a:off x="8238375" y="2292449"/>
            <a:ext cx="608104" cy="507771"/>
          </a:xfrm>
          <a:prstGeom prst="rect">
            <a:avLst/>
          </a:prstGeom>
          <a:solidFill>
            <a:srgbClr val="E05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364C4132-695E-BE43-B46E-7496A4976011}"/>
              </a:ext>
            </a:extLst>
          </p:cNvPr>
          <p:cNvSpPr/>
          <p:nvPr/>
        </p:nvSpPr>
        <p:spPr>
          <a:xfrm>
            <a:off x="8125962" y="2393207"/>
            <a:ext cx="811877" cy="313213"/>
          </a:xfrm>
          <a:prstGeom prst="rect">
            <a:avLst/>
          </a:prstGeom>
        </p:spPr>
        <p:txBody>
          <a:bodyPr wrap="square">
            <a:noAutofit/>
          </a:bodyPr>
          <a:lstStyle/>
          <a:p>
            <a:pPr algn="ctr" defTabSz="913333">
              <a:defRPr/>
            </a:pPr>
            <a:r>
              <a:rPr lang="en-US" sz="1600" b="1" dirty="0">
                <a:solidFill>
                  <a:schemeClr val="bg1"/>
                </a:solidFill>
                <a:ea typeface="Arial" charset="0"/>
                <a:cs typeface="Oracle Sans" panose="020B0503020204020204" pitchFamily="34" charset="0"/>
              </a:rPr>
              <a:t>SQL</a:t>
            </a:r>
          </a:p>
        </p:txBody>
      </p:sp>
      <p:pic>
        <p:nvPicPr>
          <p:cNvPr id="92" name="Picture 91" descr="A close up of a sign&#10;&#10;Description automatically generated">
            <a:extLst>
              <a:ext uri="{FF2B5EF4-FFF2-40B4-BE49-F238E27FC236}">
                <a16:creationId xmlns:a16="http://schemas.microsoft.com/office/drawing/2014/main" id="{618B09E1-FD60-794C-94CE-713098F988B4}"/>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917525" y="4141798"/>
            <a:ext cx="705040" cy="654097"/>
          </a:xfrm>
          <a:prstGeom prst="rect">
            <a:avLst/>
          </a:prstGeom>
        </p:spPr>
      </p:pic>
      <p:sp>
        <p:nvSpPr>
          <p:cNvPr id="93" name="Rectangle 92">
            <a:extLst>
              <a:ext uri="{FF2B5EF4-FFF2-40B4-BE49-F238E27FC236}">
                <a16:creationId xmlns:a16="http://schemas.microsoft.com/office/drawing/2014/main" id="{54BAB137-623E-E44F-8FA9-9EC01A9F3CAB}"/>
              </a:ext>
            </a:extLst>
          </p:cNvPr>
          <p:cNvSpPr/>
          <p:nvPr/>
        </p:nvSpPr>
        <p:spPr>
          <a:xfrm>
            <a:off x="7013308" y="4227074"/>
            <a:ext cx="608104" cy="507771"/>
          </a:xfrm>
          <a:prstGeom prst="rect">
            <a:avLst/>
          </a:prstGeom>
          <a:solidFill>
            <a:srgbClr val="E05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 name="Picture Placeholder 4">
            <a:extLst>
              <a:ext uri="{FF2B5EF4-FFF2-40B4-BE49-F238E27FC236}">
                <a16:creationId xmlns:a16="http://schemas.microsoft.com/office/drawing/2014/main" id="{E8A3D016-BDE0-7846-97F3-F0DEA65CC6FC}"/>
              </a:ext>
            </a:extLst>
          </p:cNvPr>
          <p:cNvPicPr>
            <a:picLocks noChangeAspect="1"/>
          </p:cNvPicPr>
          <p:nvPr/>
        </p:nvPicPr>
        <p:blipFill>
          <a:blip r:embed="rId11">
            <a:clrChange>
              <a:clrFrom>
                <a:srgbClr val="314B5C"/>
              </a:clrFrom>
              <a:clrTo>
                <a:srgbClr val="314B5C">
                  <a:alpha val="0"/>
                </a:srgbClr>
              </a:clrTo>
            </a:clrChange>
            <a:biLevel thresh="50000"/>
            <a:extLst>
              <a:ext uri="{28A0092B-C50C-407E-A947-70E740481C1C}">
                <a14:useLocalDpi xmlns:a14="http://schemas.microsoft.com/office/drawing/2010/main" val="0"/>
              </a:ext>
            </a:extLst>
          </a:blip>
          <a:srcRect l="58" r="58"/>
          <a:stretch>
            <a:fillRect/>
          </a:stretch>
        </p:blipFill>
        <p:spPr>
          <a:xfrm>
            <a:off x="8132919" y="4813486"/>
            <a:ext cx="725300" cy="682200"/>
          </a:xfrm>
          <a:prstGeom prst="rect">
            <a:avLst/>
          </a:prstGeom>
        </p:spPr>
      </p:pic>
      <p:sp>
        <p:nvSpPr>
          <p:cNvPr id="97" name="Rectangle 96">
            <a:extLst>
              <a:ext uri="{FF2B5EF4-FFF2-40B4-BE49-F238E27FC236}">
                <a16:creationId xmlns:a16="http://schemas.microsoft.com/office/drawing/2014/main" id="{CB3C5E93-05E4-1D4E-B9A2-9E86A447D1D0}"/>
              </a:ext>
            </a:extLst>
          </p:cNvPr>
          <p:cNvSpPr/>
          <p:nvPr/>
        </p:nvSpPr>
        <p:spPr>
          <a:xfrm>
            <a:off x="9471932" y="4207901"/>
            <a:ext cx="608104" cy="507771"/>
          </a:xfrm>
          <a:prstGeom prst="rect">
            <a:avLst/>
          </a:prstGeom>
          <a:solidFill>
            <a:srgbClr val="E05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Picture 95">
            <a:extLst>
              <a:ext uri="{FF2B5EF4-FFF2-40B4-BE49-F238E27FC236}">
                <a16:creationId xmlns:a16="http://schemas.microsoft.com/office/drawing/2014/main" id="{5B8D3CA9-5BD6-DD49-A3EE-AEDD40FD1253}"/>
              </a:ext>
            </a:extLst>
          </p:cNvPr>
          <p:cNvPicPr>
            <a:picLocks noChangeAspect="1"/>
          </p:cNvPicPr>
          <p:nvPr/>
        </p:nvPicPr>
        <p:blipFill rotWithShape="1">
          <a:blip r:embed="rId12" cstate="screen">
            <a:lum bright="70000" contrast="-70000"/>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a:ext>
            </a:extLst>
          </a:blip>
          <a:srcRect/>
          <a:stretch/>
        </p:blipFill>
        <p:spPr>
          <a:xfrm>
            <a:off x="6940577" y="4210378"/>
            <a:ext cx="636862" cy="541162"/>
          </a:xfrm>
          <a:prstGeom prst="rect">
            <a:avLst/>
          </a:prstGeom>
        </p:spPr>
      </p:pic>
      <p:sp>
        <p:nvSpPr>
          <p:cNvPr id="94" name="Rectangle 93">
            <a:extLst>
              <a:ext uri="{FF2B5EF4-FFF2-40B4-BE49-F238E27FC236}">
                <a16:creationId xmlns:a16="http://schemas.microsoft.com/office/drawing/2014/main" id="{918B58BB-1D15-044C-BBA4-9ED79A46B5EB}"/>
              </a:ext>
            </a:extLst>
          </p:cNvPr>
          <p:cNvSpPr/>
          <p:nvPr/>
        </p:nvSpPr>
        <p:spPr>
          <a:xfrm>
            <a:off x="9378401" y="4307544"/>
            <a:ext cx="811877" cy="313213"/>
          </a:xfrm>
          <a:prstGeom prst="rect">
            <a:avLst/>
          </a:prstGeom>
        </p:spPr>
        <p:txBody>
          <a:bodyPr wrap="square">
            <a:noAutofit/>
          </a:bodyPr>
          <a:lstStyle/>
          <a:p>
            <a:pPr algn="ctr" defTabSz="913333">
              <a:defRPr/>
            </a:pPr>
            <a:r>
              <a:rPr lang="en-US" sz="1600" b="1" dirty="0">
                <a:solidFill>
                  <a:schemeClr val="bg1"/>
                </a:solidFill>
                <a:ea typeface="Arial" charset="0"/>
                <a:cs typeface="Oracle Sans" panose="020B0503020204020204" pitchFamily="34" charset="0"/>
              </a:rPr>
              <a:t>REST</a:t>
            </a:r>
          </a:p>
        </p:txBody>
      </p:sp>
    </p:spTree>
    <p:extLst>
      <p:ext uri="{BB962C8B-B14F-4D97-AF65-F5344CB8AC3E}">
        <p14:creationId xmlns:p14="http://schemas.microsoft.com/office/powerpoint/2010/main" val="3365887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6F9620F-BFA4-8645-81D4-5537770D3B14}"/>
              </a:ext>
            </a:extLst>
          </p:cNvPr>
          <p:cNvSpPr txBox="1">
            <a:spLocks/>
          </p:cNvSpPr>
          <p:nvPr/>
        </p:nvSpPr>
        <p:spPr>
          <a:xfrm>
            <a:off x="5957638" y="2523621"/>
            <a:ext cx="6477000" cy="19143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1600" b="1" kern="1200">
                <a:solidFill>
                  <a:schemeClr val="tx1"/>
                </a:solidFill>
                <a:latin typeface="Oracle Sans" charset="0"/>
                <a:ea typeface="Oracle Sans" charset="0"/>
                <a:cs typeface="Oracle Sans" charset="0"/>
              </a:defRPr>
            </a:lvl1pPr>
          </a:lstStyle>
          <a:p>
            <a:endParaRPr lang="en-US" sz="3600" dirty="0">
              <a:latin typeface="Oracle Sans" panose="020B0503020204020204" pitchFamily="34" charset="0"/>
              <a:cs typeface="Oracle Sans" panose="020B0503020204020204" pitchFamily="34" charset="0"/>
            </a:endParaRPr>
          </a:p>
        </p:txBody>
      </p:sp>
      <p:sp>
        <p:nvSpPr>
          <p:cNvPr id="4" name="Text Placeholder 3">
            <a:extLst>
              <a:ext uri="{FF2B5EF4-FFF2-40B4-BE49-F238E27FC236}">
                <a16:creationId xmlns:a16="http://schemas.microsoft.com/office/drawing/2014/main" id="{F54EAE71-98DE-2146-89C3-C09FDC2E34BC}"/>
              </a:ext>
            </a:extLst>
          </p:cNvPr>
          <p:cNvSpPr txBox="1">
            <a:spLocks/>
          </p:cNvSpPr>
          <p:nvPr/>
        </p:nvSpPr>
        <p:spPr>
          <a:xfrm>
            <a:off x="5957638" y="2237842"/>
            <a:ext cx="8886282" cy="395562"/>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solidFill>
                  <a:schemeClr val="tx2">
                    <a:lumMod val="50000"/>
                    <a:lumOff val="50000"/>
                  </a:schemeClr>
                </a:solidFill>
              </a:rPr>
              <a:t>Overview</a:t>
            </a:r>
          </a:p>
        </p:txBody>
      </p:sp>
      <p:sp>
        <p:nvSpPr>
          <p:cNvPr id="6" name="Text Placeholder 5">
            <a:extLst>
              <a:ext uri="{FF2B5EF4-FFF2-40B4-BE49-F238E27FC236}">
                <a16:creationId xmlns:a16="http://schemas.microsoft.com/office/drawing/2014/main" id="{79B29BB6-DB71-C74D-9E97-7FD79DFD7690}"/>
              </a:ext>
            </a:extLst>
          </p:cNvPr>
          <p:cNvSpPr txBox="1">
            <a:spLocks/>
          </p:cNvSpPr>
          <p:nvPr/>
        </p:nvSpPr>
        <p:spPr>
          <a:xfrm>
            <a:off x="5957638" y="3420101"/>
            <a:ext cx="5285327" cy="395562"/>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t>Java API for JSON in JDBC</a:t>
            </a:r>
          </a:p>
        </p:txBody>
      </p:sp>
      <p:sp>
        <p:nvSpPr>
          <p:cNvPr id="7" name="Text Placeholder 5">
            <a:extLst>
              <a:ext uri="{FF2B5EF4-FFF2-40B4-BE49-F238E27FC236}">
                <a16:creationId xmlns:a16="http://schemas.microsoft.com/office/drawing/2014/main" id="{F40E72E7-E6E9-724D-B426-E0D7AF5DA130}"/>
              </a:ext>
            </a:extLst>
          </p:cNvPr>
          <p:cNvSpPr txBox="1">
            <a:spLocks/>
          </p:cNvSpPr>
          <p:nvPr/>
        </p:nvSpPr>
        <p:spPr>
          <a:xfrm>
            <a:off x="5957638" y="2828971"/>
            <a:ext cx="5285327" cy="395562"/>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b="1" dirty="0">
                <a:solidFill>
                  <a:schemeClr val="accent1"/>
                </a:solidFill>
              </a:rPr>
              <a:t>JSON Data Type</a:t>
            </a:r>
          </a:p>
        </p:txBody>
      </p:sp>
      <p:sp>
        <p:nvSpPr>
          <p:cNvPr id="8" name="Text Placeholder 5">
            <a:extLst>
              <a:ext uri="{FF2B5EF4-FFF2-40B4-BE49-F238E27FC236}">
                <a16:creationId xmlns:a16="http://schemas.microsoft.com/office/drawing/2014/main" id="{77E7A5AF-E401-0A46-8914-25FD87EB18D1}"/>
              </a:ext>
            </a:extLst>
          </p:cNvPr>
          <p:cNvSpPr txBox="1">
            <a:spLocks/>
          </p:cNvSpPr>
          <p:nvPr/>
        </p:nvSpPr>
        <p:spPr>
          <a:xfrm>
            <a:off x="5957638" y="4011231"/>
            <a:ext cx="5285327" cy="395562"/>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t>JSON Collections</a:t>
            </a:r>
          </a:p>
        </p:txBody>
      </p:sp>
      <p:sp>
        <p:nvSpPr>
          <p:cNvPr id="9" name="Text Placeholder 5">
            <a:extLst>
              <a:ext uri="{FF2B5EF4-FFF2-40B4-BE49-F238E27FC236}">
                <a16:creationId xmlns:a16="http://schemas.microsoft.com/office/drawing/2014/main" id="{05512A5F-AC02-2F44-A5E4-BC1BF70F8DA1}"/>
              </a:ext>
            </a:extLst>
          </p:cNvPr>
          <p:cNvSpPr txBox="1">
            <a:spLocks/>
          </p:cNvSpPr>
          <p:nvPr/>
        </p:nvSpPr>
        <p:spPr>
          <a:xfrm>
            <a:off x="5957638" y="4602361"/>
            <a:ext cx="5285327" cy="395562"/>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t>Java API for MongoDB</a:t>
            </a:r>
          </a:p>
        </p:txBody>
      </p:sp>
    </p:spTree>
    <p:extLst>
      <p:ext uri="{BB962C8B-B14F-4D97-AF65-F5344CB8AC3E}">
        <p14:creationId xmlns:p14="http://schemas.microsoft.com/office/powerpoint/2010/main" val="3131606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5BBD675-5A27-7145-B310-51D8A6FF7A93}"/>
              </a:ext>
            </a:extLst>
          </p:cNvPr>
          <p:cNvSpPr>
            <a:spLocks noGrp="1"/>
          </p:cNvSpPr>
          <p:nvPr>
            <p:ph type="ftr" sz="quarter" idx="3"/>
          </p:nvPr>
        </p:nvSpPr>
        <p:spPr>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Copyright © 2022 Oracle and/or its affiliates. </a:t>
            </a:r>
          </a:p>
        </p:txBody>
      </p:sp>
      <p:sp>
        <p:nvSpPr>
          <p:cNvPr id="3" name="Content Placeholder 2">
            <a:extLst>
              <a:ext uri="{FF2B5EF4-FFF2-40B4-BE49-F238E27FC236}">
                <a16:creationId xmlns:a16="http://schemas.microsoft.com/office/drawing/2014/main" id="{016226E6-83C6-724F-93D7-CFD783438694}"/>
              </a:ext>
            </a:extLst>
          </p:cNvPr>
          <p:cNvSpPr>
            <a:spLocks noGrp="1"/>
          </p:cNvSpPr>
          <p:nvPr>
            <p:ph type="body" sz="quarter" idx="12"/>
          </p:nvPr>
        </p:nvSpPr>
        <p:spPr>
          <a:xfrm>
            <a:off x="762000" y="2088896"/>
            <a:ext cx="5516588" cy="4261104"/>
          </a:xfrm>
        </p:spPr>
        <p:txBody>
          <a:bodyPr/>
          <a:lstStyle/>
          <a:p>
            <a:r>
              <a:rPr lang="en-US" sz="2400" dirty="0"/>
              <a:t>Easily consumed by applications</a:t>
            </a:r>
          </a:p>
          <a:p>
            <a:pPr marL="349250" lvl="1" indent="-207963"/>
            <a:r>
              <a:rPr lang="en-US" sz="1600" dirty="0"/>
              <a:t>Maps well to application (Java) objects</a:t>
            </a:r>
          </a:p>
          <a:p>
            <a:pPr marL="349250" lvl="1" indent="-207963"/>
            <a:r>
              <a:rPr lang="en-US" sz="1600" dirty="0"/>
              <a:t>Nested structures</a:t>
            </a:r>
          </a:p>
          <a:p>
            <a:pPr marL="349250" lvl="1" indent="-207963"/>
            <a:r>
              <a:rPr lang="en-US" sz="1600" dirty="0"/>
              <a:t>Read/write without joins</a:t>
            </a:r>
          </a:p>
          <a:p>
            <a:r>
              <a:rPr lang="en-US" sz="2400" dirty="0"/>
              <a:t>Schema-flexible</a:t>
            </a:r>
          </a:p>
          <a:p>
            <a:pPr marL="296863" lvl="1" indent="-206375"/>
            <a:r>
              <a:rPr lang="en-US" sz="1600" dirty="0"/>
              <a:t>Applications can evolve to store new attributes </a:t>
            </a:r>
            <a:br>
              <a:rPr lang="en-US" sz="1600" dirty="0"/>
            </a:br>
            <a:r>
              <a:rPr lang="en-US" sz="1600" dirty="0"/>
              <a:t>without modifying data definitions. </a:t>
            </a:r>
          </a:p>
          <a:p>
            <a:r>
              <a:rPr lang="en-US" sz="2400" dirty="0"/>
              <a:t>Good exchange format</a:t>
            </a:r>
          </a:p>
          <a:p>
            <a:pPr marL="296863" lvl="1" indent="-206375"/>
            <a:r>
              <a:rPr lang="en-US" sz="1600" dirty="0"/>
              <a:t>Supported by most programming languages</a:t>
            </a:r>
          </a:p>
          <a:p>
            <a:pPr marL="296863" lvl="1" indent="-206375"/>
            <a:r>
              <a:rPr lang="en-US" sz="1600" dirty="0"/>
              <a:t>Human readable</a:t>
            </a:r>
            <a:br>
              <a:rPr lang="en-US" sz="2400" dirty="0"/>
            </a:br>
            <a:endParaRPr lang="en-US" sz="2400" dirty="0"/>
          </a:p>
          <a:p>
            <a:pPr marL="457200" indent="-457200">
              <a:buFont typeface="Arial" panose="020B0604020202020204" pitchFamily="34" charset="0"/>
              <a:buChar char="•"/>
            </a:pPr>
            <a:endParaRPr lang="en-US" sz="2400" dirty="0"/>
          </a:p>
        </p:txBody>
      </p:sp>
      <p:sp>
        <p:nvSpPr>
          <p:cNvPr id="2" name="Title 1">
            <a:extLst>
              <a:ext uri="{FF2B5EF4-FFF2-40B4-BE49-F238E27FC236}">
                <a16:creationId xmlns:a16="http://schemas.microsoft.com/office/drawing/2014/main" id="{BD40D5BB-0493-A74D-9D82-17E2E312B861}"/>
              </a:ext>
            </a:extLst>
          </p:cNvPr>
          <p:cNvSpPr>
            <a:spLocks noGrp="1"/>
          </p:cNvSpPr>
          <p:nvPr>
            <p:ph type="title"/>
          </p:nvPr>
        </p:nvSpPr>
        <p:spPr/>
        <p:txBody>
          <a:bodyPr/>
          <a:lstStyle/>
          <a:p>
            <a:r>
              <a:rPr lang="en-US" sz="3600" b="0" dirty="0"/>
              <a:t>Why JSON?</a:t>
            </a:r>
          </a:p>
        </p:txBody>
      </p:sp>
      <p:sp>
        <p:nvSpPr>
          <p:cNvPr id="7" name="Rounded Rectangle 6">
            <a:extLst>
              <a:ext uri="{FF2B5EF4-FFF2-40B4-BE49-F238E27FC236}">
                <a16:creationId xmlns:a16="http://schemas.microsoft.com/office/drawing/2014/main" id="{6C0EC6E4-5B28-B345-A84D-FFFD987FCE1A}"/>
              </a:ext>
            </a:extLst>
          </p:cNvPr>
          <p:cNvSpPr/>
          <p:nvPr/>
        </p:nvSpPr>
        <p:spPr>
          <a:xfrm>
            <a:off x="6505186" y="2088896"/>
            <a:ext cx="4924814" cy="3567321"/>
          </a:xfrm>
          <a:prstGeom prst="roundRect">
            <a:avLst>
              <a:gd name="adj" fmla="val 1807"/>
            </a:avLst>
          </a:prstGeom>
          <a:solidFill>
            <a:schemeClr val="tx2">
              <a:lumMod val="10000"/>
              <a:lumOff val="90000"/>
              <a:alpha val="20000"/>
            </a:schemeClr>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8" name="Rectangle 7">
            <a:extLst>
              <a:ext uri="{FF2B5EF4-FFF2-40B4-BE49-F238E27FC236}">
                <a16:creationId xmlns:a16="http://schemas.microsoft.com/office/drawing/2014/main" id="{6192B389-244F-F442-BAC2-0C2BD4C56769}"/>
              </a:ext>
            </a:extLst>
          </p:cNvPr>
          <p:cNvSpPr/>
          <p:nvPr/>
        </p:nvSpPr>
        <p:spPr>
          <a:xfrm>
            <a:off x="6693074" y="2366447"/>
            <a:ext cx="4736926" cy="2970044"/>
          </a:xfrm>
          <a:prstGeom prst="rect">
            <a:avLst/>
          </a:prstGeom>
        </p:spPr>
        <p:txBody>
          <a:bodyPr wrap="square">
            <a:spAutoFit/>
          </a:bodyPr>
          <a:lstStyle/>
          <a:p>
            <a:r>
              <a:rPr lang="en-US" sz="1700" dirty="0">
                <a:latin typeface="Menlo" panose="020B0609030804020204" pitchFamily="49" charset="0"/>
                <a:ea typeface="Menlo" panose="020B0609030804020204" pitchFamily="49" charset="0"/>
                <a:cs typeface="Menlo" panose="020B0609030804020204" pitchFamily="49" charset="0"/>
              </a:rPr>
              <a:t>{ </a:t>
            </a:r>
            <a:br>
              <a:rPr lang="en-US" sz="1700" dirty="0">
                <a:latin typeface="Menlo" panose="020B0609030804020204" pitchFamily="49" charset="0"/>
                <a:ea typeface="Menlo" panose="020B0609030804020204" pitchFamily="49" charset="0"/>
                <a:cs typeface="Menlo" panose="020B0609030804020204" pitchFamily="49" charset="0"/>
              </a:rPr>
            </a:br>
            <a:r>
              <a:rPr lang="en-US" sz="1700" dirty="0">
                <a:latin typeface="Menlo" panose="020B0609030804020204" pitchFamily="49" charset="0"/>
                <a:ea typeface="Menlo" panose="020B0609030804020204" pitchFamily="49" charset="0"/>
                <a:cs typeface="Menlo" panose="020B0609030804020204" pitchFamily="49" charset="0"/>
              </a:rPr>
              <a:t>   </a:t>
            </a:r>
            <a:r>
              <a:rPr lang="en-US" sz="1700" dirty="0">
                <a:solidFill>
                  <a:srgbClr val="3560A2"/>
                </a:solidFill>
                <a:latin typeface="Menlo" panose="020B0609030804020204" pitchFamily="49" charset="0"/>
                <a:ea typeface="Menlo" panose="020B0609030804020204" pitchFamily="49" charset="0"/>
                <a:cs typeface="Menlo" panose="020B0609030804020204" pitchFamily="49" charset="0"/>
              </a:rPr>
              <a:t>"name" </a:t>
            </a:r>
            <a:r>
              <a:rPr lang="en-US" sz="1700" dirty="0">
                <a:latin typeface="Menlo" panose="020B0609030804020204" pitchFamily="49" charset="0"/>
                <a:ea typeface="Menlo" panose="020B0609030804020204" pitchFamily="49" charset="0"/>
                <a:cs typeface="Menlo" panose="020B0609030804020204" pitchFamily="49" charset="0"/>
              </a:rPr>
              <a:t>: </a:t>
            </a:r>
            <a:r>
              <a:rPr lang="en-US" sz="1700" dirty="0">
                <a:solidFill>
                  <a:srgbClr val="3560A2"/>
                </a:solidFill>
                <a:latin typeface="Menlo" panose="020B0609030804020204" pitchFamily="49" charset="0"/>
                <a:ea typeface="Menlo" panose="020B0609030804020204" pitchFamily="49" charset="0"/>
                <a:cs typeface="Menlo" panose="020B0609030804020204" pitchFamily="49" charset="0"/>
              </a:rPr>
              <a:t>"Thomas Anderson"</a:t>
            </a:r>
            <a:r>
              <a:rPr lang="en-US" sz="1700" dirty="0">
                <a:latin typeface="Menlo" panose="020B0609030804020204" pitchFamily="49" charset="0"/>
                <a:ea typeface="Menlo" panose="020B0609030804020204" pitchFamily="49" charset="0"/>
                <a:cs typeface="Menlo" panose="020B0609030804020204" pitchFamily="49" charset="0"/>
              </a:rPr>
              <a:t>,</a:t>
            </a:r>
            <a:br>
              <a:rPr lang="en-US" sz="1700" dirty="0">
                <a:latin typeface="Menlo" panose="020B0609030804020204" pitchFamily="49" charset="0"/>
                <a:ea typeface="Menlo" panose="020B0609030804020204" pitchFamily="49" charset="0"/>
                <a:cs typeface="Menlo" panose="020B0609030804020204" pitchFamily="49" charset="0"/>
              </a:rPr>
            </a:br>
            <a:r>
              <a:rPr lang="en-US" sz="1700" dirty="0">
                <a:latin typeface="Menlo" panose="020B0609030804020204" pitchFamily="49" charset="0"/>
                <a:ea typeface="Menlo" panose="020B0609030804020204" pitchFamily="49" charset="0"/>
                <a:cs typeface="Menlo" panose="020B0609030804020204" pitchFamily="49" charset="0"/>
              </a:rPr>
              <a:t>   </a:t>
            </a:r>
            <a:r>
              <a:rPr lang="en-US" sz="1700" dirty="0">
                <a:solidFill>
                  <a:srgbClr val="3560A2"/>
                </a:solidFill>
                <a:latin typeface="Menlo" panose="020B0609030804020204" pitchFamily="49" charset="0"/>
                <a:ea typeface="Menlo" panose="020B0609030804020204" pitchFamily="49" charset="0"/>
                <a:cs typeface="Menlo" panose="020B0609030804020204" pitchFamily="49" charset="0"/>
              </a:rPr>
              <a:t>"job"  </a:t>
            </a:r>
            <a:r>
              <a:rPr lang="en-US" sz="1700" dirty="0">
                <a:latin typeface="Menlo" panose="020B0609030804020204" pitchFamily="49" charset="0"/>
                <a:ea typeface="Menlo" panose="020B0609030804020204" pitchFamily="49" charset="0"/>
                <a:cs typeface="Menlo" panose="020B0609030804020204" pitchFamily="49" charset="0"/>
              </a:rPr>
              <a:t>: </a:t>
            </a:r>
            <a:r>
              <a:rPr lang="en-US" sz="1700" dirty="0">
                <a:solidFill>
                  <a:srgbClr val="3560A2"/>
                </a:solidFill>
                <a:latin typeface="Menlo" panose="020B0609030804020204" pitchFamily="49" charset="0"/>
                <a:ea typeface="Menlo" panose="020B0609030804020204" pitchFamily="49" charset="0"/>
                <a:cs typeface="Menlo" panose="020B0609030804020204" pitchFamily="49" charset="0"/>
              </a:rPr>
              <a:t>"Programmer"</a:t>
            </a:r>
            <a:r>
              <a:rPr lang="en-US" sz="1700" dirty="0">
                <a:latin typeface="Menlo" panose="020B0609030804020204" pitchFamily="49" charset="0"/>
                <a:ea typeface="Menlo" panose="020B0609030804020204" pitchFamily="49" charset="0"/>
                <a:cs typeface="Menlo" panose="020B0609030804020204" pitchFamily="49" charset="0"/>
              </a:rPr>
              <a:t>,</a:t>
            </a:r>
            <a:br>
              <a:rPr lang="en-US" sz="1700" dirty="0">
                <a:latin typeface="Menlo" panose="020B0609030804020204" pitchFamily="49" charset="0"/>
                <a:ea typeface="Menlo" panose="020B0609030804020204" pitchFamily="49" charset="0"/>
                <a:cs typeface="Menlo" panose="020B0609030804020204" pitchFamily="49" charset="0"/>
              </a:rPr>
            </a:br>
            <a:r>
              <a:rPr lang="en-US" sz="1700" dirty="0">
                <a:latin typeface="Menlo" panose="020B0609030804020204" pitchFamily="49" charset="0"/>
                <a:ea typeface="Menlo" panose="020B0609030804020204" pitchFamily="49" charset="0"/>
                <a:cs typeface="Menlo" panose="020B0609030804020204" pitchFamily="49" charset="0"/>
              </a:rPr>
              <a:t>   </a:t>
            </a:r>
            <a:r>
              <a:rPr lang="en-US" sz="1700" dirty="0">
                <a:solidFill>
                  <a:srgbClr val="3560A2"/>
                </a:solidFill>
                <a:latin typeface="Menlo" panose="020B0609030804020204" pitchFamily="49" charset="0"/>
                <a:ea typeface="Menlo" panose="020B0609030804020204" pitchFamily="49" charset="0"/>
                <a:cs typeface="Menlo" panose="020B0609030804020204" pitchFamily="49" charset="0"/>
              </a:rPr>
              <a:t>"addresses" </a:t>
            </a:r>
            <a:r>
              <a:rPr lang="en-US" sz="1700" dirty="0">
                <a:latin typeface="Menlo" panose="020B0609030804020204" pitchFamily="49" charset="0"/>
                <a:ea typeface="Menlo" panose="020B0609030804020204" pitchFamily="49" charset="0"/>
                <a:cs typeface="Menlo" panose="020B0609030804020204" pitchFamily="49" charset="0"/>
              </a:rPr>
              <a:t>: [</a:t>
            </a:r>
            <a:br>
              <a:rPr lang="en-US" sz="1700" dirty="0">
                <a:latin typeface="Menlo" panose="020B0609030804020204" pitchFamily="49" charset="0"/>
                <a:ea typeface="Menlo" panose="020B0609030804020204" pitchFamily="49" charset="0"/>
                <a:cs typeface="Menlo" panose="020B0609030804020204" pitchFamily="49" charset="0"/>
              </a:rPr>
            </a:br>
            <a:r>
              <a:rPr lang="en-US" sz="1700" dirty="0">
                <a:latin typeface="Menlo" panose="020B0609030804020204" pitchFamily="49" charset="0"/>
                <a:ea typeface="Menlo" panose="020B0609030804020204" pitchFamily="49" charset="0"/>
                <a:cs typeface="Menlo" panose="020B0609030804020204" pitchFamily="49" charset="0"/>
              </a:rPr>
              <a:t>      {</a:t>
            </a:r>
            <a:br>
              <a:rPr lang="en-US" sz="1700" dirty="0">
                <a:latin typeface="Menlo" panose="020B0609030804020204" pitchFamily="49" charset="0"/>
                <a:ea typeface="Menlo" panose="020B0609030804020204" pitchFamily="49" charset="0"/>
                <a:cs typeface="Menlo" panose="020B0609030804020204" pitchFamily="49" charset="0"/>
              </a:rPr>
            </a:br>
            <a:r>
              <a:rPr lang="en-US" sz="1700" dirty="0">
                <a:latin typeface="Menlo" panose="020B0609030804020204" pitchFamily="49" charset="0"/>
                <a:ea typeface="Menlo" panose="020B0609030804020204" pitchFamily="49" charset="0"/>
                <a:cs typeface="Menlo" panose="020B0609030804020204" pitchFamily="49" charset="0"/>
              </a:rPr>
              <a:t>        </a:t>
            </a:r>
            <a:r>
              <a:rPr lang="en-US" sz="1700" dirty="0">
                <a:solidFill>
                  <a:srgbClr val="3560A2"/>
                </a:solidFill>
                <a:latin typeface="Menlo" panose="020B0609030804020204" pitchFamily="49" charset="0"/>
                <a:ea typeface="Menlo" panose="020B0609030804020204" pitchFamily="49" charset="0"/>
                <a:cs typeface="Menlo" panose="020B0609030804020204" pitchFamily="49" charset="0"/>
              </a:rPr>
              <a:t>"street"</a:t>
            </a:r>
            <a:r>
              <a:rPr lang="en-US" sz="1700" dirty="0">
                <a:latin typeface="Menlo" panose="020B0609030804020204" pitchFamily="49" charset="0"/>
                <a:ea typeface="Menlo" panose="020B0609030804020204" pitchFamily="49" charset="0"/>
                <a:cs typeface="Menlo" panose="020B0609030804020204" pitchFamily="49" charset="0"/>
              </a:rPr>
              <a:t> : </a:t>
            </a:r>
            <a:r>
              <a:rPr lang="en-US" sz="1700" dirty="0">
                <a:solidFill>
                  <a:srgbClr val="3560A2"/>
                </a:solidFill>
                <a:latin typeface="Menlo" panose="020B0609030804020204" pitchFamily="49" charset="0"/>
                <a:ea typeface="Menlo" panose="020B0609030804020204" pitchFamily="49" charset="0"/>
                <a:cs typeface="Menlo" panose="020B0609030804020204" pitchFamily="49" charset="0"/>
              </a:rPr>
              <a:t>"123 Main"</a:t>
            </a:r>
            <a:r>
              <a:rPr lang="en-US" sz="1700" dirty="0">
                <a:latin typeface="Menlo" panose="020B0609030804020204" pitchFamily="49" charset="0"/>
                <a:ea typeface="Menlo" panose="020B0609030804020204" pitchFamily="49" charset="0"/>
                <a:cs typeface="Menlo" panose="020B0609030804020204" pitchFamily="49" charset="0"/>
              </a:rPr>
              <a:t>,</a:t>
            </a:r>
            <a:br>
              <a:rPr lang="en-US" sz="1700" dirty="0">
                <a:latin typeface="Menlo" panose="020B0609030804020204" pitchFamily="49" charset="0"/>
                <a:ea typeface="Menlo" panose="020B0609030804020204" pitchFamily="49" charset="0"/>
                <a:cs typeface="Menlo" panose="020B0609030804020204" pitchFamily="49" charset="0"/>
              </a:rPr>
            </a:br>
            <a:r>
              <a:rPr lang="en-US" sz="1700" dirty="0">
                <a:latin typeface="Menlo" panose="020B0609030804020204" pitchFamily="49" charset="0"/>
                <a:ea typeface="Menlo" panose="020B0609030804020204" pitchFamily="49" charset="0"/>
                <a:cs typeface="Menlo" panose="020B0609030804020204" pitchFamily="49" charset="0"/>
              </a:rPr>
              <a:t>        </a:t>
            </a:r>
            <a:r>
              <a:rPr lang="en-US" sz="1700" dirty="0">
                <a:solidFill>
                  <a:srgbClr val="3560A2"/>
                </a:solidFill>
                <a:latin typeface="Menlo" panose="020B0609030804020204" pitchFamily="49" charset="0"/>
                <a:ea typeface="Menlo" panose="020B0609030804020204" pitchFamily="49" charset="0"/>
                <a:cs typeface="Menlo" panose="020B0609030804020204" pitchFamily="49" charset="0"/>
              </a:rPr>
              <a:t>"city" </a:t>
            </a:r>
            <a:r>
              <a:rPr lang="en-US" sz="1700" dirty="0">
                <a:latin typeface="Menlo" panose="020B0609030804020204" pitchFamily="49" charset="0"/>
                <a:ea typeface="Menlo" panose="020B0609030804020204" pitchFamily="49" charset="0"/>
                <a:cs typeface="Menlo" panose="020B0609030804020204" pitchFamily="49" charset="0"/>
              </a:rPr>
              <a:t>: </a:t>
            </a:r>
            <a:r>
              <a:rPr lang="en-US" sz="1700" dirty="0">
                <a:solidFill>
                  <a:srgbClr val="3560A2"/>
                </a:solidFill>
                <a:latin typeface="Menlo" panose="020B0609030804020204" pitchFamily="49" charset="0"/>
                <a:ea typeface="Menlo" panose="020B0609030804020204" pitchFamily="49" charset="0"/>
                <a:cs typeface="Menlo" panose="020B0609030804020204" pitchFamily="49" charset="0"/>
              </a:rPr>
              <a:t>"Santa Cruz"</a:t>
            </a:r>
            <a:r>
              <a:rPr lang="en-US" sz="1700" dirty="0">
                <a:latin typeface="Menlo" panose="020B0609030804020204" pitchFamily="49" charset="0"/>
                <a:ea typeface="Menlo" panose="020B0609030804020204" pitchFamily="49" charset="0"/>
                <a:cs typeface="Menlo" panose="020B0609030804020204" pitchFamily="49" charset="0"/>
              </a:rPr>
              <a:t>,</a:t>
            </a:r>
            <a:br>
              <a:rPr lang="en-US" sz="1700" dirty="0">
                <a:latin typeface="Menlo" panose="020B0609030804020204" pitchFamily="49" charset="0"/>
                <a:ea typeface="Menlo" panose="020B0609030804020204" pitchFamily="49" charset="0"/>
                <a:cs typeface="Menlo" panose="020B0609030804020204" pitchFamily="49" charset="0"/>
              </a:rPr>
            </a:br>
            <a:r>
              <a:rPr lang="en-US" sz="1700" dirty="0">
                <a:latin typeface="Menlo" panose="020B0609030804020204" pitchFamily="49" charset="0"/>
                <a:ea typeface="Menlo" panose="020B0609030804020204" pitchFamily="49" charset="0"/>
                <a:cs typeface="Menlo" panose="020B0609030804020204" pitchFamily="49" charset="0"/>
              </a:rPr>
              <a:t>        </a:t>
            </a:r>
            <a:r>
              <a:rPr lang="en-US" sz="1700" dirty="0">
                <a:solidFill>
                  <a:srgbClr val="3560A2"/>
                </a:solidFill>
                <a:latin typeface="Menlo" panose="020B0609030804020204" pitchFamily="49" charset="0"/>
                <a:ea typeface="Menlo" panose="020B0609030804020204" pitchFamily="49" charset="0"/>
                <a:cs typeface="Menlo" panose="020B0609030804020204" pitchFamily="49" charset="0"/>
              </a:rPr>
              <a:t>"zip" </a:t>
            </a:r>
            <a:r>
              <a:rPr lang="en-US" sz="1700" dirty="0">
                <a:latin typeface="Menlo" panose="020B0609030804020204" pitchFamily="49" charset="0"/>
                <a:ea typeface="Menlo" panose="020B0609030804020204" pitchFamily="49" charset="0"/>
                <a:cs typeface="Menlo" panose="020B0609030804020204" pitchFamily="49" charset="0"/>
              </a:rPr>
              <a:t>: </a:t>
            </a:r>
            <a:r>
              <a:rPr lang="en-US" sz="1700" dirty="0">
                <a:solidFill>
                  <a:srgbClr val="424242"/>
                </a:solidFill>
                <a:latin typeface="Menlo" panose="020B0609030804020204" pitchFamily="49" charset="0"/>
                <a:ea typeface="Menlo" panose="020B0609030804020204" pitchFamily="49" charset="0"/>
                <a:cs typeface="Menlo" panose="020B0609030804020204" pitchFamily="49" charset="0"/>
              </a:rPr>
              <a:t>95041</a:t>
            </a:r>
            <a:br>
              <a:rPr lang="en-US" sz="1700" dirty="0">
                <a:latin typeface="Menlo" panose="020B0609030804020204" pitchFamily="49" charset="0"/>
                <a:ea typeface="Menlo" panose="020B0609030804020204" pitchFamily="49" charset="0"/>
                <a:cs typeface="Menlo" panose="020B0609030804020204" pitchFamily="49" charset="0"/>
              </a:rPr>
            </a:br>
            <a:r>
              <a:rPr lang="en-US" sz="1700" dirty="0">
                <a:latin typeface="Menlo" panose="020B0609030804020204" pitchFamily="49" charset="0"/>
                <a:ea typeface="Menlo" panose="020B0609030804020204" pitchFamily="49" charset="0"/>
                <a:cs typeface="Menlo" panose="020B0609030804020204" pitchFamily="49" charset="0"/>
              </a:rPr>
              <a:t>      }</a:t>
            </a:r>
            <a:br>
              <a:rPr lang="en-US" sz="1700" dirty="0">
                <a:latin typeface="Menlo" panose="020B0609030804020204" pitchFamily="49" charset="0"/>
                <a:ea typeface="Menlo" panose="020B0609030804020204" pitchFamily="49" charset="0"/>
                <a:cs typeface="Menlo" panose="020B0609030804020204" pitchFamily="49" charset="0"/>
              </a:rPr>
            </a:br>
            <a:r>
              <a:rPr lang="en-US" sz="1700" dirty="0">
                <a:latin typeface="Menlo" panose="020B0609030804020204" pitchFamily="49" charset="0"/>
                <a:ea typeface="Menlo" panose="020B0609030804020204" pitchFamily="49" charset="0"/>
                <a:cs typeface="Menlo" panose="020B0609030804020204" pitchFamily="49" charset="0"/>
              </a:rPr>
              <a:t>   ]</a:t>
            </a:r>
            <a:br>
              <a:rPr lang="en-US" sz="1700" dirty="0">
                <a:latin typeface="Menlo" panose="020B0609030804020204" pitchFamily="49" charset="0"/>
                <a:ea typeface="Menlo" panose="020B0609030804020204" pitchFamily="49" charset="0"/>
                <a:cs typeface="Menlo" panose="020B0609030804020204" pitchFamily="49" charset="0"/>
              </a:rPr>
            </a:br>
            <a:r>
              <a:rPr lang="en-US" sz="1700" dirty="0">
                <a:latin typeface="Menlo" panose="020B0609030804020204" pitchFamily="49" charset="0"/>
                <a:ea typeface="Menlo" panose="020B0609030804020204" pitchFamily="49" charset="0"/>
                <a:cs typeface="Menlo" panose="020B0609030804020204" pitchFamily="49" charset="0"/>
              </a:rPr>
              <a:t>}</a:t>
            </a:r>
            <a:endParaRPr lang="en-US" sz="1700" dirty="0"/>
          </a:p>
        </p:txBody>
      </p:sp>
    </p:spTree>
    <p:extLst>
      <p:ext uri="{BB962C8B-B14F-4D97-AF65-F5344CB8AC3E}">
        <p14:creationId xmlns:p14="http://schemas.microsoft.com/office/powerpoint/2010/main" val="2943443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F3C39A60-B030-0448-90BC-D818A9249802}"/>
              </a:ext>
            </a:extLst>
          </p:cNvPr>
          <p:cNvSpPr/>
          <p:nvPr/>
        </p:nvSpPr>
        <p:spPr>
          <a:xfrm>
            <a:off x="5336087" y="1879408"/>
            <a:ext cx="6400801" cy="3995803"/>
          </a:xfrm>
          <a:prstGeom prst="roundRect">
            <a:avLst>
              <a:gd name="adj" fmla="val 1807"/>
            </a:avLst>
          </a:prstGeom>
          <a:solidFill>
            <a:schemeClr val="tx2">
              <a:lumMod val="10000"/>
              <a:lumOff val="90000"/>
              <a:alpha val="20000"/>
            </a:schemeClr>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849A053C-7075-104F-A0E5-A339EDC5B4B9}"/>
              </a:ext>
            </a:extLst>
          </p:cNvPr>
          <p:cNvSpPr>
            <a:spLocks noGrp="1"/>
          </p:cNvSpPr>
          <p:nvPr>
            <p:ph type="sldNum" sz="quarter" idx="12"/>
          </p:nvPr>
        </p:nvSpPr>
        <p:spPr/>
        <p:txBody>
          <a:bodyPr/>
          <a:lstStyle/>
          <a:p>
            <a:fld id="{345D60D9-5372-5F40-9443-0F9AE5BDC3C8}" type="slidenum">
              <a:rPr lang="en-US" smtClean="0"/>
              <a:pPr/>
              <a:t>9</a:t>
            </a:fld>
            <a:endParaRPr lang="en-US" dirty="0"/>
          </a:p>
        </p:txBody>
      </p:sp>
      <p:sp>
        <p:nvSpPr>
          <p:cNvPr id="5" name="Footer Placeholder 4">
            <a:extLst>
              <a:ext uri="{FF2B5EF4-FFF2-40B4-BE49-F238E27FC236}">
                <a16:creationId xmlns:a16="http://schemas.microsoft.com/office/drawing/2014/main" id="{3EFB68AD-D0B9-CC40-B5E0-1FB0C9A6EAC8}"/>
              </a:ext>
            </a:extLst>
          </p:cNvPr>
          <p:cNvSpPr>
            <a:spLocks noGrp="1"/>
          </p:cNvSpPr>
          <p:nvPr>
            <p:ph type="ftr" sz="quarter" idx="11"/>
          </p:nvPr>
        </p:nvSpPr>
        <p:spPr/>
        <p:txBody>
          <a:bodyPr/>
          <a:lstStyle/>
          <a:p>
            <a:r>
              <a:rPr lang="en-US" dirty="0"/>
              <a:t>Copyright © 2022, Oracle and/or its affiliates  |</a:t>
            </a:r>
          </a:p>
        </p:txBody>
      </p:sp>
      <p:sp>
        <p:nvSpPr>
          <p:cNvPr id="7" name="Rectangle 6">
            <a:extLst>
              <a:ext uri="{FF2B5EF4-FFF2-40B4-BE49-F238E27FC236}">
                <a16:creationId xmlns:a16="http://schemas.microsoft.com/office/drawing/2014/main" id="{B3F2B288-6346-EC4D-9865-DBA88B8329BE}"/>
              </a:ext>
            </a:extLst>
          </p:cNvPr>
          <p:cNvSpPr/>
          <p:nvPr/>
        </p:nvSpPr>
        <p:spPr>
          <a:xfrm>
            <a:off x="5639238" y="2245945"/>
            <a:ext cx="4229043" cy="369332"/>
          </a:xfrm>
          <a:prstGeom prst="rect">
            <a:avLst/>
          </a:prstGeom>
        </p:spPr>
        <p:txBody>
          <a:bodyPr wrap="none">
            <a:spAutoFit/>
          </a:bodyPr>
          <a:lstStyle/>
          <a:p>
            <a:r>
              <a:rPr lang="en-US" b="1" dirty="0">
                <a:solidFill>
                  <a:srgbClr val="3560A2"/>
                </a:solidFill>
                <a:latin typeface="Menlo" panose="020B0609030804020204" pitchFamily="49" charset="0"/>
                <a:ea typeface="Menlo" panose="020B0609030804020204" pitchFamily="49" charset="0"/>
                <a:cs typeface="Menlo" panose="020B0609030804020204" pitchFamily="49" charset="0"/>
              </a:rPr>
              <a:t>CREATE</a:t>
            </a:r>
            <a:r>
              <a:rPr lang="en-US" dirty="0">
                <a:latin typeface="Menlo" panose="020B0609030804020204" pitchFamily="49" charset="0"/>
                <a:ea typeface="Menlo" panose="020B0609030804020204" pitchFamily="49" charset="0"/>
                <a:cs typeface="Menlo" panose="020B0609030804020204" pitchFamily="49" charset="0"/>
              </a:rPr>
              <a:t> </a:t>
            </a:r>
            <a:r>
              <a:rPr lang="en-US" b="1" dirty="0">
                <a:solidFill>
                  <a:srgbClr val="365FA2"/>
                </a:solidFill>
                <a:latin typeface="Menlo" panose="020B0609030804020204" pitchFamily="49" charset="0"/>
                <a:ea typeface="Menlo" panose="020B0609030804020204" pitchFamily="49" charset="0"/>
                <a:cs typeface="Menlo" panose="020B0609030804020204" pitchFamily="49" charset="0"/>
              </a:rPr>
              <a:t>TABLE</a:t>
            </a:r>
            <a:r>
              <a:rPr lang="en-US" dirty="0">
                <a:latin typeface="Menlo" panose="020B0609030804020204" pitchFamily="49" charset="0"/>
                <a:ea typeface="Menlo" panose="020B0609030804020204" pitchFamily="49" charset="0"/>
                <a:cs typeface="Menlo" panose="020B0609030804020204" pitchFamily="49" charset="0"/>
              </a:rPr>
              <a:t> emp (data </a:t>
            </a:r>
            <a:r>
              <a:rPr lang="en-US" b="1" dirty="0">
                <a:solidFill>
                  <a:srgbClr val="365FA2"/>
                </a:solidFill>
                <a:latin typeface="Menlo" panose="020B0609030804020204" pitchFamily="49" charset="0"/>
                <a:ea typeface="Menlo" panose="020B0609030804020204" pitchFamily="49" charset="0"/>
                <a:cs typeface="Menlo" panose="020B0609030804020204" pitchFamily="49" charset="0"/>
              </a:rPr>
              <a:t>JSON</a:t>
            </a:r>
            <a:r>
              <a:rPr lang="en-US" dirty="0">
                <a:latin typeface="Menlo" panose="020B0609030804020204" pitchFamily="49" charset="0"/>
                <a:ea typeface="Menlo" panose="020B0609030804020204" pitchFamily="49" charset="0"/>
                <a:cs typeface="Menlo" panose="020B0609030804020204" pitchFamily="49" charset="0"/>
              </a:rPr>
              <a:t>);</a:t>
            </a:r>
          </a:p>
        </p:txBody>
      </p:sp>
      <p:sp>
        <p:nvSpPr>
          <p:cNvPr id="12" name="Content Placeholder 2">
            <a:extLst>
              <a:ext uri="{FF2B5EF4-FFF2-40B4-BE49-F238E27FC236}">
                <a16:creationId xmlns:a16="http://schemas.microsoft.com/office/drawing/2014/main" id="{9993AA43-4023-5C42-98F6-B3A1820BFCB8}"/>
              </a:ext>
            </a:extLst>
          </p:cNvPr>
          <p:cNvSpPr>
            <a:spLocks noGrp="1"/>
          </p:cNvSpPr>
          <p:nvPr>
            <p:ph idx="1"/>
          </p:nvPr>
        </p:nvSpPr>
        <p:spPr>
          <a:xfrm>
            <a:off x="895842" y="2464142"/>
            <a:ext cx="3898900" cy="3167566"/>
          </a:xfrm>
        </p:spPr>
        <p:txBody>
          <a:bodyPr/>
          <a:lstStyle/>
          <a:p>
            <a:pPr marL="285750" indent="-285750">
              <a:lnSpc>
                <a:spcPct val="100000"/>
              </a:lnSpc>
              <a:buFont typeface="Arial" panose="020B0604020202020204" pitchFamily="34" charset="0"/>
              <a:buChar char="•"/>
            </a:pPr>
            <a:r>
              <a:rPr lang="en-US" sz="2400" dirty="0"/>
              <a:t>Backed by binary JSON</a:t>
            </a:r>
          </a:p>
          <a:p>
            <a:pPr marL="285750" indent="-285750">
              <a:lnSpc>
                <a:spcPct val="100000"/>
              </a:lnSpc>
              <a:buFont typeface="Arial" panose="020B0604020202020204" pitchFamily="34" charset="0"/>
              <a:buChar char="•"/>
            </a:pPr>
            <a:r>
              <a:rPr lang="en-US" sz="2400" dirty="0"/>
              <a:t>Simplified SQL access</a:t>
            </a:r>
          </a:p>
          <a:p>
            <a:pPr marL="285750" indent="-285750">
              <a:lnSpc>
                <a:spcPct val="100000"/>
              </a:lnSpc>
              <a:buFont typeface="Arial" panose="020B0604020202020204" pitchFamily="34" charset="0"/>
              <a:buChar char="•"/>
            </a:pPr>
            <a:r>
              <a:rPr lang="en-US" sz="2400" dirty="0"/>
              <a:t>Extended types</a:t>
            </a:r>
          </a:p>
          <a:p>
            <a:pPr marL="285750" indent="-285750">
              <a:lnSpc>
                <a:spcPct val="100000"/>
              </a:lnSpc>
              <a:buFont typeface="Arial" panose="020B0604020202020204" pitchFamily="34" charset="0"/>
              <a:buChar char="•"/>
            </a:pPr>
            <a:r>
              <a:rPr lang="en-US" sz="2400" dirty="0"/>
              <a:t>Performance</a:t>
            </a:r>
          </a:p>
          <a:p>
            <a:pPr>
              <a:lnSpc>
                <a:spcPct val="150000"/>
              </a:lnSpc>
            </a:pPr>
            <a:endParaRPr lang="en-US" sz="2400" dirty="0"/>
          </a:p>
          <a:p>
            <a:pPr>
              <a:lnSpc>
                <a:spcPct val="150000"/>
              </a:lnSpc>
            </a:pPr>
            <a:endParaRPr lang="en-US" sz="2400" dirty="0"/>
          </a:p>
        </p:txBody>
      </p:sp>
      <p:sp>
        <p:nvSpPr>
          <p:cNvPr id="13" name="Rectangle 12">
            <a:extLst>
              <a:ext uri="{FF2B5EF4-FFF2-40B4-BE49-F238E27FC236}">
                <a16:creationId xmlns:a16="http://schemas.microsoft.com/office/drawing/2014/main" id="{815D54F5-61BA-2E45-A7AF-092F2D41C8CA}"/>
              </a:ext>
            </a:extLst>
          </p:cNvPr>
          <p:cNvSpPr/>
          <p:nvPr/>
        </p:nvSpPr>
        <p:spPr>
          <a:xfrm>
            <a:off x="5649889" y="2744663"/>
            <a:ext cx="3531736" cy="1754326"/>
          </a:xfrm>
          <a:prstGeom prst="rect">
            <a:avLst/>
          </a:prstGeom>
        </p:spPr>
        <p:txBody>
          <a:bodyPr wrap="none">
            <a:spAutoFit/>
          </a:bodyPr>
          <a:lstStyle/>
          <a:p>
            <a:r>
              <a:rPr lang="en-US" b="1" dirty="0">
                <a:solidFill>
                  <a:srgbClr val="365FA2"/>
                </a:solidFill>
                <a:latin typeface="Menlo" panose="020B0609030804020204" pitchFamily="49" charset="0"/>
                <a:ea typeface="Menlo" panose="020B0609030804020204" pitchFamily="49" charset="0"/>
                <a:cs typeface="Menlo" panose="020B0609030804020204" pitchFamily="49" charset="0"/>
              </a:rPr>
              <a:t>INSERT INTO </a:t>
            </a:r>
            <a:r>
              <a:rPr lang="en-US" dirty="0">
                <a:latin typeface="Menlo" panose="020B0609030804020204" pitchFamily="49" charset="0"/>
                <a:ea typeface="Menlo" panose="020B0609030804020204" pitchFamily="49" charset="0"/>
                <a:cs typeface="Menlo" panose="020B0609030804020204" pitchFamily="49" charset="0"/>
              </a:rPr>
              <a:t>emp </a:t>
            </a:r>
            <a:r>
              <a:rPr lang="en-US" b="1" dirty="0">
                <a:solidFill>
                  <a:srgbClr val="365FA2"/>
                </a:solidFill>
                <a:latin typeface="Menlo" panose="020B0609030804020204" pitchFamily="49" charset="0"/>
                <a:ea typeface="Menlo" panose="020B0609030804020204" pitchFamily="49" charset="0"/>
                <a:cs typeface="Menlo" panose="020B0609030804020204" pitchFamily="49" charset="0"/>
              </a:rPr>
              <a:t>VALUES </a:t>
            </a:r>
            <a:r>
              <a:rPr lang="en-US" dirty="0">
                <a:latin typeface="Menlo" panose="020B0609030804020204" pitchFamily="49" charset="0"/>
                <a:ea typeface="Menlo" panose="020B0609030804020204" pitchFamily="49" charset="0"/>
                <a:cs typeface="Menlo" panose="020B0609030804020204" pitchFamily="49" charset="0"/>
              </a:rPr>
              <a:t>(</a:t>
            </a:r>
            <a:br>
              <a:rPr lang="en-US" dirty="0">
                <a:latin typeface="Menlo" panose="020B0609030804020204" pitchFamily="49" charset="0"/>
                <a:ea typeface="Menlo" panose="020B0609030804020204" pitchFamily="49" charset="0"/>
                <a:cs typeface="Menlo" panose="020B0609030804020204" pitchFamily="49" charset="0"/>
              </a:rPr>
            </a:br>
            <a:r>
              <a:rPr lang="en-US" dirty="0">
                <a:latin typeface="Menlo" panose="020B0609030804020204" pitchFamily="49" charset="0"/>
                <a:ea typeface="Menlo" panose="020B0609030804020204" pitchFamily="49" charset="0"/>
                <a:cs typeface="Menlo" panose="020B0609030804020204" pitchFamily="49" charset="0"/>
              </a:rPr>
              <a:t>  </a:t>
            </a:r>
            <a:r>
              <a:rPr lang="en-US" b="1" dirty="0">
                <a:solidFill>
                  <a:srgbClr val="365FA2"/>
                </a:solidFill>
                <a:latin typeface="Menlo" panose="020B0609030804020204" pitchFamily="49" charset="0"/>
                <a:ea typeface="Menlo" panose="020B0609030804020204" pitchFamily="49" charset="0"/>
                <a:cs typeface="Menlo" panose="020B0609030804020204" pitchFamily="49" charset="0"/>
              </a:rPr>
              <a:t>JSON</a:t>
            </a:r>
            <a:r>
              <a:rPr lang="en-US" dirty="0">
                <a:latin typeface="Menlo" panose="020B0609030804020204" pitchFamily="49" charset="0"/>
                <a:ea typeface="Menlo" panose="020B0609030804020204" pitchFamily="49" charset="0"/>
                <a:cs typeface="Menlo" panose="020B0609030804020204" pitchFamily="49" charset="0"/>
              </a:rPr>
              <a:t> { </a:t>
            </a:r>
            <a:br>
              <a:rPr lang="en-US" dirty="0">
                <a:latin typeface="Menlo" panose="020B0609030804020204" pitchFamily="49" charset="0"/>
                <a:ea typeface="Menlo" panose="020B0609030804020204" pitchFamily="49" charset="0"/>
                <a:cs typeface="Menlo" panose="020B0609030804020204" pitchFamily="49" charset="0"/>
              </a:rPr>
            </a:br>
            <a:r>
              <a:rPr lang="en-US" dirty="0">
                <a:latin typeface="Menlo" panose="020B0609030804020204" pitchFamily="49" charset="0"/>
                <a:ea typeface="Menlo" panose="020B0609030804020204" pitchFamily="49" charset="0"/>
                <a:cs typeface="Menlo" panose="020B0609030804020204" pitchFamily="49" charset="0"/>
              </a:rPr>
              <a:t>    'name' : 'Smith',</a:t>
            </a:r>
            <a:br>
              <a:rPr lang="en-US" dirty="0">
                <a:latin typeface="Menlo" panose="020B0609030804020204" pitchFamily="49" charset="0"/>
                <a:ea typeface="Menlo" panose="020B0609030804020204" pitchFamily="49" charset="0"/>
                <a:cs typeface="Menlo" panose="020B0609030804020204" pitchFamily="49" charset="0"/>
              </a:rPr>
            </a:br>
            <a:r>
              <a:rPr lang="en-US" dirty="0">
                <a:latin typeface="Menlo" panose="020B0609030804020204" pitchFamily="49" charset="0"/>
                <a:ea typeface="Menlo" panose="020B0609030804020204" pitchFamily="49" charset="0"/>
                <a:cs typeface="Menlo" panose="020B0609030804020204" pitchFamily="49" charset="0"/>
              </a:rPr>
              <a:t>    'job'  : 'Agent' </a:t>
            </a:r>
            <a:br>
              <a:rPr lang="en-US" dirty="0">
                <a:latin typeface="Menlo" panose="020B0609030804020204" pitchFamily="49" charset="0"/>
                <a:ea typeface="Menlo" panose="020B0609030804020204" pitchFamily="49" charset="0"/>
                <a:cs typeface="Menlo" panose="020B0609030804020204" pitchFamily="49" charset="0"/>
              </a:rPr>
            </a:br>
            <a:r>
              <a:rPr lang="en-US" dirty="0">
                <a:latin typeface="Menlo" panose="020B0609030804020204" pitchFamily="49" charset="0"/>
                <a:ea typeface="Menlo" panose="020B0609030804020204" pitchFamily="49" charset="0"/>
                <a:cs typeface="Menlo" panose="020B0609030804020204" pitchFamily="49" charset="0"/>
              </a:rPr>
              <a:t>  }</a:t>
            </a:r>
            <a:br>
              <a:rPr lang="en-US" dirty="0">
                <a:latin typeface="Menlo" panose="020B0609030804020204" pitchFamily="49" charset="0"/>
                <a:ea typeface="Menlo" panose="020B0609030804020204" pitchFamily="49" charset="0"/>
                <a:cs typeface="Menlo" panose="020B0609030804020204" pitchFamily="49" charset="0"/>
              </a:rPr>
            </a:br>
            <a:r>
              <a:rPr lang="en-US" dirty="0">
                <a:latin typeface="Menlo" panose="020B0609030804020204" pitchFamily="49" charset="0"/>
                <a:ea typeface="Menlo" panose="020B0609030804020204" pitchFamily="49" charset="0"/>
                <a:cs typeface="Menlo" panose="020B0609030804020204" pitchFamily="49" charset="0"/>
              </a:rPr>
              <a:t>);</a:t>
            </a:r>
          </a:p>
        </p:txBody>
      </p:sp>
      <p:sp>
        <p:nvSpPr>
          <p:cNvPr id="15" name="Rectangle 14">
            <a:extLst>
              <a:ext uri="{FF2B5EF4-FFF2-40B4-BE49-F238E27FC236}">
                <a16:creationId xmlns:a16="http://schemas.microsoft.com/office/drawing/2014/main" id="{82972CF7-2AA6-0245-B012-D14AE08D628C}"/>
              </a:ext>
            </a:extLst>
          </p:cNvPr>
          <p:cNvSpPr/>
          <p:nvPr/>
        </p:nvSpPr>
        <p:spPr>
          <a:xfrm>
            <a:off x="5649889" y="4603530"/>
            <a:ext cx="5205271" cy="923330"/>
          </a:xfrm>
          <a:prstGeom prst="rect">
            <a:avLst/>
          </a:prstGeom>
        </p:spPr>
        <p:txBody>
          <a:bodyPr wrap="none">
            <a:spAutoFit/>
          </a:bodyPr>
          <a:lstStyle/>
          <a:p>
            <a:r>
              <a:rPr lang="en-US" b="1" dirty="0">
                <a:solidFill>
                  <a:srgbClr val="365FA2"/>
                </a:solidFill>
                <a:latin typeface="Menlo" panose="020B0609030804020204" pitchFamily="49" charset="0"/>
                <a:ea typeface="Menlo" panose="020B0609030804020204" pitchFamily="49" charset="0"/>
                <a:cs typeface="Menlo" panose="020B0609030804020204" pitchFamily="49" charset="0"/>
              </a:rPr>
              <a:t>SELECT </a:t>
            </a:r>
            <a:r>
              <a:rPr lang="en-US" dirty="0">
                <a:latin typeface="Menlo" panose="020B0609030804020204" pitchFamily="49" charset="0"/>
                <a:ea typeface="Menlo" panose="020B0609030804020204" pitchFamily="49" charset="0"/>
                <a:cs typeface="Menlo" panose="020B0609030804020204" pitchFamily="49" charset="0"/>
              </a:rPr>
              <a:t>t.data.name.string(), </a:t>
            </a:r>
            <a:br>
              <a:rPr lang="en-US" dirty="0">
                <a:latin typeface="Menlo" panose="020B0609030804020204" pitchFamily="49" charset="0"/>
                <a:ea typeface="Menlo" panose="020B0609030804020204" pitchFamily="49" charset="0"/>
                <a:cs typeface="Menlo" panose="020B0609030804020204" pitchFamily="49" charset="0"/>
              </a:rPr>
            </a:br>
            <a:r>
              <a:rPr lang="en-US" b="1" dirty="0">
                <a:solidFill>
                  <a:srgbClr val="365FA2"/>
                </a:solidFill>
                <a:latin typeface="Menlo" panose="020B0609030804020204" pitchFamily="49" charset="0"/>
                <a:ea typeface="Menlo" panose="020B0609030804020204" pitchFamily="49" charset="0"/>
                <a:cs typeface="Menlo" panose="020B0609030804020204" pitchFamily="49" charset="0"/>
              </a:rPr>
              <a:t>FROM</a:t>
            </a:r>
            <a:r>
              <a:rPr lang="en-US" dirty="0">
                <a:latin typeface="Menlo" panose="020B0609030804020204" pitchFamily="49" charset="0"/>
                <a:ea typeface="Menlo" panose="020B0609030804020204" pitchFamily="49" charset="0"/>
                <a:cs typeface="Menlo" panose="020B0609030804020204" pitchFamily="49" charset="0"/>
              </a:rPr>
              <a:t> emp t</a:t>
            </a:r>
          </a:p>
          <a:p>
            <a:r>
              <a:rPr lang="en-US" b="1" dirty="0">
                <a:solidFill>
                  <a:srgbClr val="365FA2"/>
                </a:solidFill>
                <a:latin typeface="Menlo" panose="020B0609030804020204" pitchFamily="49" charset="0"/>
                <a:ea typeface="Menlo" panose="020B0609030804020204" pitchFamily="49" charset="0"/>
                <a:cs typeface="Menlo" panose="020B0609030804020204" pitchFamily="49" charset="0"/>
              </a:rPr>
              <a:t>WHERE</a:t>
            </a:r>
            <a:r>
              <a:rPr lang="en-US" dirty="0">
                <a:latin typeface="Menlo" panose="020B0609030804020204" pitchFamily="49" charset="0"/>
                <a:ea typeface="Menlo" panose="020B0609030804020204" pitchFamily="49" charset="0"/>
                <a:cs typeface="Menlo" panose="020B0609030804020204" pitchFamily="49" charset="0"/>
              </a:rPr>
              <a:t> t.data.job.string() = 'Agent';</a:t>
            </a:r>
          </a:p>
        </p:txBody>
      </p:sp>
      <p:sp>
        <p:nvSpPr>
          <p:cNvPr id="8" name="Title 7">
            <a:extLst>
              <a:ext uri="{FF2B5EF4-FFF2-40B4-BE49-F238E27FC236}">
                <a16:creationId xmlns:a16="http://schemas.microsoft.com/office/drawing/2014/main" id="{045B120E-B2F1-944F-A807-7A91EEA204BA}"/>
              </a:ext>
            </a:extLst>
          </p:cNvPr>
          <p:cNvSpPr>
            <a:spLocks noGrp="1"/>
          </p:cNvSpPr>
          <p:nvPr>
            <p:ph type="title"/>
          </p:nvPr>
        </p:nvSpPr>
        <p:spPr/>
        <p:txBody>
          <a:bodyPr/>
          <a:lstStyle/>
          <a:p>
            <a:r>
              <a:rPr lang="en-US" sz="3600" dirty="0">
                <a:latin typeface="Oracle Sans" panose="020B0503020204020204" pitchFamily="34" charset="0"/>
                <a:cs typeface="Oracle Sans" panose="020B0503020204020204" pitchFamily="34" charset="0"/>
              </a:rPr>
              <a:t>JSON Data Type (21c+)</a:t>
            </a:r>
          </a:p>
        </p:txBody>
      </p:sp>
    </p:spTree>
    <p:extLst>
      <p:ext uri="{BB962C8B-B14F-4D97-AF65-F5344CB8AC3E}">
        <p14:creationId xmlns:p14="http://schemas.microsoft.com/office/powerpoint/2010/main" val="1753591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arent Master">
  <a:themeElements>
    <a:clrScheme name="Redwood">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Lst>
  <a:extLst>
    <a:ext uri="{05A4C25C-085E-4340-85A3-A5531E510DB2}">
      <thm15:themeFamily xmlns:thm15="http://schemas.microsoft.com/office/thememl/2012/main" name="Oracle Redwood v.1.13" id="{2E9F41A3-D31B-554A-8B1B-2DD86BF84303}" vid="{3D569BFC-AF32-5F4F-BAA6-0F119E81C46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racle Redwood 0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themeOverride>
</file>

<file path=docProps/app.xml><?xml version="1.0" encoding="utf-8"?>
<Properties xmlns="http://schemas.openxmlformats.org/officeDocument/2006/extended-properties" xmlns:vt="http://schemas.openxmlformats.org/officeDocument/2006/docPropsVTypes">
  <TotalTime>27030</TotalTime>
  <Words>4772</Words>
  <Application>Microsoft Macintosh PowerPoint</Application>
  <PresentationFormat>Widescreen</PresentationFormat>
  <Paragraphs>735</Paragraphs>
  <Slides>52</Slides>
  <Notes>31</Notes>
  <HiddenSlides>3</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52</vt:i4>
      </vt:variant>
    </vt:vector>
  </HeadingPairs>
  <TitlesOfParts>
    <vt:vector size="65" baseType="lpstr">
      <vt:lpstr>Arial</vt:lpstr>
      <vt:lpstr>Calibri</vt:lpstr>
      <vt:lpstr>Consolas</vt:lpstr>
      <vt:lpstr>Courier New</vt:lpstr>
      <vt:lpstr>Georgia</vt:lpstr>
      <vt:lpstr>Menlo</vt:lpstr>
      <vt:lpstr>Oracle Sans</vt:lpstr>
      <vt:lpstr>Oracle Sans Extra Bold</vt:lpstr>
      <vt:lpstr>Oracle Sans Light</vt:lpstr>
      <vt:lpstr>Oracle Sans Tab</vt:lpstr>
      <vt:lpstr>System Font Regular</vt:lpstr>
      <vt:lpstr>Wingdings</vt:lpstr>
      <vt:lpstr>Parent Master</vt:lpstr>
      <vt:lpstr>JSON Database for Java Developers </vt:lpstr>
      <vt:lpstr>PowerPoint Presentation</vt:lpstr>
      <vt:lpstr>Converged Database</vt:lpstr>
      <vt:lpstr>Autonomous JSON Database</vt:lpstr>
      <vt:lpstr>Autonomous JSON Database</vt:lpstr>
      <vt:lpstr>Autonomous JSON Database</vt:lpstr>
      <vt:lpstr>PowerPoint Presentation</vt:lpstr>
      <vt:lpstr>Why JSON?</vt:lpstr>
      <vt:lpstr>JSON Data Type (21c+)</vt:lpstr>
      <vt:lpstr>PowerPoint Presentation</vt:lpstr>
      <vt:lpstr>PowerPoint Presentation</vt:lpstr>
      <vt:lpstr>Binary JSON performance</vt:lpstr>
      <vt:lpstr>Efficient Random Access</vt:lpstr>
      <vt:lpstr>History</vt:lpstr>
      <vt:lpstr>PowerPoint Presentation</vt:lpstr>
      <vt:lpstr>The Java API for JSON in JDBC (21c+)</vt:lpstr>
      <vt:lpstr>Package: oracle.sql.json</vt:lpstr>
      <vt:lpstr>Class: OracleJsonFactory</vt:lpstr>
      <vt:lpstr>Tree Model</vt:lpstr>
      <vt:lpstr>Example – Creating a value</vt:lpstr>
      <vt:lpstr>Tree Model Interfaces</vt:lpstr>
      <vt:lpstr>Tree Model – Type Hierarchy</vt:lpstr>
      <vt:lpstr>Tree Model Sources</vt:lpstr>
      <vt:lpstr>Event model</vt:lpstr>
      <vt:lpstr>OracleJsonGenerator</vt:lpstr>
      <vt:lpstr>OracleJsonParser</vt:lpstr>
      <vt:lpstr>SQL Integration</vt:lpstr>
      <vt:lpstr>Getting JSON from the database</vt:lpstr>
      <vt:lpstr>Sending JSON to the database</vt:lpstr>
      <vt:lpstr>JSR-374 JSON-P </vt:lpstr>
      <vt:lpstr>JSON-P: Wrap and Unwrap</vt:lpstr>
      <vt:lpstr>When to use JSON-P?</vt:lpstr>
      <vt:lpstr>JSR-367 JSON-B</vt:lpstr>
      <vt:lpstr>Demo  Java API for JSON in JDBC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Collections are a "view" over a table </vt:lpstr>
      <vt:lpstr>PowerPoint Presentation</vt:lpstr>
      <vt:lpstr>PowerPoint Presentation</vt:lpstr>
      <vt:lpstr>Oracle API for MongoDB</vt:lpstr>
      <vt:lpstr>Oracle API for MongoDB</vt:lpstr>
      <vt:lpstr>PowerPoint Presentation</vt:lpstr>
      <vt:lpstr>Demo  Oracle API for MongoDB</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George Lumpkin</dc:creator>
  <cp:lastModifiedBy>Josh Spiegel</cp:lastModifiedBy>
  <cp:revision>458</cp:revision>
  <dcterms:created xsi:type="dcterms:W3CDTF">2020-07-27T03:46:09Z</dcterms:created>
  <dcterms:modified xsi:type="dcterms:W3CDTF">2022-01-11T03:03:00Z</dcterms:modified>
</cp:coreProperties>
</file>